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4" r:id="rId1"/>
  </p:sldMasterIdLst>
  <p:notesMasterIdLst>
    <p:notesMasterId r:id="rId51"/>
  </p:notesMasterIdLst>
  <p:sldIdLst>
    <p:sldId id="361" r:id="rId2"/>
    <p:sldId id="365" r:id="rId3"/>
    <p:sldId id="366" r:id="rId4"/>
    <p:sldId id="345" r:id="rId5"/>
    <p:sldId id="360" r:id="rId6"/>
    <p:sldId id="346" r:id="rId7"/>
    <p:sldId id="347" r:id="rId8"/>
    <p:sldId id="349" r:id="rId9"/>
    <p:sldId id="348" r:id="rId10"/>
    <p:sldId id="350" r:id="rId11"/>
    <p:sldId id="359" r:id="rId12"/>
    <p:sldId id="288" r:id="rId13"/>
    <p:sldId id="371" r:id="rId14"/>
    <p:sldId id="372" r:id="rId15"/>
    <p:sldId id="373" r:id="rId16"/>
    <p:sldId id="374" r:id="rId17"/>
    <p:sldId id="315" r:id="rId18"/>
    <p:sldId id="326" r:id="rId19"/>
    <p:sldId id="316" r:id="rId20"/>
    <p:sldId id="341" r:id="rId21"/>
    <p:sldId id="317" r:id="rId22"/>
    <p:sldId id="318" r:id="rId23"/>
    <p:sldId id="319" r:id="rId24"/>
    <p:sldId id="322" r:id="rId25"/>
    <p:sldId id="343" r:id="rId26"/>
    <p:sldId id="352" r:id="rId27"/>
    <p:sldId id="321" r:id="rId28"/>
    <p:sldId id="323" r:id="rId29"/>
    <p:sldId id="344" r:id="rId30"/>
    <p:sldId id="324" r:id="rId31"/>
    <p:sldId id="325" r:id="rId32"/>
    <p:sldId id="327" r:id="rId33"/>
    <p:sldId id="351" r:id="rId34"/>
    <p:sldId id="354" r:id="rId35"/>
    <p:sldId id="355" r:id="rId36"/>
    <p:sldId id="356" r:id="rId37"/>
    <p:sldId id="357" r:id="rId38"/>
    <p:sldId id="363" r:id="rId39"/>
    <p:sldId id="368" r:id="rId40"/>
    <p:sldId id="369" r:id="rId41"/>
    <p:sldId id="370" r:id="rId42"/>
    <p:sldId id="329" r:id="rId43"/>
    <p:sldId id="340" r:id="rId44"/>
    <p:sldId id="367" r:id="rId45"/>
    <p:sldId id="328" r:id="rId46"/>
    <p:sldId id="330" r:id="rId47"/>
    <p:sldId id="358" r:id="rId48"/>
    <p:sldId id="309" r:id="rId49"/>
    <p:sldId id="364" r:id="rId50"/>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B24BB1D-83D2-4744-9396-92FED5DD020E}" v="108" dt="2021-11-03T19:39:51.40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10" autoAdjust="0"/>
    <p:restoredTop sz="94660"/>
  </p:normalViewPr>
  <p:slideViewPr>
    <p:cSldViewPr snapToGrid="0">
      <p:cViewPr varScale="1">
        <p:scale>
          <a:sx n="68" d="100"/>
          <a:sy n="68" d="100"/>
        </p:scale>
        <p:origin x="816"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microsoft.com/office/2015/10/relationships/revisionInfo" Target="revisionInfo.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A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C0022D7-16E4-4C0E-B92D-E8FEE33260E8}" type="datetimeFigureOut">
              <a:rPr lang="es-AR" smtClean="0"/>
              <a:t>8/11/2021</a:t>
            </a:fld>
            <a:endParaRPr lang="es-A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A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s-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A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2BC0D0-453A-4175-B3D3-117201A7E6E8}" type="slidenum">
              <a:rPr lang="es-AR" smtClean="0"/>
              <a:t>‹Nº›</a:t>
            </a:fld>
            <a:endParaRPr lang="es-AR"/>
          </a:p>
        </p:txBody>
      </p:sp>
    </p:spTree>
    <p:extLst>
      <p:ext uri="{BB962C8B-B14F-4D97-AF65-F5344CB8AC3E}">
        <p14:creationId xmlns:p14="http://schemas.microsoft.com/office/powerpoint/2010/main" val="18270564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s-AR" dirty="0"/>
          </a:p>
        </p:txBody>
      </p:sp>
      <p:sp>
        <p:nvSpPr>
          <p:cNvPr id="4" name="Espace réservé du numéro de diapositive 3"/>
          <p:cNvSpPr>
            <a:spLocks noGrp="1"/>
          </p:cNvSpPr>
          <p:nvPr>
            <p:ph type="sldNum" sz="quarter" idx="5"/>
          </p:nvPr>
        </p:nvSpPr>
        <p:spPr/>
        <p:txBody>
          <a:bodyPr/>
          <a:lstStyle/>
          <a:p>
            <a:fld id="{1B2BC0D0-453A-4175-B3D3-117201A7E6E8}" type="slidenum">
              <a:rPr lang="es-AR" smtClean="0"/>
              <a:t>9</a:t>
            </a:fld>
            <a:endParaRPr lang="es-AR"/>
          </a:p>
        </p:txBody>
      </p:sp>
    </p:spTree>
    <p:extLst>
      <p:ext uri="{BB962C8B-B14F-4D97-AF65-F5344CB8AC3E}">
        <p14:creationId xmlns:p14="http://schemas.microsoft.com/office/powerpoint/2010/main" val="17675273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s-AR" dirty="0"/>
          </a:p>
        </p:txBody>
      </p:sp>
      <p:sp>
        <p:nvSpPr>
          <p:cNvPr id="4" name="Espace réservé du numéro de diapositive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E433273-BB97-4253-87CE-5005AC67AC3E}" type="slidenum">
              <a:rPr kumimoji="0" lang="es-A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s-A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732196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s-AR" dirty="0"/>
          </a:p>
        </p:txBody>
      </p:sp>
      <p:sp>
        <p:nvSpPr>
          <p:cNvPr id="4" name="Espace réservé du numéro de diapositive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E433273-BB97-4253-87CE-5005AC67AC3E}" type="slidenum">
              <a:rPr kumimoji="0" lang="es-A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s-A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75278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s-AR" dirty="0"/>
          </a:p>
        </p:txBody>
      </p:sp>
      <p:sp>
        <p:nvSpPr>
          <p:cNvPr id="4" name="Espace réservé du numéro de diapositive 3"/>
          <p:cNvSpPr>
            <a:spLocks noGrp="1"/>
          </p:cNvSpPr>
          <p:nvPr>
            <p:ph type="sldNum" sz="quarter" idx="5"/>
          </p:nvPr>
        </p:nvSpPr>
        <p:spPr/>
        <p:txBody>
          <a:bodyPr/>
          <a:lstStyle/>
          <a:p>
            <a:fld id="{1B2BC0D0-453A-4175-B3D3-117201A7E6E8}" type="slidenum">
              <a:rPr lang="es-AR" smtClean="0"/>
              <a:t>20</a:t>
            </a:fld>
            <a:endParaRPr lang="es-AR"/>
          </a:p>
        </p:txBody>
      </p:sp>
    </p:spTree>
    <p:extLst>
      <p:ext uri="{BB962C8B-B14F-4D97-AF65-F5344CB8AC3E}">
        <p14:creationId xmlns:p14="http://schemas.microsoft.com/office/powerpoint/2010/main" val="33202212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s-AR" dirty="0"/>
          </a:p>
        </p:txBody>
      </p:sp>
      <p:sp>
        <p:nvSpPr>
          <p:cNvPr id="4" name="Espace réservé du numéro de diapositive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E433273-BB97-4253-87CE-5005AC67AC3E}" type="slidenum">
              <a:rPr kumimoji="0" lang="es-A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s-A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203823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s-AR" dirty="0"/>
          </a:p>
        </p:txBody>
      </p:sp>
      <p:sp>
        <p:nvSpPr>
          <p:cNvPr id="4" name="Espace réservé du numéro de diapositive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E433273-BB97-4253-87CE-5005AC67AC3E}" type="slidenum">
              <a:rPr kumimoji="0" lang="es-A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s-A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017436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s-AR" dirty="0"/>
          </a:p>
        </p:txBody>
      </p:sp>
      <p:sp>
        <p:nvSpPr>
          <p:cNvPr id="4" name="Espace réservé du numéro de diapositive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E433273-BB97-4253-87CE-5005AC67AC3E}" type="slidenum">
              <a:rPr kumimoji="0" lang="es-A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s-A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912137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s-AR" dirty="0"/>
          </a:p>
        </p:txBody>
      </p:sp>
      <p:sp>
        <p:nvSpPr>
          <p:cNvPr id="4" name="Espace réservé du numéro de diapositive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E433273-BB97-4253-87CE-5005AC67AC3E}" type="slidenum">
              <a:rPr kumimoji="0" lang="es-A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s-A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878775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s-AR" dirty="0"/>
          </a:p>
        </p:txBody>
      </p:sp>
      <p:sp>
        <p:nvSpPr>
          <p:cNvPr id="4" name="Espace réservé du numéro de diapositive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E433273-BB97-4253-87CE-5005AC67AC3E}" type="slidenum">
              <a:rPr kumimoji="0" lang="es-A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s-A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096012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s-AR" dirty="0"/>
          </a:p>
        </p:txBody>
      </p:sp>
      <p:sp>
        <p:nvSpPr>
          <p:cNvPr id="4" name="Espace réservé du numéro de diapositive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E433273-BB97-4253-87CE-5005AC67AC3E}" type="slidenum">
              <a:rPr kumimoji="0" lang="es-A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s-A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887441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s-AR" dirty="0"/>
          </a:p>
        </p:txBody>
      </p:sp>
      <p:sp>
        <p:nvSpPr>
          <p:cNvPr id="4" name="Espace réservé du numéro de diapositive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E433273-BB97-4253-87CE-5005AC67AC3E}" type="slidenum">
              <a:rPr kumimoji="0" lang="es-A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s-A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427117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s-AR" dirty="0"/>
          </a:p>
        </p:txBody>
      </p:sp>
      <p:sp>
        <p:nvSpPr>
          <p:cNvPr id="4" name="Espace réservé du numéro de diapositive 3"/>
          <p:cNvSpPr>
            <a:spLocks noGrp="1"/>
          </p:cNvSpPr>
          <p:nvPr>
            <p:ph type="sldNum" sz="quarter" idx="5"/>
          </p:nvPr>
        </p:nvSpPr>
        <p:spPr/>
        <p:txBody>
          <a:bodyPr/>
          <a:lstStyle/>
          <a:p>
            <a:fld id="{1B2BC0D0-453A-4175-B3D3-117201A7E6E8}" type="slidenum">
              <a:rPr lang="es-AR" smtClean="0"/>
              <a:t>10</a:t>
            </a:fld>
            <a:endParaRPr lang="es-AR"/>
          </a:p>
        </p:txBody>
      </p:sp>
    </p:spTree>
    <p:extLst>
      <p:ext uri="{BB962C8B-B14F-4D97-AF65-F5344CB8AC3E}">
        <p14:creationId xmlns:p14="http://schemas.microsoft.com/office/powerpoint/2010/main" val="19385711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s-AR" dirty="0"/>
          </a:p>
        </p:txBody>
      </p:sp>
      <p:sp>
        <p:nvSpPr>
          <p:cNvPr id="4" name="Espace réservé du numéro de diapositive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E433273-BB97-4253-87CE-5005AC67AC3E}" type="slidenum">
              <a:rPr kumimoji="0" lang="es-A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s-A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0264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s-AR" dirty="0"/>
          </a:p>
        </p:txBody>
      </p:sp>
      <p:sp>
        <p:nvSpPr>
          <p:cNvPr id="4" name="Espace réservé du numéro de diapositive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E433273-BB97-4253-87CE-5005AC67AC3E}" type="slidenum">
              <a:rPr kumimoji="0" lang="es-A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s-A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777160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s-AR" dirty="0"/>
          </a:p>
        </p:txBody>
      </p:sp>
      <p:sp>
        <p:nvSpPr>
          <p:cNvPr id="4" name="Espace réservé du numéro de diapositive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E433273-BB97-4253-87CE-5005AC67AC3E}" type="slidenum">
              <a:rPr kumimoji="0" lang="es-A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es-A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9543826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s-AR" dirty="0"/>
          </a:p>
        </p:txBody>
      </p:sp>
      <p:sp>
        <p:nvSpPr>
          <p:cNvPr id="4" name="Espace réservé du numéro de diapositive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E433273-BB97-4253-87CE-5005AC67AC3E}" type="slidenum">
              <a:rPr kumimoji="0" lang="es-A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42</a:t>
            </a:fld>
            <a:endParaRPr kumimoji="0" lang="es-A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3176736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s-AR" dirty="0"/>
          </a:p>
        </p:txBody>
      </p:sp>
      <p:sp>
        <p:nvSpPr>
          <p:cNvPr id="4" name="Espace réservé du numéro de diapositive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E433273-BB97-4253-87CE-5005AC67AC3E}" type="slidenum">
              <a:rPr kumimoji="0" lang="es-A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45</a:t>
            </a:fld>
            <a:endParaRPr kumimoji="0" lang="es-A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6872105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s-AR" dirty="0"/>
          </a:p>
        </p:txBody>
      </p:sp>
      <p:sp>
        <p:nvSpPr>
          <p:cNvPr id="4" name="Espace réservé du numéro de diapositive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E433273-BB97-4253-87CE-5005AC67AC3E}" type="slidenum">
              <a:rPr kumimoji="0" lang="es-A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46</a:t>
            </a:fld>
            <a:endParaRPr kumimoji="0" lang="es-A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807352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s-AR" dirty="0"/>
          </a:p>
        </p:txBody>
      </p:sp>
      <p:sp>
        <p:nvSpPr>
          <p:cNvPr id="4" name="Espace réservé du numéro de diapositive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E433273-BB97-4253-87CE-5005AC67AC3E}" type="slidenum">
              <a:rPr kumimoji="0" lang="es-A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47</a:t>
            </a:fld>
            <a:endParaRPr kumimoji="0" lang="es-A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2738664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s-AR" dirty="0"/>
          </a:p>
        </p:txBody>
      </p:sp>
      <p:sp>
        <p:nvSpPr>
          <p:cNvPr id="4" name="Espace réservé du numéro de diapositive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E433273-BB97-4253-87CE-5005AC67AC3E}" type="slidenum">
              <a:rPr kumimoji="0" lang="es-A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48</a:t>
            </a:fld>
            <a:endParaRPr kumimoji="0" lang="es-A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526905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s-AR" dirty="0"/>
          </a:p>
        </p:txBody>
      </p:sp>
      <p:sp>
        <p:nvSpPr>
          <p:cNvPr id="4" name="Espace réservé du numéro de diapositive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E433273-BB97-4253-87CE-5005AC67AC3E}" type="slidenum">
              <a:rPr kumimoji="0" lang="es-A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49</a:t>
            </a:fld>
            <a:endParaRPr kumimoji="0" lang="es-A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059024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s-AR" dirty="0"/>
          </a:p>
        </p:txBody>
      </p:sp>
      <p:sp>
        <p:nvSpPr>
          <p:cNvPr id="4" name="Espace réservé du numéro de diapositive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E433273-BB97-4253-87CE-5005AC67AC3E}" type="slidenum">
              <a:rPr kumimoji="0" lang="es-A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s-A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163049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s-AR" dirty="0"/>
          </a:p>
        </p:txBody>
      </p:sp>
      <p:sp>
        <p:nvSpPr>
          <p:cNvPr id="4" name="Espace réservé du numéro de diapositive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E433273-BB97-4253-87CE-5005AC67AC3E}" type="slidenum">
              <a:rPr kumimoji="0" lang="es-A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s-A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350456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s-AR" dirty="0"/>
          </a:p>
        </p:txBody>
      </p:sp>
      <p:sp>
        <p:nvSpPr>
          <p:cNvPr id="4" name="Espace réservé du numéro de diapositive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E433273-BB97-4253-87CE-5005AC67AC3E}" type="slidenum">
              <a:rPr kumimoji="0" lang="es-A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s-A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53372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s-AR" dirty="0"/>
          </a:p>
        </p:txBody>
      </p:sp>
      <p:sp>
        <p:nvSpPr>
          <p:cNvPr id="4" name="Espace réservé du numéro de diapositive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E433273-BB97-4253-87CE-5005AC67AC3E}" type="slidenum">
              <a:rPr kumimoji="0" lang="es-A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s-A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009671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s-AR" dirty="0"/>
          </a:p>
        </p:txBody>
      </p:sp>
      <p:sp>
        <p:nvSpPr>
          <p:cNvPr id="4" name="Espace réservé du numéro de diapositive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E433273-BB97-4253-87CE-5005AC67AC3E}" type="slidenum">
              <a:rPr kumimoji="0" lang="es-A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s-A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245960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s-AR" dirty="0"/>
          </a:p>
        </p:txBody>
      </p:sp>
      <p:sp>
        <p:nvSpPr>
          <p:cNvPr id="4" name="Espace réservé du numéro de diapositive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E433273-BB97-4253-87CE-5005AC67AC3E}" type="slidenum">
              <a:rPr kumimoji="0" lang="es-A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s-A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77688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s-AR" dirty="0"/>
          </a:p>
        </p:txBody>
      </p:sp>
      <p:sp>
        <p:nvSpPr>
          <p:cNvPr id="4" name="Espace réservé du numéro de diapositive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E433273-BB97-4253-87CE-5005AC67AC3E}" type="slidenum">
              <a:rPr kumimoji="0" lang="es-A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s-A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5354266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815A54D-2150-4484-987C-B00A281DCF32}"/>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endParaRPr lang="es-AR"/>
          </a:p>
        </p:txBody>
      </p:sp>
      <p:sp>
        <p:nvSpPr>
          <p:cNvPr id="3" name="Sous-titre 2">
            <a:extLst>
              <a:ext uri="{FF2B5EF4-FFF2-40B4-BE49-F238E27FC236}">
                <a16:creationId xmlns:a16="http://schemas.microsoft.com/office/drawing/2014/main" id="{4A303B58-AEC4-4EE1-A6C3-3853CE97E9C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es-AR"/>
          </a:p>
        </p:txBody>
      </p:sp>
      <p:sp>
        <p:nvSpPr>
          <p:cNvPr id="4" name="Espace réservé de la date 3">
            <a:extLst>
              <a:ext uri="{FF2B5EF4-FFF2-40B4-BE49-F238E27FC236}">
                <a16:creationId xmlns:a16="http://schemas.microsoft.com/office/drawing/2014/main" id="{12FE507B-8BFD-4051-9B0B-98E18C11DD66}"/>
              </a:ext>
            </a:extLst>
          </p:cNvPr>
          <p:cNvSpPr>
            <a:spLocks noGrp="1"/>
          </p:cNvSpPr>
          <p:nvPr>
            <p:ph type="dt" sz="half" idx="10"/>
          </p:nvPr>
        </p:nvSpPr>
        <p:spPr/>
        <p:txBody>
          <a:bodyPr/>
          <a:lstStyle/>
          <a:p>
            <a:fld id="{C1F4CBDA-BFA2-4184-9065-57690CB882C7}" type="datetime1">
              <a:rPr lang="en-US" smtClean="0"/>
              <a:t>11/8/2021</a:t>
            </a:fld>
            <a:endParaRPr lang="en-US" dirty="0"/>
          </a:p>
        </p:txBody>
      </p:sp>
      <p:sp>
        <p:nvSpPr>
          <p:cNvPr id="5" name="Espace réservé du pied de page 4">
            <a:extLst>
              <a:ext uri="{FF2B5EF4-FFF2-40B4-BE49-F238E27FC236}">
                <a16:creationId xmlns:a16="http://schemas.microsoft.com/office/drawing/2014/main" id="{CC78E157-0EA8-4AA5-86C5-78C9C5A9B94C}"/>
              </a:ext>
            </a:extLst>
          </p:cNvPr>
          <p:cNvSpPr>
            <a:spLocks noGrp="1"/>
          </p:cNvSpPr>
          <p:nvPr>
            <p:ph type="ftr" sz="quarter" idx="11"/>
          </p:nvPr>
        </p:nvSpPr>
        <p:spPr/>
        <p:txBody>
          <a:bodyPr/>
          <a:lstStyle/>
          <a:p>
            <a:endParaRPr lang="en-US" dirty="0"/>
          </a:p>
        </p:txBody>
      </p:sp>
      <p:sp>
        <p:nvSpPr>
          <p:cNvPr id="6" name="Espace réservé du numéro de diapositive 5">
            <a:extLst>
              <a:ext uri="{FF2B5EF4-FFF2-40B4-BE49-F238E27FC236}">
                <a16:creationId xmlns:a16="http://schemas.microsoft.com/office/drawing/2014/main" id="{BD8E26C3-148E-48D1-B3D5-9C83178B9DAB}"/>
              </a:ext>
            </a:extLst>
          </p:cNvPr>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1496838441"/>
      </p:ext>
    </p:extLst>
  </p:cSld>
  <p:clrMapOvr>
    <a:masterClrMapping/>
  </p:clrMapOvr>
  <p:transition spd="slow" advClick="0" advTm="5000">
    <p:randomBar dir="vert"/>
    <p:sndAc>
      <p:stSnd loop="1">
        <p:snd r:embed="rId1" name="wind.wav"/>
      </p:stSnd>
    </p:sndAc>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8CFF377-2A75-4D01-B6F6-546AF7350FFA}"/>
              </a:ext>
            </a:extLst>
          </p:cNvPr>
          <p:cNvSpPr>
            <a:spLocks noGrp="1"/>
          </p:cNvSpPr>
          <p:nvPr>
            <p:ph type="title"/>
          </p:nvPr>
        </p:nvSpPr>
        <p:spPr/>
        <p:txBody>
          <a:bodyPr/>
          <a:lstStyle/>
          <a:p>
            <a:r>
              <a:rPr lang="fr-FR"/>
              <a:t>Modifiez le style du titre</a:t>
            </a:r>
            <a:endParaRPr lang="es-AR"/>
          </a:p>
        </p:txBody>
      </p:sp>
      <p:sp>
        <p:nvSpPr>
          <p:cNvPr id="3" name="Espace réservé du texte vertical 2">
            <a:extLst>
              <a:ext uri="{FF2B5EF4-FFF2-40B4-BE49-F238E27FC236}">
                <a16:creationId xmlns:a16="http://schemas.microsoft.com/office/drawing/2014/main" id="{DF5CC9B1-4C96-438F-B429-E2DF2072CDE4}"/>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s-AR"/>
          </a:p>
        </p:txBody>
      </p:sp>
      <p:sp>
        <p:nvSpPr>
          <p:cNvPr id="4" name="Espace réservé de la date 3">
            <a:extLst>
              <a:ext uri="{FF2B5EF4-FFF2-40B4-BE49-F238E27FC236}">
                <a16:creationId xmlns:a16="http://schemas.microsoft.com/office/drawing/2014/main" id="{0A453D3A-1F06-4F3A-83C0-252D712F10E3}"/>
              </a:ext>
            </a:extLst>
          </p:cNvPr>
          <p:cNvSpPr>
            <a:spLocks noGrp="1"/>
          </p:cNvSpPr>
          <p:nvPr>
            <p:ph type="dt" sz="half" idx="10"/>
          </p:nvPr>
        </p:nvSpPr>
        <p:spPr/>
        <p:txBody>
          <a:bodyPr/>
          <a:lstStyle/>
          <a:p>
            <a:fld id="{1FCE4EB5-587F-48C1-BA9B-7C4A284E61DE}" type="datetime1">
              <a:rPr lang="en-US" smtClean="0"/>
              <a:t>11/8/2021</a:t>
            </a:fld>
            <a:endParaRPr lang="en-US" dirty="0"/>
          </a:p>
        </p:txBody>
      </p:sp>
      <p:sp>
        <p:nvSpPr>
          <p:cNvPr id="5" name="Espace réservé du pied de page 4">
            <a:extLst>
              <a:ext uri="{FF2B5EF4-FFF2-40B4-BE49-F238E27FC236}">
                <a16:creationId xmlns:a16="http://schemas.microsoft.com/office/drawing/2014/main" id="{26F024AD-5F20-4361-AA25-7EF65DCF7268}"/>
              </a:ext>
            </a:extLst>
          </p:cNvPr>
          <p:cNvSpPr>
            <a:spLocks noGrp="1"/>
          </p:cNvSpPr>
          <p:nvPr>
            <p:ph type="ftr" sz="quarter" idx="11"/>
          </p:nvPr>
        </p:nvSpPr>
        <p:spPr/>
        <p:txBody>
          <a:bodyPr/>
          <a:lstStyle/>
          <a:p>
            <a:endParaRPr lang="en-US" dirty="0"/>
          </a:p>
        </p:txBody>
      </p:sp>
      <p:sp>
        <p:nvSpPr>
          <p:cNvPr id="6" name="Espace réservé du numéro de diapositive 5">
            <a:extLst>
              <a:ext uri="{FF2B5EF4-FFF2-40B4-BE49-F238E27FC236}">
                <a16:creationId xmlns:a16="http://schemas.microsoft.com/office/drawing/2014/main" id="{630569A3-F50A-4BE2-B460-6591161F4414}"/>
              </a:ext>
            </a:extLst>
          </p:cNvPr>
          <p:cNvSpPr>
            <a:spLocks noGrp="1"/>
          </p:cNvSpPr>
          <p:nvPr>
            <p:ph type="sldNum" sz="quarter" idx="12"/>
          </p:nvPr>
        </p:nvSpPr>
        <p:spPr/>
        <p:txBody>
          <a:bodyPr/>
          <a:lstStyle/>
          <a:p>
            <a:fld id="{89333C77-0158-454C-844F-B7AB9BD7DAD4}" type="slidenum">
              <a:rPr lang="en-US" smtClean="0"/>
              <a:t>‹Nº›</a:t>
            </a:fld>
            <a:endParaRPr lang="en-US" dirty="0"/>
          </a:p>
        </p:txBody>
      </p:sp>
    </p:spTree>
    <p:extLst>
      <p:ext uri="{BB962C8B-B14F-4D97-AF65-F5344CB8AC3E}">
        <p14:creationId xmlns:p14="http://schemas.microsoft.com/office/powerpoint/2010/main" val="2311100108"/>
      </p:ext>
    </p:extLst>
  </p:cSld>
  <p:clrMapOvr>
    <a:masterClrMapping/>
  </p:clrMapOvr>
  <p:transition spd="slow" advClick="0" advTm="5000">
    <p:randomBar dir="vert"/>
    <p:sndAc>
      <p:stSnd loop="1">
        <p:snd r:embed="rId1" name="wind.wav"/>
      </p:stSnd>
    </p:sndAc>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D9918310-5E69-4884-BD82-236F1F13AE17}"/>
              </a:ext>
            </a:extLst>
          </p:cNvPr>
          <p:cNvSpPr>
            <a:spLocks noGrp="1"/>
          </p:cNvSpPr>
          <p:nvPr>
            <p:ph type="title" orient="vert"/>
          </p:nvPr>
        </p:nvSpPr>
        <p:spPr>
          <a:xfrm>
            <a:off x="8724900" y="365125"/>
            <a:ext cx="2628900" cy="5811838"/>
          </a:xfrm>
        </p:spPr>
        <p:txBody>
          <a:bodyPr vert="eaVert"/>
          <a:lstStyle/>
          <a:p>
            <a:r>
              <a:rPr lang="fr-FR"/>
              <a:t>Modifiez le style du titre</a:t>
            </a:r>
            <a:endParaRPr lang="es-AR"/>
          </a:p>
        </p:txBody>
      </p:sp>
      <p:sp>
        <p:nvSpPr>
          <p:cNvPr id="3" name="Espace réservé du texte vertical 2">
            <a:extLst>
              <a:ext uri="{FF2B5EF4-FFF2-40B4-BE49-F238E27FC236}">
                <a16:creationId xmlns:a16="http://schemas.microsoft.com/office/drawing/2014/main" id="{A4D23BD9-EA5C-4547-9CEE-9825DD0A1503}"/>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s-AR"/>
          </a:p>
        </p:txBody>
      </p:sp>
      <p:sp>
        <p:nvSpPr>
          <p:cNvPr id="4" name="Espace réservé de la date 3">
            <a:extLst>
              <a:ext uri="{FF2B5EF4-FFF2-40B4-BE49-F238E27FC236}">
                <a16:creationId xmlns:a16="http://schemas.microsoft.com/office/drawing/2014/main" id="{B9695C2D-FC90-45F9-B4F6-FC270E31B0DD}"/>
              </a:ext>
            </a:extLst>
          </p:cNvPr>
          <p:cNvSpPr>
            <a:spLocks noGrp="1"/>
          </p:cNvSpPr>
          <p:nvPr>
            <p:ph type="dt" sz="half" idx="10"/>
          </p:nvPr>
        </p:nvSpPr>
        <p:spPr/>
        <p:txBody>
          <a:bodyPr/>
          <a:lstStyle/>
          <a:p>
            <a:fld id="{1463291B-67C0-4E06-B2AB-44C88E2E20A6}" type="datetime1">
              <a:rPr lang="en-US" smtClean="0"/>
              <a:t>11/8/2021</a:t>
            </a:fld>
            <a:endParaRPr lang="en-US" dirty="0"/>
          </a:p>
        </p:txBody>
      </p:sp>
      <p:sp>
        <p:nvSpPr>
          <p:cNvPr id="5" name="Espace réservé du pied de page 4">
            <a:extLst>
              <a:ext uri="{FF2B5EF4-FFF2-40B4-BE49-F238E27FC236}">
                <a16:creationId xmlns:a16="http://schemas.microsoft.com/office/drawing/2014/main" id="{1A754283-FF82-4BF1-9D17-8B453A0DBC07}"/>
              </a:ext>
            </a:extLst>
          </p:cNvPr>
          <p:cNvSpPr>
            <a:spLocks noGrp="1"/>
          </p:cNvSpPr>
          <p:nvPr>
            <p:ph type="ftr" sz="quarter" idx="11"/>
          </p:nvPr>
        </p:nvSpPr>
        <p:spPr/>
        <p:txBody>
          <a:bodyPr/>
          <a:lstStyle/>
          <a:p>
            <a:endParaRPr lang="en-US" dirty="0"/>
          </a:p>
        </p:txBody>
      </p:sp>
      <p:sp>
        <p:nvSpPr>
          <p:cNvPr id="6" name="Espace réservé du numéro de diapositive 5">
            <a:extLst>
              <a:ext uri="{FF2B5EF4-FFF2-40B4-BE49-F238E27FC236}">
                <a16:creationId xmlns:a16="http://schemas.microsoft.com/office/drawing/2014/main" id="{0BDB0819-EB04-4CEF-888C-96819D2A26BE}"/>
              </a:ext>
            </a:extLst>
          </p:cNvPr>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589927345"/>
      </p:ext>
    </p:extLst>
  </p:cSld>
  <p:clrMapOvr>
    <a:masterClrMapping/>
  </p:clrMapOvr>
  <p:transition spd="slow" advClick="0" advTm="5000">
    <p:randomBar dir="vert"/>
    <p:sndAc>
      <p:stSnd loop="1">
        <p:snd r:embed="rId1" name="wind.wav"/>
      </p:stSnd>
    </p:sndAc>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EE38218-81CB-4FE9-ACA5-0C874E354E3F}"/>
              </a:ext>
            </a:extLst>
          </p:cNvPr>
          <p:cNvSpPr>
            <a:spLocks noGrp="1"/>
          </p:cNvSpPr>
          <p:nvPr>
            <p:ph type="title"/>
          </p:nvPr>
        </p:nvSpPr>
        <p:spPr/>
        <p:txBody>
          <a:bodyPr/>
          <a:lstStyle/>
          <a:p>
            <a:r>
              <a:rPr lang="fr-FR"/>
              <a:t>Modifiez le style du titre</a:t>
            </a:r>
            <a:endParaRPr lang="es-AR"/>
          </a:p>
        </p:txBody>
      </p:sp>
      <p:sp>
        <p:nvSpPr>
          <p:cNvPr id="3" name="Espace réservé du contenu 2">
            <a:extLst>
              <a:ext uri="{FF2B5EF4-FFF2-40B4-BE49-F238E27FC236}">
                <a16:creationId xmlns:a16="http://schemas.microsoft.com/office/drawing/2014/main" id="{F47DF5F0-F3C2-49FD-A0DF-200D71BB2956}"/>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s-AR"/>
          </a:p>
        </p:txBody>
      </p:sp>
      <p:sp>
        <p:nvSpPr>
          <p:cNvPr id="4" name="Espace réservé de la date 3">
            <a:extLst>
              <a:ext uri="{FF2B5EF4-FFF2-40B4-BE49-F238E27FC236}">
                <a16:creationId xmlns:a16="http://schemas.microsoft.com/office/drawing/2014/main" id="{DD939180-FC51-4887-91CD-72F3BCB7B857}"/>
              </a:ext>
            </a:extLst>
          </p:cNvPr>
          <p:cNvSpPr>
            <a:spLocks noGrp="1"/>
          </p:cNvSpPr>
          <p:nvPr>
            <p:ph type="dt" sz="half" idx="10"/>
          </p:nvPr>
        </p:nvSpPr>
        <p:spPr/>
        <p:txBody>
          <a:bodyPr/>
          <a:lstStyle/>
          <a:p>
            <a:fld id="{949A73CA-3389-4566-A115-082F23BD14D1}" type="datetime1">
              <a:rPr lang="en-US" smtClean="0"/>
              <a:t>11/8/2021</a:t>
            </a:fld>
            <a:endParaRPr lang="en-US" dirty="0"/>
          </a:p>
        </p:txBody>
      </p:sp>
      <p:sp>
        <p:nvSpPr>
          <p:cNvPr id="5" name="Espace réservé du pied de page 4">
            <a:extLst>
              <a:ext uri="{FF2B5EF4-FFF2-40B4-BE49-F238E27FC236}">
                <a16:creationId xmlns:a16="http://schemas.microsoft.com/office/drawing/2014/main" id="{BFF4B8F6-73C5-4499-9C83-711DC919106C}"/>
              </a:ext>
            </a:extLst>
          </p:cNvPr>
          <p:cNvSpPr>
            <a:spLocks noGrp="1"/>
          </p:cNvSpPr>
          <p:nvPr>
            <p:ph type="ftr" sz="quarter" idx="11"/>
          </p:nvPr>
        </p:nvSpPr>
        <p:spPr/>
        <p:txBody>
          <a:bodyPr/>
          <a:lstStyle/>
          <a:p>
            <a:endParaRPr lang="en-US" dirty="0"/>
          </a:p>
        </p:txBody>
      </p:sp>
      <p:sp>
        <p:nvSpPr>
          <p:cNvPr id="6" name="Espace réservé du numéro de diapositive 5">
            <a:extLst>
              <a:ext uri="{FF2B5EF4-FFF2-40B4-BE49-F238E27FC236}">
                <a16:creationId xmlns:a16="http://schemas.microsoft.com/office/drawing/2014/main" id="{C789CE6E-BBD6-427E-B5EC-BBAC68CB7DD7}"/>
              </a:ext>
            </a:extLst>
          </p:cNvPr>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3139572782"/>
      </p:ext>
    </p:extLst>
  </p:cSld>
  <p:clrMapOvr>
    <a:masterClrMapping/>
  </p:clrMapOvr>
  <p:transition spd="slow" advClick="0" advTm="5000">
    <p:randomBar dir="vert"/>
    <p:sndAc>
      <p:stSnd loop="1">
        <p:snd r:embed="rId1" name="wind.wav"/>
      </p:stSnd>
    </p:sndAc>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251C2D8-B936-41D1-A88C-D08B6C014354}"/>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endParaRPr lang="es-AR"/>
          </a:p>
        </p:txBody>
      </p:sp>
      <p:sp>
        <p:nvSpPr>
          <p:cNvPr id="3" name="Espace réservé du texte 2">
            <a:extLst>
              <a:ext uri="{FF2B5EF4-FFF2-40B4-BE49-F238E27FC236}">
                <a16:creationId xmlns:a16="http://schemas.microsoft.com/office/drawing/2014/main" id="{73E0C176-A46A-4CA4-BA8A-4C58AC9F8B5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30D38EE1-AA2F-4364-9816-C22FA16E9432}"/>
              </a:ext>
            </a:extLst>
          </p:cNvPr>
          <p:cNvSpPr>
            <a:spLocks noGrp="1"/>
          </p:cNvSpPr>
          <p:nvPr>
            <p:ph type="dt" sz="half" idx="10"/>
          </p:nvPr>
        </p:nvSpPr>
        <p:spPr/>
        <p:txBody>
          <a:bodyPr/>
          <a:lstStyle/>
          <a:p>
            <a:fld id="{77DAEDE1-C4FF-4E60-9818-FEE820D7A74B}" type="datetime1">
              <a:rPr lang="en-US" smtClean="0"/>
              <a:t>11/8/2021</a:t>
            </a:fld>
            <a:endParaRPr lang="en-US" dirty="0"/>
          </a:p>
        </p:txBody>
      </p:sp>
      <p:sp>
        <p:nvSpPr>
          <p:cNvPr id="5" name="Espace réservé du pied de page 4">
            <a:extLst>
              <a:ext uri="{FF2B5EF4-FFF2-40B4-BE49-F238E27FC236}">
                <a16:creationId xmlns:a16="http://schemas.microsoft.com/office/drawing/2014/main" id="{6CC5ECD0-F978-425B-A36F-AE75E513150E}"/>
              </a:ext>
            </a:extLst>
          </p:cNvPr>
          <p:cNvSpPr>
            <a:spLocks noGrp="1"/>
          </p:cNvSpPr>
          <p:nvPr>
            <p:ph type="ftr" sz="quarter" idx="11"/>
          </p:nvPr>
        </p:nvSpPr>
        <p:spPr/>
        <p:txBody>
          <a:bodyPr/>
          <a:lstStyle/>
          <a:p>
            <a:endParaRPr lang="en-US" dirty="0"/>
          </a:p>
        </p:txBody>
      </p:sp>
      <p:sp>
        <p:nvSpPr>
          <p:cNvPr id="6" name="Espace réservé du numéro de diapositive 5">
            <a:extLst>
              <a:ext uri="{FF2B5EF4-FFF2-40B4-BE49-F238E27FC236}">
                <a16:creationId xmlns:a16="http://schemas.microsoft.com/office/drawing/2014/main" id="{113B0CA3-BCD9-43D9-86E9-6E8466528C2E}"/>
              </a:ext>
            </a:extLst>
          </p:cNvPr>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2680701672"/>
      </p:ext>
    </p:extLst>
  </p:cSld>
  <p:clrMapOvr>
    <a:masterClrMapping/>
  </p:clrMapOvr>
  <p:transition spd="slow" advClick="0" advTm="5000">
    <p:randomBar dir="vert"/>
    <p:sndAc>
      <p:stSnd loop="1">
        <p:snd r:embed="rId1" name="wind.wav"/>
      </p:stSnd>
    </p:sndAc>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94C7ED5-14B3-4359-AC51-296534D5D2B4}"/>
              </a:ext>
            </a:extLst>
          </p:cNvPr>
          <p:cNvSpPr>
            <a:spLocks noGrp="1"/>
          </p:cNvSpPr>
          <p:nvPr>
            <p:ph type="title"/>
          </p:nvPr>
        </p:nvSpPr>
        <p:spPr/>
        <p:txBody>
          <a:bodyPr/>
          <a:lstStyle/>
          <a:p>
            <a:r>
              <a:rPr lang="fr-FR"/>
              <a:t>Modifiez le style du titre</a:t>
            </a:r>
            <a:endParaRPr lang="es-AR"/>
          </a:p>
        </p:txBody>
      </p:sp>
      <p:sp>
        <p:nvSpPr>
          <p:cNvPr id="3" name="Espace réservé du contenu 2">
            <a:extLst>
              <a:ext uri="{FF2B5EF4-FFF2-40B4-BE49-F238E27FC236}">
                <a16:creationId xmlns:a16="http://schemas.microsoft.com/office/drawing/2014/main" id="{0775DC5B-868F-43A5-9358-E7402C57A038}"/>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s-AR"/>
          </a:p>
        </p:txBody>
      </p:sp>
      <p:sp>
        <p:nvSpPr>
          <p:cNvPr id="4" name="Espace réservé du contenu 3">
            <a:extLst>
              <a:ext uri="{FF2B5EF4-FFF2-40B4-BE49-F238E27FC236}">
                <a16:creationId xmlns:a16="http://schemas.microsoft.com/office/drawing/2014/main" id="{D60B7D70-D3D2-4E38-95BB-569C9C0021D1}"/>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s-AR"/>
          </a:p>
        </p:txBody>
      </p:sp>
      <p:sp>
        <p:nvSpPr>
          <p:cNvPr id="5" name="Espace réservé de la date 4">
            <a:extLst>
              <a:ext uri="{FF2B5EF4-FFF2-40B4-BE49-F238E27FC236}">
                <a16:creationId xmlns:a16="http://schemas.microsoft.com/office/drawing/2014/main" id="{FF6A72A3-F23E-45D6-B134-EA6E4AC69AC8}"/>
              </a:ext>
            </a:extLst>
          </p:cNvPr>
          <p:cNvSpPr>
            <a:spLocks noGrp="1"/>
          </p:cNvSpPr>
          <p:nvPr>
            <p:ph type="dt" sz="half" idx="10"/>
          </p:nvPr>
        </p:nvSpPr>
        <p:spPr/>
        <p:txBody>
          <a:bodyPr/>
          <a:lstStyle/>
          <a:p>
            <a:fld id="{89EABCFE-C7B8-4B46-A9D9-4124F3189958}" type="datetime1">
              <a:rPr lang="en-US" smtClean="0"/>
              <a:t>11/8/2021</a:t>
            </a:fld>
            <a:endParaRPr lang="en-US" dirty="0"/>
          </a:p>
        </p:txBody>
      </p:sp>
      <p:sp>
        <p:nvSpPr>
          <p:cNvPr id="6" name="Espace réservé du pied de page 5">
            <a:extLst>
              <a:ext uri="{FF2B5EF4-FFF2-40B4-BE49-F238E27FC236}">
                <a16:creationId xmlns:a16="http://schemas.microsoft.com/office/drawing/2014/main" id="{CC210C72-7B93-4824-87EB-D80BF97DE0EA}"/>
              </a:ext>
            </a:extLst>
          </p:cNvPr>
          <p:cNvSpPr>
            <a:spLocks noGrp="1"/>
          </p:cNvSpPr>
          <p:nvPr>
            <p:ph type="ftr" sz="quarter" idx="11"/>
          </p:nvPr>
        </p:nvSpPr>
        <p:spPr/>
        <p:txBody>
          <a:bodyPr/>
          <a:lstStyle/>
          <a:p>
            <a:endParaRPr lang="en-US" dirty="0"/>
          </a:p>
        </p:txBody>
      </p:sp>
      <p:sp>
        <p:nvSpPr>
          <p:cNvPr id="7" name="Espace réservé du numéro de diapositive 6">
            <a:extLst>
              <a:ext uri="{FF2B5EF4-FFF2-40B4-BE49-F238E27FC236}">
                <a16:creationId xmlns:a16="http://schemas.microsoft.com/office/drawing/2014/main" id="{73EF9913-8757-4CE2-B3F9-FB7D72B5E5CB}"/>
              </a:ext>
            </a:extLst>
          </p:cNvPr>
          <p:cNvSpPr>
            <a:spLocks noGrp="1"/>
          </p:cNvSpPr>
          <p:nvPr>
            <p:ph type="sldNum" sz="quarter" idx="12"/>
          </p:nvPr>
        </p:nvSpPr>
        <p:spPr/>
        <p:txBody>
          <a:bodyPr/>
          <a:lstStyle/>
          <a:p>
            <a:fld id="{6FF9F0C5-380F-41C2-899A-BAC0F0927E16}" type="slidenum">
              <a:rPr lang="en-US" smtClean="0"/>
              <a:t>‹Nº›</a:t>
            </a:fld>
            <a:endParaRPr lang="en-US" dirty="0"/>
          </a:p>
        </p:txBody>
      </p:sp>
    </p:spTree>
    <p:extLst>
      <p:ext uri="{BB962C8B-B14F-4D97-AF65-F5344CB8AC3E}">
        <p14:creationId xmlns:p14="http://schemas.microsoft.com/office/powerpoint/2010/main" val="2940309726"/>
      </p:ext>
    </p:extLst>
  </p:cSld>
  <p:clrMapOvr>
    <a:masterClrMapping/>
  </p:clrMapOvr>
  <p:transition spd="slow" advClick="0" advTm="5000">
    <p:randomBar dir="vert"/>
    <p:sndAc>
      <p:stSnd loop="1">
        <p:snd r:embed="rId1" name="wind.wav"/>
      </p:stSnd>
    </p:sndAc>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3F06915-7EA0-446F-900E-0EA7D0681127}"/>
              </a:ext>
            </a:extLst>
          </p:cNvPr>
          <p:cNvSpPr>
            <a:spLocks noGrp="1"/>
          </p:cNvSpPr>
          <p:nvPr>
            <p:ph type="title"/>
          </p:nvPr>
        </p:nvSpPr>
        <p:spPr>
          <a:xfrm>
            <a:off x="839788" y="365125"/>
            <a:ext cx="10515600" cy="1325563"/>
          </a:xfrm>
        </p:spPr>
        <p:txBody>
          <a:bodyPr/>
          <a:lstStyle/>
          <a:p>
            <a:r>
              <a:rPr lang="fr-FR"/>
              <a:t>Modifiez le style du titre</a:t>
            </a:r>
            <a:endParaRPr lang="es-AR"/>
          </a:p>
        </p:txBody>
      </p:sp>
      <p:sp>
        <p:nvSpPr>
          <p:cNvPr id="3" name="Espace réservé du texte 2">
            <a:extLst>
              <a:ext uri="{FF2B5EF4-FFF2-40B4-BE49-F238E27FC236}">
                <a16:creationId xmlns:a16="http://schemas.microsoft.com/office/drawing/2014/main" id="{ACC2017D-3D00-43A1-A861-74DB6203BF9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6095D44C-145A-4F76-850B-A0D2F83C933C}"/>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s-AR"/>
          </a:p>
        </p:txBody>
      </p:sp>
      <p:sp>
        <p:nvSpPr>
          <p:cNvPr id="5" name="Espace réservé du texte 4">
            <a:extLst>
              <a:ext uri="{FF2B5EF4-FFF2-40B4-BE49-F238E27FC236}">
                <a16:creationId xmlns:a16="http://schemas.microsoft.com/office/drawing/2014/main" id="{E7810A3F-7EA4-47FD-BB4A-047008C0CB3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A655B7F2-636F-40FA-86EA-688AD3A7FAE6}"/>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s-AR"/>
          </a:p>
        </p:txBody>
      </p:sp>
      <p:sp>
        <p:nvSpPr>
          <p:cNvPr id="7" name="Espace réservé de la date 6">
            <a:extLst>
              <a:ext uri="{FF2B5EF4-FFF2-40B4-BE49-F238E27FC236}">
                <a16:creationId xmlns:a16="http://schemas.microsoft.com/office/drawing/2014/main" id="{2083424C-04E2-40C3-B0F7-AF8556427A57}"/>
              </a:ext>
            </a:extLst>
          </p:cNvPr>
          <p:cNvSpPr>
            <a:spLocks noGrp="1"/>
          </p:cNvSpPr>
          <p:nvPr>
            <p:ph type="dt" sz="half" idx="10"/>
          </p:nvPr>
        </p:nvSpPr>
        <p:spPr/>
        <p:txBody>
          <a:bodyPr/>
          <a:lstStyle/>
          <a:p>
            <a:fld id="{C0460C64-67AA-40F6-A811-340295D04145}" type="datetime1">
              <a:rPr lang="en-US" smtClean="0"/>
              <a:t>11/8/2021</a:t>
            </a:fld>
            <a:endParaRPr lang="en-US" dirty="0"/>
          </a:p>
        </p:txBody>
      </p:sp>
      <p:sp>
        <p:nvSpPr>
          <p:cNvPr id="8" name="Espace réservé du pied de page 7">
            <a:extLst>
              <a:ext uri="{FF2B5EF4-FFF2-40B4-BE49-F238E27FC236}">
                <a16:creationId xmlns:a16="http://schemas.microsoft.com/office/drawing/2014/main" id="{8C2926E8-06FE-46A8-BDC6-A5D637D8C3BB}"/>
              </a:ext>
            </a:extLst>
          </p:cNvPr>
          <p:cNvSpPr>
            <a:spLocks noGrp="1"/>
          </p:cNvSpPr>
          <p:nvPr>
            <p:ph type="ftr" sz="quarter" idx="11"/>
          </p:nvPr>
        </p:nvSpPr>
        <p:spPr/>
        <p:txBody>
          <a:bodyPr/>
          <a:lstStyle/>
          <a:p>
            <a:endParaRPr lang="en-US" dirty="0"/>
          </a:p>
        </p:txBody>
      </p:sp>
      <p:sp>
        <p:nvSpPr>
          <p:cNvPr id="9" name="Espace réservé du numéro de diapositive 8">
            <a:extLst>
              <a:ext uri="{FF2B5EF4-FFF2-40B4-BE49-F238E27FC236}">
                <a16:creationId xmlns:a16="http://schemas.microsoft.com/office/drawing/2014/main" id="{359AB9AE-6619-49B1-AB68-4C0D03F2ECBA}"/>
              </a:ext>
            </a:extLst>
          </p:cNvPr>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1902621714"/>
      </p:ext>
    </p:extLst>
  </p:cSld>
  <p:clrMapOvr>
    <a:masterClrMapping/>
  </p:clrMapOvr>
  <p:transition spd="slow" advClick="0" advTm="5000">
    <p:randomBar dir="vert"/>
    <p:sndAc>
      <p:stSnd loop="1">
        <p:snd r:embed="rId1" name="wind.wav"/>
      </p:stSnd>
    </p:sndAc>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19BD198-7497-4C80-A1B0-CD50C60DBA6B}"/>
              </a:ext>
            </a:extLst>
          </p:cNvPr>
          <p:cNvSpPr>
            <a:spLocks noGrp="1"/>
          </p:cNvSpPr>
          <p:nvPr>
            <p:ph type="title"/>
          </p:nvPr>
        </p:nvSpPr>
        <p:spPr/>
        <p:txBody>
          <a:bodyPr/>
          <a:lstStyle/>
          <a:p>
            <a:r>
              <a:rPr lang="fr-FR"/>
              <a:t>Modifiez le style du titre</a:t>
            </a:r>
            <a:endParaRPr lang="es-AR"/>
          </a:p>
        </p:txBody>
      </p:sp>
      <p:sp>
        <p:nvSpPr>
          <p:cNvPr id="3" name="Espace réservé de la date 2">
            <a:extLst>
              <a:ext uri="{FF2B5EF4-FFF2-40B4-BE49-F238E27FC236}">
                <a16:creationId xmlns:a16="http://schemas.microsoft.com/office/drawing/2014/main" id="{5ABF4A19-6460-4C44-A116-86B209E76CEC}"/>
              </a:ext>
            </a:extLst>
          </p:cNvPr>
          <p:cNvSpPr>
            <a:spLocks noGrp="1"/>
          </p:cNvSpPr>
          <p:nvPr>
            <p:ph type="dt" sz="half" idx="10"/>
          </p:nvPr>
        </p:nvSpPr>
        <p:spPr/>
        <p:txBody>
          <a:bodyPr/>
          <a:lstStyle/>
          <a:p>
            <a:fld id="{76CE8623-9DA7-4A62-AD0B-C85FEF459007}" type="datetime1">
              <a:rPr lang="en-US" smtClean="0"/>
              <a:t>11/8/2021</a:t>
            </a:fld>
            <a:endParaRPr lang="en-US" dirty="0"/>
          </a:p>
        </p:txBody>
      </p:sp>
      <p:sp>
        <p:nvSpPr>
          <p:cNvPr id="4" name="Espace réservé du pied de page 3">
            <a:extLst>
              <a:ext uri="{FF2B5EF4-FFF2-40B4-BE49-F238E27FC236}">
                <a16:creationId xmlns:a16="http://schemas.microsoft.com/office/drawing/2014/main" id="{3A49D82E-DBDA-4821-BE0A-C27C2B2C96BE}"/>
              </a:ext>
            </a:extLst>
          </p:cNvPr>
          <p:cNvSpPr>
            <a:spLocks noGrp="1"/>
          </p:cNvSpPr>
          <p:nvPr>
            <p:ph type="ftr" sz="quarter" idx="11"/>
          </p:nvPr>
        </p:nvSpPr>
        <p:spPr/>
        <p:txBody>
          <a:bodyPr/>
          <a:lstStyle/>
          <a:p>
            <a:endParaRPr lang="en-US" dirty="0"/>
          </a:p>
        </p:txBody>
      </p:sp>
      <p:sp>
        <p:nvSpPr>
          <p:cNvPr id="5" name="Espace réservé du numéro de diapositive 4">
            <a:extLst>
              <a:ext uri="{FF2B5EF4-FFF2-40B4-BE49-F238E27FC236}">
                <a16:creationId xmlns:a16="http://schemas.microsoft.com/office/drawing/2014/main" id="{2CF8FD29-D26A-47C7-B307-8FCDAE893A90}"/>
              </a:ext>
            </a:extLst>
          </p:cNvPr>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2296105214"/>
      </p:ext>
    </p:extLst>
  </p:cSld>
  <p:clrMapOvr>
    <a:masterClrMapping/>
  </p:clrMapOvr>
  <p:transition spd="slow" advClick="0" advTm="5000">
    <p:randomBar dir="vert"/>
    <p:sndAc>
      <p:stSnd loop="1">
        <p:snd r:embed="rId1" name="wind.wav"/>
      </p:stSnd>
    </p:sndAc>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29A43E7F-019E-4866-97D0-E6D93C3292BA}"/>
              </a:ext>
            </a:extLst>
          </p:cNvPr>
          <p:cNvSpPr>
            <a:spLocks noGrp="1"/>
          </p:cNvSpPr>
          <p:nvPr>
            <p:ph type="dt" sz="half" idx="10"/>
          </p:nvPr>
        </p:nvSpPr>
        <p:spPr/>
        <p:txBody>
          <a:bodyPr/>
          <a:lstStyle/>
          <a:p>
            <a:fld id="{F24F5BAB-0466-4B57-A1F7-600758628614}" type="datetime1">
              <a:rPr lang="en-US" smtClean="0"/>
              <a:t>11/8/2021</a:t>
            </a:fld>
            <a:endParaRPr lang="en-US" dirty="0"/>
          </a:p>
        </p:txBody>
      </p:sp>
      <p:sp>
        <p:nvSpPr>
          <p:cNvPr id="3" name="Espace réservé du pied de page 2">
            <a:extLst>
              <a:ext uri="{FF2B5EF4-FFF2-40B4-BE49-F238E27FC236}">
                <a16:creationId xmlns:a16="http://schemas.microsoft.com/office/drawing/2014/main" id="{70F7F345-4A9A-4896-8E78-0D18345784F8}"/>
              </a:ext>
            </a:extLst>
          </p:cNvPr>
          <p:cNvSpPr>
            <a:spLocks noGrp="1"/>
          </p:cNvSpPr>
          <p:nvPr>
            <p:ph type="ftr" sz="quarter" idx="11"/>
          </p:nvPr>
        </p:nvSpPr>
        <p:spPr/>
        <p:txBody>
          <a:bodyPr/>
          <a:lstStyle/>
          <a:p>
            <a:endParaRPr lang="en-US" dirty="0"/>
          </a:p>
        </p:txBody>
      </p:sp>
      <p:sp>
        <p:nvSpPr>
          <p:cNvPr id="4" name="Espace réservé du numéro de diapositive 3">
            <a:extLst>
              <a:ext uri="{FF2B5EF4-FFF2-40B4-BE49-F238E27FC236}">
                <a16:creationId xmlns:a16="http://schemas.microsoft.com/office/drawing/2014/main" id="{EDDAF1E1-C0FB-4465-9DDC-A9108FC66CB9}"/>
              </a:ext>
            </a:extLst>
          </p:cNvPr>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561435355"/>
      </p:ext>
    </p:extLst>
  </p:cSld>
  <p:clrMapOvr>
    <a:masterClrMapping/>
  </p:clrMapOvr>
  <p:transition spd="slow" advClick="0" advTm="5000">
    <p:randomBar dir="vert"/>
    <p:sndAc>
      <p:stSnd loop="1">
        <p:snd r:embed="rId1" name="wind.wav"/>
      </p:stSnd>
    </p:sndAc>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4C25F60-583B-400E-A5C1-5A0B1614DCAB}"/>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es-AR"/>
          </a:p>
        </p:txBody>
      </p:sp>
      <p:sp>
        <p:nvSpPr>
          <p:cNvPr id="3" name="Espace réservé du contenu 2">
            <a:extLst>
              <a:ext uri="{FF2B5EF4-FFF2-40B4-BE49-F238E27FC236}">
                <a16:creationId xmlns:a16="http://schemas.microsoft.com/office/drawing/2014/main" id="{FB07AD14-1FC6-4984-A199-BE9019262B6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s-AR"/>
          </a:p>
        </p:txBody>
      </p:sp>
      <p:sp>
        <p:nvSpPr>
          <p:cNvPr id="4" name="Espace réservé du texte 3">
            <a:extLst>
              <a:ext uri="{FF2B5EF4-FFF2-40B4-BE49-F238E27FC236}">
                <a16:creationId xmlns:a16="http://schemas.microsoft.com/office/drawing/2014/main" id="{346DC4CE-31D4-452B-AF46-976445C1517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AA8E9176-F978-42C7-8696-2437FD0725B8}"/>
              </a:ext>
            </a:extLst>
          </p:cNvPr>
          <p:cNvSpPr>
            <a:spLocks noGrp="1"/>
          </p:cNvSpPr>
          <p:nvPr>
            <p:ph type="dt" sz="half" idx="10"/>
          </p:nvPr>
        </p:nvSpPr>
        <p:spPr/>
        <p:txBody>
          <a:bodyPr/>
          <a:lstStyle/>
          <a:p>
            <a:fld id="{A91A4A8E-5E03-46F7-AB5C-856E3F16EAD3}" type="datetime1">
              <a:rPr lang="en-US" smtClean="0"/>
              <a:t>11/8/2021</a:t>
            </a:fld>
            <a:endParaRPr lang="en-US" dirty="0"/>
          </a:p>
        </p:txBody>
      </p:sp>
      <p:sp>
        <p:nvSpPr>
          <p:cNvPr id="6" name="Espace réservé du pied de page 5">
            <a:extLst>
              <a:ext uri="{FF2B5EF4-FFF2-40B4-BE49-F238E27FC236}">
                <a16:creationId xmlns:a16="http://schemas.microsoft.com/office/drawing/2014/main" id="{AF4FAEB9-015A-4C40-B8DA-EBCF406A8E90}"/>
              </a:ext>
            </a:extLst>
          </p:cNvPr>
          <p:cNvSpPr>
            <a:spLocks noGrp="1"/>
          </p:cNvSpPr>
          <p:nvPr>
            <p:ph type="ftr" sz="quarter" idx="11"/>
          </p:nvPr>
        </p:nvSpPr>
        <p:spPr/>
        <p:txBody>
          <a:bodyPr/>
          <a:lstStyle/>
          <a:p>
            <a:endParaRPr lang="en-US" dirty="0"/>
          </a:p>
        </p:txBody>
      </p:sp>
      <p:sp>
        <p:nvSpPr>
          <p:cNvPr id="7" name="Espace réservé du numéro de diapositive 6">
            <a:extLst>
              <a:ext uri="{FF2B5EF4-FFF2-40B4-BE49-F238E27FC236}">
                <a16:creationId xmlns:a16="http://schemas.microsoft.com/office/drawing/2014/main" id="{F829424B-B498-4386-BAEB-00DB01AC37D6}"/>
              </a:ext>
            </a:extLst>
          </p:cNvPr>
          <p:cNvSpPr>
            <a:spLocks noGrp="1"/>
          </p:cNvSpPr>
          <p:nvPr>
            <p:ph type="sldNum" sz="quarter" idx="12"/>
          </p:nvPr>
        </p:nvSpPr>
        <p:spPr/>
        <p:txBody>
          <a:bodyPr/>
          <a:lstStyle/>
          <a:p>
            <a:fld id="{519954A3-9DFD-4C44-94BA-B95130A3BA1C}" type="slidenum">
              <a:rPr lang="en-US" smtClean="0"/>
              <a:t>‹Nº›</a:t>
            </a:fld>
            <a:endParaRPr lang="en-US" dirty="0"/>
          </a:p>
        </p:txBody>
      </p:sp>
    </p:spTree>
    <p:extLst>
      <p:ext uri="{BB962C8B-B14F-4D97-AF65-F5344CB8AC3E}">
        <p14:creationId xmlns:p14="http://schemas.microsoft.com/office/powerpoint/2010/main" val="2018523331"/>
      </p:ext>
    </p:extLst>
  </p:cSld>
  <p:clrMapOvr>
    <a:masterClrMapping/>
  </p:clrMapOvr>
  <p:transition spd="slow" advClick="0" advTm="5000">
    <p:randomBar dir="vert"/>
    <p:sndAc>
      <p:stSnd loop="1">
        <p:snd r:embed="rId1" name="wind.wav"/>
      </p:stSnd>
    </p:sndAc>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C002F98-038F-4494-A341-9FC913F9CAAB}"/>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es-AR"/>
          </a:p>
        </p:txBody>
      </p:sp>
      <p:sp>
        <p:nvSpPr>
          <p:cNvPr id="3" name="Espace réservé pour une image  2">
            <a:extLst>
              <a:ext uri="{FF2B5EF4-FFF2-40B4-BE49-F238E27FC236}">
                <a16:creationId xmlns:a16="http://schemas.microsoft.com/office/drawing/2014/main" id="{1530DEFC-FB3A-4561-9640-644B3BF603B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AR"/>
          </a:p>
        </p:txBody>
      </p:sp>
      <p:sp>
        <p:nvSpPr>
          <p:cNvPr id="4" name="Espace réservé du texte 3">
            <a:extLst>
              <a:ext uri="{FF2B5EF4-FFF2-40B4-BE49-F238E27FC236}">
                <a16:creationId xmlns:a16="http://schemas.microsoft.com/office/drawing/2014/main" id="{B0557BED-1CD2-4FD8-B568-64B35ED565D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430505FA-50A1-4778-89B8-EE61328462C8}"/>
              </a:ext>
            </a:extLst>
          </p:cNvPr>
          <p:cNvSpPr>
            <a:spLocks noGrp="1"/>
          </p:cNvSpPr>
          <p:nvPr>
            <p:ph type="dt" sz="half" idx="10"/>
          </p:nvPr>
        </p:nvSpPr>
        <p:spPr/>
        <p:txBody>
          <a:bodyPr/>
          <a:lstStyle/>
          <a:p>
            <a:fld id="{1A53B01E-AC95-4BBA-B67D-E46509643D76}" type="datetime1">
              <a:rPr lang="en-US" smtClean="0"/>
              <a:t>11/8/2021</a:t>
            </a:fld>
            <a:endParaRPr lang="en-US" dirty="0"/>
          </a:p>
        </p:txBody>
      </p:sp>
      <p:sp>
        <p:nvSpPr>
          <p:cNvPr id="6" name="Espace réservé du pied de page 5">
            <a:extLst>
              <a:ext uri="{FF2B5EF4-FFF2-40B4-BE49-F238E27FC236}">
                <a16:creationId xmlns:a16="http://schemas.microsoft.com/office/drawing/2014/main" id="{9140251D-AE07-4FA7-BFE5-37D50496C3BA}"/>
              </a:ext>
            </a:extLst>
          </p:cNvPr>
          <p:cNvSpPr>
            <a:spLocks noGrp="1"/>
          </p:cNvSpPr>
          <p:nvPr>
            <p:ph type="ftr" sz="quarter" idx="11"/>
          </p:nvPr>
        </p:nvSpPr>
        <p:spPr/>
        <p:txBody>
          <a:bodyPr/>
          <a:lstStyle/>
          <a:p>
            <a:endParaRPr lang="en-US" dirty="0"/>
          </a:p>
        </p:txBody>
      </p:sp>
      <p:sp>
        <p:nvSpPr>
          <p:cNvPr id="7" name="Espace réservé du numéro de diapositive 6">
            <a:extLst>
              <a:ext uri="{FF2B5EF4-FFF2-40B4-BE49-F238E27FC236}">
                <a16:creationId xmlns:a16="http://schemas.microsoft.com/office/drawing/2014/main" id="{758DBFB7-F06B-48DB-B786-95CC455918C8}"/>
              </a:ext>
            </a:extLst>
          </p:cNvPr>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3947288161"/>
      </p:ext>
    </p:extLst>
  </p:cSld>
  <p:clrMapOvr>
    <a:masterClrMapping/>
  </p:clrMapOvr>
  <p:transition spd="slow" advClick="0" advTm="5000">
    <p:randomBar dir="vert"/>
    <p:sndAc>
      <p:stSnd loop="1">
        <p:snd r:embed="rId1" name="wind.wav"/>
      </p:stSnd>
    </p:sndAc>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audio" Target="../media/audio1.wav"/><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FA4CF4C1-821D-44E1-9C37-6F189E38049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endParaRPr lang="es-AR"/>
          </a:p>
        </p:txBody>
      </p:sp>
      <p:sp>
        <p:nvSpPr>
          <p:cNvPr id="3" name="Espace réservé du texte 2">
            <a:extLst>
              <a:ext uri="{FF2B5EF4-FFF2-40B4-BE49-F238E27FC236}">
                <a16:creationId xmlns:a16="http://schemas.microsoft.com/office/drawing/2014/main" id="{87B224FE-E9EF-4A51-98C0-5FC97269E10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s-AR"/>
          </a:p>
        </p:txBody>
      </p:sp>
      <p:sp>
        <p:nvSpPr>
          <p:cNvPr id="4" name="Espace réservé de la date 3">
            <a:extLst>
              <a:ext uri="{FF2B5EF4-FFF2-40B4-BE49-F238E27FC236}">
                <a16:creationId xmlns:a16="http://schemas.microsoft.com/office/drawing/2014/main" id="{862A47A4-AA51-43B5-BB22-A49753B17AF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1BA2A8C-9595-4898-8218-CF48BE808785}" type="datetime1">
              <a:rPr lang="en-US" smtClean="0"/>
              <a:t>11/8/2021</a:t>
            </a:fld>
            <a:endParaRPr lang="en-US" dirty="0"/>
          </a:p>
        </p:txBody>
      </p:sp>
      <p:sp>
        <p:nvSpPr>
          <p:cNvPr id="5" name="Espace réservé du pied de page 4">
            <a:extLst>
              <a:ext uri="{FF2B5EF4-FFF2-40B4-BE49-F238E27FC236}">
                <a16:creationId xmlns:a16="http://schemas.microsoft.com/office/drawing/2014/main" id="{664159DA-E0DD-4C43-AFA3-4A470BE17C4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Espace réservé du numéro de diapositive 5">
            <a:extLst>
              <a:ext uri="{FF2B5EF4-FFF2-40B4-BE49-F238E27FC236}">
                <a16:creationId xmlns:a16="http://schemas.microsoft.com/office/drawing/2014/main" id="{EBADF4B6-2086-4D7C-B314-138B88F8724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2349100552"/>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Lst>
  <p:transition spd="slow" advClick="0" advTm="5000">
    <p:randomBar dir="vert"/>
    <p:sndAc>
      <p:stSnd loop="1">
        <p:snd r:embed="rId13" name="wind.wav"/>
      </p:stSnd>
    </p:sndAc>
  </p:transition>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audio" Target="../media/audio1.wav"/><Relationship Id="rId7"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1.jpg"/><Relationship Id="rId5" Type="http://schemas.openxmlformats.org/officeDocument/2006/relationships/image" Target="../media/image10.png"/><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13.png"/><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png"/></Relationships>
</file>

<file path=ppt/slides/_rels/slide2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2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2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2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2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3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3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2.xml"/><Relationship Id="rId1" Type="http://schemas.openxmlformats.org/officeDocument/2006/relationships/slideLayout" Target="../slideLayouts/slideLayout1.xml"/><Relationship Id="rId5" Type="http://schemas.openxmlformats.org/officeDocument/2006/relationships/hyperlink" Target="https://es.wikipedia.org/wiki/Lino_textil" TargetMode="External"/><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image" Target="../media/image20.png"/></Relationships>
</file>

<file path=ppt/slides/_rels/slide4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4.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image" Target="../media/image21.png"/></Relationships>
</file>

<file path=ppt/slides/_rels/slide4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5.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image" Target="../media/image22.gif"/></Relationships>
</file>

<file path=ppt/slides/_rels/slide4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6.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image" Target="../media/image23.png"/></Relationships>
</file>

<file path=ppt/slides/_rels/slide4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7.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image" Target="../media/image24.png"/></Relationships>
</file>

<file path=ppt/slides/_rels/slide4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8.xml"/><Relationship Id="rId1" Type="http://schemas.openxmlformats.org/officeDocument/2006/relationships/slideLayout" Target="../slideLayouts/slideLayout1.xml"/><Relationship Id="rId5" Type="http://schemas.openxmlformats.org/officeDocument/2006/relationships/image" Target="../media/image25.png"/><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6C20283-73E0-40EC-8AD8-057F581F64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28">
            <a:extLst>
              <a:ext uri="{FF2B5EF4-FFF2-40B4-BE49-F238E27FC236}">
                <a16:creationId xmlns:a16="http://schemas.microsoft.com/office/drawing/2014/main" id="{3FCC729B-E528-40C3-82D3-BA4375575E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960120" y="0"/>
            <a:ext cx="11218661" cy="6858000"/>
          </a:xfrm>
          <a:custGeom>
            <a:avLst/>
            <a:gdLst>
              <a:gd name="connsiteX0" fmla="*/ 0 w 11218661"/>
              <a:gd name="connsiteY0" fmla="*/ 0 h 6858000"/>
              <a:gd name="connsiteX1" fmla="*/ 8042507 w 11218661"/>
              <a:gd name="connsiteY1" fmla="*/ 0 h 6858000"/>
              <a:gd name="connsiteX2" fmla="*/ 11218661 w 11218661"/>
              <a:gd name="connsiteY2" fmla="*/ 6858000 h 6858000"/>
              <a:gd name="connsiteX3" fmla="*/ 0 w 1121866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218661" h="6858000">
                <a:moveTo>
                  <a:pt x="0" y="0"/>
                </a:moveTo>
                <a:lnTo>
                  <a:pt x="8042507" y="0"/>
                </a:lnTo>
                <a:lnTo>
                  <a:pt x="11218661" y="6858000"/>
                </a:lnTo>
                <a:lnTo>
                  <a:pt x="0" y="685800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26">
            <a:extLst>
              <a:ext uri="{FF2B5EF4-FFF2-40B4-BE49-F238E27FC236}">
                <a16:creationId xmlns:a16="http://schemas.microsoft.com/office/drawing/2014/main" id="{58F1FB8D-1842-4A04-998D-6CF047AB27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420248" y="0"/>
            <a:ext cx="10771752" cy="6858000"/>
          </a:xfrm>
          <a:custGeom>
            <a:avLst/>
            <a:gdLst>
              <a:gd name="connsiteX0" fmla="*/ 0 w 10771752"/>
              <a:gd name="connsiteY0" fmla="*/ 0 h 6858000"/>
              <a:gd name="connsiteX1" fmla="*/ 7595598 w 10771752"/>
              <a:gd name="connsiteY1" fmla="*/ 0 h 6858000"/>
              <a:gd name="connsiteX2" fmla="*/ 10771752 w 10771752"/>
              <a:gd name="connsiteY2" fmla="*/ 6858000 h 6858000"/>
              <a:gd name="connsiteX3" fmla="*/ 0 w 1077175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0771752" h="6858000">
                <a:moveTo>
                  <a:pt x="0" y="0"/>
                </a:moveTo>
                <a:lnTo>
                  <a:pt x="7595598" y="0"/>
                </a:lnTo>
                <a:lnTo>
                  <a:pt x="10771752" y="6858000"/>
                </a:lnTo>
                <a:lnTo>
                  <a:pt x="0" y="685800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Rectangle 1">
            <a:extLst>
              <a:ext uri="{FF2B5EF4-FFF2-40B4-BE49-F238E27FC236}">
                <a16:creationId xmlns:a16="http://schemas.microsoft.com/office/drawing/2014/main" id="{6CCEC29E-1799-4472-B7ED-F9AA16AA43BE}"/>
              </a:ext>
            </a:extLst>
          </p:cNvPr>
          <p:cNvSpPr>
            <a:spLocks noGrp="1" noChangeArrowheads="1"/>
          </p:cNvSpPr>
          <p:nvPr>
            <p:ph type="title"/>
          </p:nvPr>
        </p:nvSpPr>
        <p:spPr bwMode="auto">
          <a:xfrm>
            <a:off x="4384039" y="365125"/>
            <a:ext cx="7164493" cy="1325563"/>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anchorCtr="0" compatLnSpc="1">
            <a:prstTxWarp prst="textNoShape">
              <a:avLst/>
            </a:prstTxWarp>
            <a:normAutofit/>
          </a:bodyPr>
          <a:lstStyle/>
          <a:p>
            <a:pPr marL="0" marR="0" lvl="0" indent="0" defTabSz="914400" rtl="0" eaLnBrk="0" fontAlgn="base" latinLnBrk="0" hangingPunct="0">
              <a:spcBef>
                <a:spcPct val="0"/>
              </a:spcBef>
              <a:spcAft>
                <a:spcPct val="0"/>
              </a:spcAft>
              <a:buClrTx/>
              <a:buSzTx/>
              <a:buFontTx/>
              <a:buNone/>
              <a:tabLst/>
            </a:pPr>
            <a:r>
              <a:rPr kumimoji="0" lang="es-ES" altLang="fr-FR" sz="2800" b="0" i="0" u="none" strike="noStrike" cap="none" normalizeH="0" baseline="0" dirty="0">
                <a:ln>
                  <a:noFill/>
                </a:ln>
                <a:effectLst/>
                <a:latin typeface="+mn-lt"/>
              </a:rPr>
              <a:t>Certificación del laboratorio de APPA (SANTA FE) en estándar internacional ICA - BREMEN </a:t>
            </a:r>
          </a:p>
        </p:txBody>
      </p:sp>
      <p:pic>
        <p:nvPicPr>
          <p:cNvPr id="5" name="Image 4">
            <a:extLst>
              <a:ext uri="{FF2B5EF4-FFF2-40B4-BE49-F238E27FC236}">
                <a16:creationId xmlns:a16="http://schemas.microsoft.com/office/drawing/2014/main" id="{FAC65A04-1CEE-4FEF-87A5-786CB4B38CD4}"/>
              </a:ext>
            </a:extLst>
          </p:cNvPr>
          <p:cNvPicPr>
            <a:picLocks noChangeAspect="1"/>
          </p:cNvPicPr>
          <p:nvPr/>
        </p:nvPicPr>
        <p:blipFill>
          <a:blip r:embed="rId2"/>
          <a:stretch>
            <a:fillRect/>
          </a:stretch>
        </p:blipFill>
        <p:spPr>
          <a:xfrm>
            <a:off x="480060" y="1383567"/>
            <a:ext cx="3425957" cy="4090385"/>
          </a:xfrm>
          <a:prstGeom prst="rect">
            <a:avLst/>
          </a:prstGeom>
        </p:spPr>
      </p:pic>
      <p:sp>
        <p:nvSpPr>
          <p:cNvPr id="3" name="Espace réservé du contenu 2">
            <a:extLst>
              <a:ext uri="{FF2B5EF4-FFF2-40B4-BE49-F238E27FC236}">
                <a16:creationId xmlns:a16="http://schemas.microsoft.com/office/drawing/2014/main" id="{9D063D86-6081-48B9-B2EC-2FE6942FEBA8}"/>
              </a:ext>
            </a:extLst>
          </p:cNvPr>
          <p:cNvSpPr>
            <a:spLocks noGrp="1"/>
          </p:cNvSpPr>
          <p:nvPr>
            <p:ph idx="1"/>
          </p:nvPr>
        </p:nvSpPr>
        <p:spPr>
          <a:xfrm>
            <a:off x="4255129" y="2022601"/>
            <a:ext cx="7293403" cy="4154361"/>
          </a:xfrm>
        </p:spPr>
        <p:txBody>
          <a:bodyPr>
            <a:normAutofit lnSpcReduction="10000"/>
          </a:bodyPr>
          <a:lstStyle/>
          <a:p>
            <a:r>
              <a:rPr lang="es-AR" sz="1600" b="1" dirty="0"/>
              <a:t>Durante el periodo de homologación en los últimos 2 años , el laboratorio de APPA, siempre participo en las pruebas preliminares a la certificación junto a otros laboratorios internacionales, clasificándose entre los 3 primeros del mundo. </a:t>
            </a:r>
          </a:p>
          <a:p>
            <a:r>
              <a:rPr lang="es-AR" sz="1600" b="1" dirty="0"/>
              <a:t>Permitirá a la Argentina jugar en la primera división del algodón a nivel mundial .</a:t>
            </a:r>
          </a:p>
          <a:p>
            <a:r>
              <a:rPr lang="es-AR" sz="1600" b="1" dirty="0"/>
              <a:t>Sera el primer Laboratorio  Internacional (ICA-BREMEN) de la ARGENTINA.</a:t>
            </a:r>
          </a:p>
          <a:p>
            <a:r>
              <a:rPr lang="es-AR" sz="1600" b="1" dirty="0"/>
              <a:t>Podrán crearse o modernizarse otros laboratorios en Argentina teniendo como nodriza el de APPA y adoptando el manual de usos técnicos.</a:t>
            </a:r>
          </a:p>
          <a:p>
            <a:r>
              <a:rPr lang="es-AR" sz="1600" b="1" dirty="0"/>
              <a:t>Podrán clasificarse y garantizarse las muestras para los compradores extranjeros.</a:t>
            </a:r>
          </a:p>
          <a:p>
            <a:r>
              <a:rPr lang="es-AR" sz="1600" b="1" dirty="0"/>
              <a:t>El laboratorio de Argentina podrá analizar fehacientemente muestras en procedencia de cualquier país del mundo.</a:t>
            </a:r>
          </a:p>
          <a:p>
            <a:r>
              <a:rPr lang="es-AR" sz="1600" b="1" dirty="0"/>
              <a:t>El laboratorio otorgara el DNI al algodón argentino.</a:t>
            </a:r>
          </a:p>
          <a:p>
            <a:r>
              <a:rPr lang="es-AR" sz="1600" b="1" dirty="0"/>
              <a:t>El laboratorio podrá participar en los arbitrajes internacionales.</a:t>
            </a:r>
          </a:p>
          <a:p>
            <a:r>
              <a:rPr lang="es-AR" sz="1600" b="1" dirty="0"/>
              <a:t>El laboratorio a través de su clasificación,  permitirá homogeneizar y racionalizar los lotes.</a:t>
            </a:r>
          </a:p>
          <a:p>
            <a:endParaRPr lang="es-AR" sz="1600" b="1" dirty="0"/>
          </a:p>
          <a:p>
            <a:endParaRPr lang="es-AR" sz="1600" b="1" dirty="0"/>
          </a:p>
        </p:txBody>
      </p:sp>
      <p:sp>
        <p:nvSpPr>
          <p:cNvPr id="4" name="Espace réservé du numéro de diapositive 3">
            <a:extLst>
              <a:ext uri="{FF2B5EF4-FFF2-40B4-BE49-F238E27FC236}">
                <a16:creationId xmlns:a16="http://schemas.microsoft.com/office/drawing/2014/main" id="{E085EB14-1D9E-4369-8AEE-FBED6BBDA57C}"/>
              </a:ext>
            </a:extLst>
          </p:cNvPr>
          <p:cNvSpPr>
            <a:spLocks noGrp="1"/>
          </p:cNvSpPr>
          <p:nvPr>
            <p:ph type="sldNum" sz="quarter" idx="12"/>
          </p:nvPr>
        </p:nvSpPr>
        <p:spPr>
          <a:xfrm>
            <a:off x="8610600" y="6356350"/>
            <a:ext cx="2743200" cy="365125"/>
          </a:xfrm>
        </p:spPr>
        <p:txBody>
          <a:bodyPr anchor="ctr">
            <a:normAutofit/>
          </a:bodyPr>
          <a:lstStyle/>
          <a:p>
            <a:pPr>
              <a:spcAft>
                <a:spcPts val="600"/>
              </a:spcAft>
            </a:pPr>
            <a:fld id="{D57F1E4F-1CFF-5643-939E-217C01CDF565}" type="slidenum">
              <a:rPr lang="en-US">
                <a:solidFill>
                  <a:schemeClr val="tx1">
                    <a:alpha val="80000"/>
                  </a:schemeClr>
                </a:solidFill>
              </a:rPr>
              <a:pPr>
                <a:spcAft>
                  <a:spcPts val="600"/>
                </a:spcAft>
              </a:pPr>
              <a:t>1</a:t>
            </a:fld>
            <a:endParaRPr lang="en-US">
              <a:solidFill>
                <a:schemeClr val="tx1">
                  <a:alpha val="80000"/>
                </a:schemeClr>
              </a:solidFill>
            </a:endParaRPr>
          </a:p>
        </p:txBody>
      </p:sp>
    </p:spTree>
    <p:extLst>
      <p:ext uri="{BB962C8B-B14F-4D97-AF65-F5344CB8AC3E}">
        <p14:creationId xmlns:p14="http://schemas.microsoft.com/office/powerpoint/2010/main" val="3372974971"/>
      </p:ext>
    </p:extLst>
  </p:cSld>
  <p:clrMapOvr>
    <a:overrideClrMapping bg1="dk1" tx1="lt1" bg2="dk2" tx2="lt2" accent1="accent1" accent2="accent2" accent3="accent3" accent4="accent4" accent5="accent5" accent6="accent6" hlink="hlink" folHlink="folHlink"/>
  </p:clrMapOvr>
  <p:transition spd="slow" advClick="0" advTm="5000">
    <p:randomBar dir="ver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EFB217B-4272-4689-92CF-A790A1386035}"/>
              </a:ext>
            </a:extLst>
          </p:cNvPr>
          <p:cNvSpPr>
            <a:spLocks noGrp="1"/>
          </p:cNvSpPr>
          <p:nvPr>
            <p:ph type="title"/>
          </p:nvPr>
        </p:nvSpPr>
        <p:spPr>
          <a:xfrm>
            <a:off x="1429915" y="320675"/>
            <a:ext cx="10515600" cy="1325563"/>
          </a:xfrm>
        </p:spPr>
        <p:txBody>
          <a:bodyPr>
            <a:normAutofit fontScale="90000"/>
          </a:bodyPr>
          <a:lstStyle/>
          <a:p>
            <a:r>
              <a:rPr kumimoji="0" lang="es-AR" sz="3600" b="1" i="0" u="sng" strike="noStrike" kern="1200" cap="none" spc="0" normalizeH="0" baseline="0" noProof="0" dirty="0">
                <a:ln>
                  <a:noFill/>
                </a:ln>
                <a:solidFill>
                  <a:prstClr val="black"/>
                </a:solidFill>
                <a:effectLst/>
                <a:uLnTx/>
                <a:uFillTx/>
                <a:latin typeface="Trebuchet MS" panose="020B0603020202020204"/>
                <a:ea typeface="+mj-ea"/>
                <a:cs typeface="+mj-cs"/>
              </a:rPr>
              <a:t>CLASIFICACION POR INSTRUMENTOS H.V.I.: </a:t>
            </a:r>
            <a:br>
              <a:rPr kumimoji="0" lang="es-AR" sz="3600" b="1" i="0" u="sng" strike="noStrike" kern="1200" cap="none" spc="0" normalizeH="0" baseline="0" noProof="0" dirty="0">
                <a:ln>
                  <a:noFill/>
                </a:ln>
                <a:solidFill>
                  <a:prstClr val="black"/>
                </a:solidFill>
                <a:effectLst/>
                <a:uLnTx/>
                <a:uFillTx/>
                <a:latin typeface="Trebuchet MS" panose="020B0603020202020204"/>
                <a:ea typeface="+mj-ea"/>
                <a:cs typeface="+mj-cs"/>
              </a:rPr>
            </a:br>
            <a:r>
              <a:rPr kumimoji="0" lang="es-AR" sz="3600" b="1" i="0" u="sng" strike="noStrike" kern="1200" cap="none" spc="0" normalizeH="0" baseline="0" noProof="0" dirty="0">
                <a:ln>
                  <a:noFill/>
                </a:ln>
                <a:solidFill>
                  <a:prstClr val="black"/>
                </a:solidFill>
                <a:effectLst/>
                <a:uLnTx/>
                <a:uFillTx/>
                <a:latin typeface="Trebuchet MS" panose="020B0603020202020204"/>
                <a:ea typeface="+mj-ea"/>
                <a:cs typeface="+mj-cs"/>
              </a:rPr>
              <a:t>HISTORIA-5</a:t>
            </a:r>
            <a:br>
              <a:rPr kumimoji="0" lang="es-AR" sz="3600" b="1" i="0" u="sng" strike="noStrike" kern="1200" cap="none" spc="0" normalizeH="0" baseline="0" noProof="0" dirty="0">
                <a:ln>
                  <a:noFill/>
                </a:ln>
                <a:solidFill>
                  <a:prstClr val="black"/>
                </a:solidFill>
                <a:effectLst/>
                <a:uLnTx/>
                <a:uFillTx/>
                <a:latin typeface="Trebuchet MS" panose="020B0603020202020204"/>
                <a:ea typeface="+mj-ea"/>
                <a:cs typeface="+mj-cs"/>
              </a:rPr>
            </a:br>
            <a:r>
              <a:rPr kumimoji="0" lang="es-AR" sz="2700" b="1" i="0" u="sng" strike="noStrike" kern="1200" cap="none" spc="0" normalizeH="0" baseline="0" noProof="0" dirty="0">
                <a:ln>
                  <a:noFill/>
                </a:ln>
                <a:solidFill>
                  <a:prstClr val="black"/>
                </a:solidFill>
                <a:effectLst/>
                <a:uLnTx/>
                <a:uFillTx/>
                <a:latin typeface="Trebuchet MS" panose="020B0603020202020204"/>
                <a:ea typeface="+mj-ea"/>
                <a:cs typeface="+mj-cs"/>
              </a:rPr>
              <a:t>Incidencia de las características de fibra en la hilatura de anillos</a:t>
            </a:r>
            <a:endParaRPr lang="es-AR" sz="2700" dirty="0"/>
          </a:p>
        </p:txBody>
      </p:sp>
      <p:pic>
        <p:nvPicPr>
          <p:cNvPr id="8" name="Espace réservé du contenu 7" descr="Une image contenant texte, accessoire, carte de visite&#10;&#10;Description générée automatiquement">
            <a:extLst>
              <a:ext uri="{FF2B5EF4-FFF2-40B4-BE49-F238E27FC236}">
                <a16:creationId xmlns:a16="http://schemas.microsoft.com/office/drawing/2014/main" id="{74C7B757-9F2F-4B20-B7C5-1F9004BEC5DA}"/>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473935" y="2546064"/>
            <a:ext cx="8793018" cy="3849397"/>
          </a:xfrm>
        </p:spPr>
      </p:pic>
      <p:sp>
        <p:nvSpPr>
          <p:cNvPr id="4" name="Espace réservé du numéro de diapositive 3">
            <a:extLst>
              <a:ext uri="{FF2B5EF4-FFF2-40B4-BE49-F238E27FC236}">
                <a16:creationId xmlns:a16="http://schemas.microsoft.com/office/drawing/2014/main" id="{267115C3-D213-41C9-B43D-14E43F5F6433}"/>
              </a:ext>
            </a:extLst>
          </p:cNvPr>
          <p:cNvSpPr>
            <a:spLocks noGrp="1"/>
          </p:cNvSpPr>
          <p:nvPr>
            <p:ph type="sldNum" sz="quarter" idx="12"/>
          </p:nvPr>
        </p:nvSpPr>
        <p:spPr/>
        <p:txBody>
          <a:bodyPr/>
          <a:lstStyle/>
          <a:p>
            <a:fld id="{D57F1E4F-1CFF-5643-939E-217C01CDF565}" type="slidenum">
              <a:rPr lang="en-US" smtClean="0"/>
              <a:pPr/>
              <a:t>10</a:t>
            </a:fld>
            <a:endParaRPr lang="en-US" dirty="0"/>
          </a:p>
        </p:txBody>
      </p:sp>
      <p:pic>
        <p:nvPicPr>
          <p:cNvPr id="5" name="Image 4">
            <a:extLst>
              <a:ext uri="{FF2B5EF4-FFF2-40B4-BE49-F238E27FC236}">
                <a16:creationId xmlns:a16="http://schemas.microsoft.com/office/drawing/2014/main" id="{9C9FC88E-DE24-49C8-BFD6-DCC4053DC527}"/>
              </a:ext>
            </a:extLst>
          </p:cNvPr>
          <p:cNvPicPr>
            <a:picLocks noChangeAspect="1"/>
          </p:cNvPicPr>
          <p:nvPr/>
        </p:nvPicPr>
        <p:blipFill>
          <a:blip r:embed="rId5"/>
          <a:stretch>
            <a:fillRect/>
          </a:stretch>
        </p:blipFill>
        <p:spPr>
          <a:xfrm>
            <a:off x="246485" y="183417"/>
            <a:ext cx="1005927" cy="1201016"/>
          </a:xfrm>
          <a:prstGeom prst="rect">
            <a:avLst/>
          </a:prstGeom>
        </p:spPr>
      </p:pic>
      <p:sp>
        <p:nvSpPr>
          <p:cNvPr id="7" name="ZoneTexte 6">
            <a:extLst>
              <a:ext uri="{FF2B5EF4-FFF2-40B4-BE49-F238E27FC236}">
                <a16:creationId xmlns:a16="http://schemas.microsoft.com/office/drawing/2014/main" id="{67179E30-CCDE-462F-8B21-698CEED67611}"/>
              </a:ext>
            </a:extLst>
          </p:cNvPr>
          <p:cNvSpPr txBox="1"/>
          <p:nvPr/>
        </p:nvSpPr>
        <p:spPr>
          <a:xfrm>
            <a:off x="1053181" y="6260326"/>
            <a:ext cx="8126925" cy="276999"/>
          </a:xfrm>
          <a:prstGeom prst="rect">
            <a:avLst/>
          </a:prstGeom>
          <a:noFill/>
        </p:spPr>
        <p:txBody>
          <a:bodyPr wrap="square">
            <a:spAutoFit/>
          </a:bodyPr>
          <a:lstStyle/>
          <a:p>
            <a:r>
              <a:rPr kumimoji="0" lang="es-ES" sz="1200" b="0" i="0" u="none" strike="noStrike" kern="1200" cap="none" spc="0" normalizeH="0" baseline="0" noProof="0">
                <a:ln>
                  <a:noFill/>
                </a:ln>
                <a:solidFill>
                  <a:prstClr val="black"/>
                </a:solidFill>
                <a:effectLst/>
                <a:uLnTx/>
                <a:uFillTx/>
                <a:latin typeface="Calibri" panose="020F0502020204030204"/>
                <a:ea typeface="+mn-ea"/>
                <a:cs typeface="+mn-cs"/>
              </a:rPr>
              <a:t>                      Fuente :Departamento de Agricultura de los  Estados Unidos. Servicio de Comercialización Agrícola</a:t>
            </a:r>
            <a:endParaRPr lang="es-AR" dirty="0"/>
          </a:p>
        </p:txBody>
      </p:sp>
    </p:spTree>
    <p:extLst>
      <p:ext uri="{BB962C8B-B14F-4D97-AF65-F5344CB8AC3E}">
        <p14:creationId xmlns:p14="http://schemas.microsoft.com/office/powerpoint/2010/main" val="1743438385"/>
      </p:ext>
    </p:extLst>
  </p:cSld>
  <p:clrMapOvr>
    <a:masterClrMapping/>
  </p:clrMapOvr>
  <p:transition spd="slow" advClick="0" advTm="5000">
    <p:randomBar dir="vert"/>
    <p:sndAc>
      <p:stSnd loop="1">
        <p:snd r:embed="rId3" name="wind.wav"/>
      </p:stSnd>
    </p:sndAc>
  </p:transition>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2BF2426-B80C-406A-9E19-EDC15277013D}"/>
              </a:ext>
            </a:extLst>
          </p:cNvPr>
          <p:cNvSpPr>
            <a:spLocks noGrp="1"/>
          </p:cNvSpPr>
          <p:nvPr>
            <p:ph type="ctrTitle"/>
          </p:nvPr>
        </p:nvSpPr>
        <p:spPr>
          <a:xfrm>
            <a:off x="985969" y="4473227"/>
            <a:ext cx="8288032" cy="1096648"/>
          </a:xfrm>
        </p:spPr>
        <p:txBody>
          <a:bodyPr>
            <a:normAutofit fontScale="90000"/>
          </a:bodyPr>
          <a:lstStyle/>
          <a:p>
            <a:pPr algn="l">
              <a:lnSpc>
                <a:spcPct val="90000"/>
              </a:lnSpc>
            </a:pPr>
            <a:r>
              <a:rPr lang="es-ES" sz="1200" b="1"/>
              <a:t> </a:t>
            </a:r>
            <a:br>
              <a:rPr lang="es-ES" sz="1200" b="1"/>
            </a:br>
            <a:br>
              <a:rPr lang="es-ES" sz="1200" b="1"/>
            </a:br>
            <a:br>
              <a:rPr lang="es-ES" sz="1200" b="1"/>
            </a:br>
            <a:br>
              <a:rPr lang="es-ES" sz="1200" b="1"/>
            </a:br>
            <a:br>
              <a:rPr lang="es-ES" sz="1200" b="1"/>
            </a:br>
            <a:br>
              <a:rPr lang="es-ES" sz="1200" b="1"/>
            </a:br>
            <a:br>
              <a:rPr lang="es-ES" sz="1200" b="1"/>
            </a:br>
            <a:br>
              <a:rPr lang="es-ES" sz="1200" b="1"/>
            </a:br>
            <a:br>
              <a:rPr lang="es-ES" sz="1200" b="1"/>
            </a:br>
            <a:br>
              <a:rPr lang="es-ES" sz="1200" b="1"/>
            </a:br>
            <a:br>
              <a:rPr lang="es-ES" sz="1200" b="1"/>
            </a:br>
            <a:br>
              <a:rPr lang="es-ES" sz="1200" b="1"/>
            </a:br>
            <a:br>
              <a:rPr lang="es-ES" sz="1200" b="1"/>
            </a:br>
            <a:br>
              <a:rPr lang="es-ES" sz="1200" b="1"/>
            </a:br>
            <a:r>
              <a:rPr lang="es-ES" sz="1200" b="1"/>
              <a:t>                                   </a:t>
            </a:r>
            <a:endParaRPr lang="fr-FR" sz="1200" b="1"/>
          </a:p>
        </p:txBody>
      </p:sp>
      <p:sp>
        <p:nvSpPr>
          <p:cNvPr id="3" name="Sous-titre 2">
            <a:extLst>
              <a:ext uri="{FF2B5EF4-FFF2-40B4-BE49-F238E27FC236}">
                <a16:creationId xmlns:a16="http://schemas.microsoft.com/office/drawing/2014/main" id="{11BF107B-0CF5-4EDA-8A8C-077D0C6355FC}"/>
              </a:ext>
            </a:extLst>
          </p:cNvPr>
          <p:cNvSpPr>
            <a:spLocks noGrp="1"/>
          </p:cNvSpPr>
          <p:nvPr>
            <p:ph type="subTitle" idx="1"/>
          </p:nvPr>
        </p:nvSpPr>
        <p:spPr>
          <a:xfrm>
            <a:off x="695204" y="6356349"/>
            <a:ext cx="7770573" cy="365126"/>
          </a:xfrm>
        </p:spPr>
        <p:txBody>
          <a:bodyPr>
            <a:normAutofit/>
          </a:bodyPr>
          <a:lstStyle/>
          <a:p>
            <a:pPr algn="l"/>
            <a:r>
              <a:rPr lang="es-ES" sz="1200" dirty="0"/>
              <a:t>Fuente :Instituto Nacional de tecnología agropecuaria</a:t>
            </a:r>
            <a:endParaRPr lang="fr-FR" sz="1200" b="1" dirty="0"/>
          </a:p>
        </p:txBody>
      </p:sp>
      <p:sp>
        <p:nvSpPr>
          <p:cNvPr id="7" name="Espace réservé du numéro de diapositive 6">
            <a:extLst>
              <a:ext uri="{FF2B5EF4-FFF2-40B4-BE49-F238E27FC236}">
                <a16:creationId xmlns:a16="http://schemas.microsoft.com/office/drawing/2014/main" id="{60B4C800-4C88-4B2E-8045-90605028DB72}"/>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900" b="0" i="0" u="none" strike="noStrike" kern="1200" cap="none" spc="0" normalizeH="0" baseline="0" noProof="0" smtClean="0">
                <a:ln>
                  <a:noFill/>
                </a:ln>
                <a:solidFill>
                  <a:srgbClr val="90C226"/>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900" b="0" i="0" u="none" strike="noStrike" kern="1200" cap="none" spc="0" normalizeH="0" baseline="0" noProof="0" dirty="0">
              <a:ln>
                <a:noFill/>
              </a:ln>
              <a:solidFill>
                <a:srgbClr val="90C226"/>
              </a:solidFill>
              <a:effectLst/>
              <a:uLnTx/>
              <a:uFillTx/>
              <a:latin typeface="Trebuchet MS" panose="020B0603020202020204"/>
              <a:ea typeface="+mn-ea"/>
              <a:cs typeface="+mn-cs"/>
            </a:endParaRPr>
          </a:p>
        </p:txBody>
      </p:sp>
      <p:sp>
        <p:nvSpPr>
          <p:cNvPr id="6" name="Rectangle 5">
            <a:extLst>
              <a:ext uri="{FF2B5EF4-FFF2-40B4-BE49-F238E27FC236}">
                <a16:creationId xmlns:a16="http://schemas.microsoft.com/office/drawing/2014/main" id="{03E52019-19DF-437F-8802-D480781E3999}"/>
              </a:ext>
            </a:extLst>
          </p:cNvPr>
          <p:cNvSpPr/>
          <p:nvPr/>
        </p:nvSpPr>
        <p:spPr>
          <a:xfrm>
            <a:off x="835378" y="318629"/>
            <a:ext cx="15688731" cy="646331"/>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AR" sz="3600" b="1" i="0" u="none" strike="noStrike" kern="1200" cap="none" spc="0" normalizeH="0" baseline="0" noProof="0" dirty="0">
                <a:ln>
                  <a:noFill/>
                </a:ln>
                <a:solidFill>
                  <a:prstClr val="black"/>
                </a:solidFill>
                <a:effectLst/>
                <a:uLnTx/>
                <a:uFillTx/>
                <a:latin typeface="Trebuchet MS" panose="020B0603020202020204"/>
                <a:ea typeface="+mn-ea"/>
                <a:cs typeface="+mn-cs"/>
              </a:rPr>
              <a:t>      </a:t>
            </a:r>
            <a:r>
              <a:rPr kumimoji="0" lang="es-AR" sz="2400" b="1" i="0" u="none" strike="noStrike" kern="1200" cap="none" spc="0" normalizeH="0" baseline="0" noProof="0" dirty="0">
                <a:ln>
                  <a:noFill/>
                </a:ln>
                <a:solidFill>
                  <a:prstClr val="black"/>
                </a:solidFill>
                <a:effectLst/>
                <a:uLnTx/>
                <a:uFillTx/>
                <a:latin typeface="Trebuchet MS" panose="020B0603020202020204"/>
                <a:ea typeface="+mn-ea"/>
                <a:cs typeface="+mn-cs"/>
              </a:rPr>
              <a:t>     </a:t>
            </a:r>
            <a:endParaRPr kumimoji="0" lang="es-AR" sz="2000" b="1"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pic>
        <p:nvPicPr>
          <p:cNvPr id="31" name="Image 30">
            <a:extLst>
              <a:ext uri="{FF2B5EF4-FFF2-40B4-BE49-F238E27FC236}">
                <a16:creationId xmlns:a16="http://schemas.microsoft.com/office/drawing/2014/main" id="{C782029E-01C6-4E9A-92AE-FB83C67FEDAB}"/>
              </a:ext>
            </a:extLst>
          </p:cNvPr>
          <p:cNvPicPr>
            <a:picLocks noChangeAspect="1"/>
          </p:cNvPicPr>
          <p:nvPr/>
        </p:nvPicPr>
        <p:blipFill>
          <a:blip r:embed="rId4"/>
          <a:stretch>
            <a:fillRect/>
          </a:stretch>
        </p:blipFill>
        <p:spPr>
          <a:xfrm>
            <a:off x="246485" y="183417"/>
            <a:ext cx="1005927" cy="1201016"/>
          </a:xfrm>
          <a:prstGeom prst="rect">
            <a:avLst/>
          </a:prstGeom>
        </p:spPr>
      </p:pic>
      <p:pic>
        <p:nvPicPr>
          <p:cNvPr id="5" name="Image 4">
            <a:extLst>
              <a:ext uri="{FF2B5EF4-FFF2-40B4-BE49-F238E27FC236}">
                <a16:creationId xmlns:a16="http://schemas.microsoft.com/office/drawing/2014/main" id="{E4D4BFC6-45A5-4DF5-B231-9E3E0DC0B8A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68142" y="964960"/>
            <a:ext cx="9164528" cy="5191396"/>
          </a:xfrm>
          <a:prstGeom prst="rect">
            <a:avLst/>
          </a:prstGeom>
        </p:spPr>
      </p:pic>
      <p:pic>
        <p:nvPicPr>
          <p:cNvPr id="11" name="Image 10">
            <a:extLst>
              <a:ext uri="{FF2B5EF4-FFF2-40B4-BE49-F238E27FC236}">
                <a16:creationId xmlns:a16="http://schemas.microsoft.com/office/drawing/2014/main" id="{1CD651B8-D2B2-412F-B787-27E6B6DBE1E3}"/>
              </a:ext>
            </a:extLst>
          </p:cNvPr>
          <p:cNvPicPr>
            <a:picLocks noChangeAspect="1"/>
          </p:cNvPicPr>
          <p:nvPr/>
        </p:nvPicPr>
        <p:blipFill>
          <a:blip r:embed="rId6"/>
          <a:stretch>
            <a:fillRect/>
          </a:stretch>
        </p:blipFill>
        <p:spPr>
          <a:xfrm>
            <a:off x="1368141" y="-36916"/>
            <a:ext cx="9455716" cy="963251"/>
          </a:xfrm>
          <a:prstGeom prst="rect">
            <a:avLst/>
          </a:prstGeom>
        </p:spPr>
      </p:pic>
    </p:spTree>
    <p:extLst>
      <p:ext uri="{BB962C8B-B14F-4D97-AF65-F5344CB8AC3E}">
        <p14:creationId xmlns:p14="http://schemas.microsoft.com/office/powerpoint/2010/main" val="1804845117"/>
      </p:ext>
    </p:extLst>
  </p:cSld>
  <p:clrMapOvr>
    <a:masterClrMapping/>
  </p:clrMapOvr>
  <p:transition spd="slow" advClick="0" advTm="5000">
    <p:randomBar dir="vert"/>
    <p:sndAc>
      <p:stSnd loop="1">
        <p:snd r:embed="rId3" name="wind.wav"/>
      </p:stSnd>
    </p:sndAc>
  </p:transition>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2BF2426-B80C-406A-9E19-EDC15277013D}"/>
              </a:ext>
            </a:extLst>
          </p:cNvPr>
          <p:cNvSpPr>
            <a:spLocks noGrp="1"/>
          </p:cNvSpPr>
          <p:nvPr>
            <p:ph type="ctrTitle"/>
          </p:nvPr>
        </p:nvSpPr>
        <p:spPr>
          <a:xfrm>
            <a:off x="1786302" y="851558"/>
            <a:ext cx="8619396" cy="7443375"/>
          </a:xfrm>
        </p:spPr>
        <p:txBody>
          <a:bodyPr>
            <a:normAutofit/>
          </a:bodyPr>
          <a:lstStyle/>
          <a:p>
            <a:pPr algn="l">
              <a:lnSpc>
                <a:spcPct val="90000"/>
              </a:lnSpc>
            </a:pPr>
            <a:br>
              <a:rPr lang="es-ES" sz="2200" b="1" dirty="0">
                <a:solidFill>
                  <a:schemeClr val="tx1"/>
                </a:solidFill>
              </a:rPr>
            </a:br>
            <a:br>
              <a:rPr lang="es-ES" sz="1600" b="1" dirty="0">
                <a:solidFill>
                  <a:schemeClr val="tx1"/>
                </a:solidFill>
              </a:rPr>
            </a:br>
            <a:br>
              <a:rPr lang="es-ES" sz="1600" b="1" dirty="0">
                <a:solidFill>
                  <a:schemeClr val="tx1"/>
                </a:solidFill>
              </a:rPr>
            </a:br>
            <a:br>
              <a:rPr lang="es-ES" sz="1600" b="1" dirty="0">
                <a:solidFill>
                  <a:schemeClr val="tx1"/>
                </a:solidFill>
              </a:rPr>
            </a:br>
            <a:br>
              <a:rPr lang="es-ES" sz="1600" b="1" dirty="0">
                <a:solidFill>
                  <a:schemeClr val="tx1"/>
                </a:solidFill>
              </a:rPr>
            </a:br>
            <a:br>
              <a:rPr lang="es-ES" sz="1600" b="1" dirty="0">
                <a:solidFill>
                  <a:schemeClr val="tx1"/>
                </a:solidFill>
              </a:rPr>
            </a:br>
            <a:br>
              <a:rPr lang="es-ES" sz="1600" b="1" dirty="0">
                <a:solidFill>
                  <a:schemeClr val="tx1"/>
                </a:solidFill>
              </a:rPr>
            </a:br>
            <a:br>
              <a:rPr lang="es-ES" sz="1600" b="1" dirty="0">
                <a:solidFill>
                  <a:schemeClr val="tx1"/>
                </a:solidFill>
              </a:rPr>
            </a:br>
            <a:br>
              <a:rPr lang="es-ES" sz="1600" b="1" dirty="0">
                <a:solidFill>
                  <a:schemeClr val="tx1"/>
                </a:solidFill>
              </a:rPr>
            </a:br>
            <a:br>
              <a:rPr lang="es-ES" sz="1600" b="1" dirty="0">
                <a:solidFill>
                  <a:schemeClr val="tx1"/>
                </a:solidFill>
              </a:rPr>
            </a:br>
            <a:br>
              <a:rPr lang="es-ES" sz="1600" b="1" dirty="0">
                <a:solidFill>
                  <a:schemeClr val="tx1"/>
                </a:solidFill>
              </a:rPr>
            </a:br>
            <a:r>
              <a:rPr lang="es-ES" sz="1600" b="1" dirty="0">
                <a:solidFill>
                  <a:schemeClr val="tx1"/>
                </a:solidFill>
              </a:rPr>
              <a:t>                  </a:t>
            </a:r>
            <a:br>
              <a:rPr lang="es-ES" sz="1600" b="1" dirty="0">
                <a:solidFill>
                  <a:schemeClr val="tx1"/>
                </a:solidFill>
              </a:rPr>
            </a:br>
            <a:r>
              <a:rPr lang="es-ES" sz="1600" b="1" dirty="0">
                <a:solidFill>
                  <a:schemeClr val="tx1"/>
                </a:solidFill>
              </a:rPr>
              <a:t>          </a:t>
            </a:r>
            <a:endParaRPr lang="fr-FR" sz="2700" b="1" dirty="0">
              <a:solidFill>
                <a:srgbClr val="FF0000"/>
              </a:solidFill>
            </a:endParaRPr>
          </a:p>
        </p:txBody>
      </p:sp>
      <p:sp>
        <p:nvSpPr>
          <p:cNvPr id="3" name="Sous-titre 2">
            <a:extLst>
              <a:ext uri="{FF2B5EF4-FFF2-40B4-BE49-F238E27FC236}">
                <a16:creationId xmlns:a16="http://schemas.microsoft.com/office/drawing/2014/main" id="{11BF107B-0CF5-4EDA-8A8C-077D0C6355FC}"/>
              </a:ext>
            </a:extLst>
          </p:cNvPr>
          <p:cNvSpPr>
            <a:spLocks noGrp="1"/>
          </p:cNvSpPr>
          <p:nvPr>
            <p:ph type="subTitle" idx="1"/>
          </p:nvPr>
        </p:nvSpPr>
        <p:spPr>
          <a:xfrm>
            <a:off x="4974336" y="6411558"/>
            <a:ext cx="4299666" cy="333486"/>
          </a:xfrm>
        </p:spPr>
        <p:txBody>
          <a:bodyPr>
            <a:normAutofit fontScale="92500" lnSpcReduction="20000"/>
          </a:bodyPr>
          <a:lstStyle/>
          <a:p>
            <a:pPr algn="l"/>
            <a:r>
              <a:rPr lang="fr-FR" dirty="0"/>
              <a:t> </a:t>
            </a:r>
          </a:p>
          <a:p>
            <a:pPr algn="l"/>
            <a:endParaRPr lang="fr-FR" sz="2400" b="1" dirty="0">
              <a:solidFill>
                <a:schemeClr val="tx1"/>
              </a:solidFill>
            </a:endParaRPr>
          </a:p>
          <a:p>
            <a:pPr algn="l"/>
            <a:endParaRPr lang="fr-FR" sz="2400" b="1" dirty="0">
              <a:solidFill>
                <a:schemeClr val="tx1"/>
              </a:solidFill>
            </a:endParaRPr>
          </a:p>
        </p:txBody>
      </p:sp>
      <p:sp>
        <p:nvSpPr>
          <p:cNvPr id="7" name="Espace réservé du numéro de diapositive 6">
            <a:extLst>
              <a:ext uri="{FF2B5EF4-FFF2-40B4-BE49-F238E27FC236}">
                <a16:creationId xmlns:a16="http://schemas.microsoft.com/office/drawing/2014/main" id="{3B5D4BE5-03F3-4FF6-A424-8E69B8D323FD}"/>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900" b="0" i="0" u="none" strike="noStrike" kern="1200" cap="none" spc="0" normalizeH="0" baseline="0" noProof="0" smtClean="0">
                <a:ln>
                  <a:noFill/>
                </a:ln>
                <a:solidFill>
                  <a:srgbClr val="90C226"/>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900" b="0" i="0" u="none" strike="noStrike" kern="1200" cap="none" spc="0" normalizeH="0" baseline="0" noProof="0" dirty="0">
              <a:ln>
                <a:noFill/>
              </a:ln>
              <a:solidFill>
                <a:srgbClr val="90C226"/>
              </a:solidFill>
              <a:effectLst/>
              <a:uLnTx/>
              <a:uFillTx/>
              <a:latin typeface="Trebuchet MS" panose="020B0603020202020204"/>
              <a:ea typeface="+mn-ea"/>
              <a:cs typeface="+mn-cs"/>
            </a:endParaRPr>
          </a:p>
        </p:txBody>
      </p:sp>
      <p:sp>
        <p:nvSpPr>
          <p:cNvPr id="4" name="Rectangle 3">
            <a:extLst>
              <a:ext uri="{FF2B5EF4-FFF2-40B4-BE49-F238E27FC236}">
                <a16:creationId xmlns:a16="http://schemas.microsoft.com/office/drawing/2014/main" id="{B5F9B6D5-4E8C-493F-90B8-22BDF6CC98C5}"/>
              </a:ext>
            </a:extLst>
          </p:cNvPr>
          <p:cNvSpPr/>
          <p:nvPr/>
        </p:nvSpPr>
        <p:spPr>
          <a:xfrm>
            <a:off x="1330416" y="205816"/>
            <a:ext cx="10861584" cy="590931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AR" sz="3600" b="1" i="0" u="sng" strike="noStrike" kern="1200" cap="none" spc="0" normalizeH="0" baseline="0" noProof="0" dirty="0">
                <a:ln>
                  <a:noFill/>
                </a:ln>
                <a:solidFill>
                  <a:prstClr val="black"/>
                </a:solidFill>
                <a:effectLst/>
                <a:uLnTx/>
                <a:uFillTx/>
                <a:latin typeface="Trebuchet MS" panose="020B0603020202020204"/>
                <a:ea typeface="+mn-ea"/>
                <a:cs typeface="+mn-cs"/>
              </a:rPr>
              <a:t>CLASIFICACION POR INSTRUMENTOS H.V.I. (1)</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AR" sz="2400" b="1" i="0" u="none" strike="noStrike" kern="1200" cap="none" spc="0" normalizeH="0" baseline="0" noProof="0" dirty="0">
                <a:ln>
                  <a:noFill/>
                </a:ln>
                <a:solidFill>
                  <a:prstClr val="black"/>
                </a:solidFill>
                <a:effectLst/>
                <a:uLnTx/>
                <a:uFillTx/>
                <a:latin typeface="Trebuchet MS" panose="020B0603020202020204"/>
                <a:ea typeface="+mn-ea"/>
                <a:cs typeface="+mn-cs"/>
              </a:rPr>
              <a:t>                             La producción de algodón</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1" i="0" u="none" strike="noStrike" kern="1200" cap="none" spc="0" normalizeH="0" baseline="0" noProof="0" dirty="0">
              <a:ln>
                <a:noFill/>
              </a:ln>
              <a:solidFill>
                <a:prstClr val="black"/>
              </a:solidFill>
              <a:effectLst/>
              <a:uLnTx/>
              <a:uFillTx/>
              <a:latin typeface="Trebuchet MS" panose="020B0603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AR" sz="1800" b="1" i="0" u="none" strike="noStrike" kern="1200" cap="none" spc="0" normalizeH="0" baseline="0" noProof="0" dirty="0">
                <a:ln>
                  <a:noFill/>
                </a:ln>
                <a:solidFill>
                  <a:prstClr val="black"/>
                </a:solidFill>
                <a:effectLst/>
                <a:uLnTx/>
                <a:uFillTx/>
                <a:latin typeface="Trebuchet MS" panose="020B0603020202020204"/>
                <a:ea typeface="+mn-ea"/>
                <a:cs typeface="+mn-cs"/>
              </a:rPr>
              <a:t>                                                         Algodón bruto</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1" i="0" u="none" strike="noStrike" kern="1200" cap="none" spc="0" normalizeH="0" baseline="0" noProof="0" dirty="0">
              <a:ln>
                <a:noFill/>
              </a:ln>
              <a:solidFill>
                <a:prstClr val="black"/>
              </a:solidFill>
              <a:effectLst/>
              <a:uLnTx/>
              <a:uFillTx/>
              <a:latin typeface="Trebuchet MS" panose="020B0603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AR" sz="2400" b="1" i="0" u="none" strike="noStrike" kern="1200" cap="none" spc="0" normalizeH="0" baseline="0" noProof="0" dirty="0">
                <a:ln>
                  <a:noFill/>
                </a:ln>
                <a:solidFill>
                  <a:prstClr val="black"/>
                </a:solidFill>
                <a:effectLst/>
                <a:uLnTx/>
                <a:uFillTx/>
                <a:latin typeface="Trebuchet MS" panose="020B0603020202020204"/>
                <a:ea typeface="+mn-ea"/>
                <a:cs typeface="+mn-cs"/>
              </a:rPr>
              <a:t>                                 Desmotado del algodón</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2400" b="1" i="0" u="none" strike="noStrike" kern="1200" cap="none" spc="0" normalizeH="0" baseline="0" noProof="0" dirty="0">
              <a:ln>
                <a:noFill/>
              </a:ln>
              <a:solidFill>
                <a:prstClr val="black"/>
              </a:solidFill>
              <a:effectLst/>
              <a:uLnTx/>
              <a:uFillTx/>
              <a:latin typeface="Trebuchet MS" panose="020B0603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AR" sz="2400" b="1" i="0" u="none" strike="noStrike" kern="1200" cap="none" spc="0" normalizeH="0" baseline="0" noProof="0" dirty="0">
                <a:ln>
                  <a:noFill/>
                </a:ln>
                <a:solidFill>
                  <a:prstClr val="black"/>
                </a:solidFill>
                <a:effectLst/>
                <a:uLnTx/>
                <a:uFillTx/>
                <a:latin typeface="Trebuchet MS" panose="020B0603020202020204"/>
                <a:ea typeface="+mn-ea"/>
                <a:cs typeface="+mn-cs"/>
              </a:rPr>
              <a:t>                                               </a:t>
            </a:r>
            <a:r>
              <a:rPr kumimoji="0" lang="es-AR" b="1" i="0" u="none" strike="noStrike" kern="1200" cap="none" spc="0" normalizeH="0" baseline="0" noProof="0" dirty="0">
                <a:ln>
                  <a:noFill/>
                </a:ln>
                <a:solidFill>
                  <a:prstClr val="black"/>
                </a:solidFill>
                <a:effectLst/>
                <a:uLnTx/>
                <a:uFillTx/>
                <a:latin typeface="Trebuchet MS" panose="020B0603020202020204"/>
                <a:ea typeface="+mn-ea"/>
                <a:cs typeface="+mn-cs"/>
              </a:rPr>
              <a:t>Fardos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AR" sz="1800" b="1" i="0" u="none" strike="noStrike" kern="1200" cap="none" spc="0" normalizeH="0" baseline="0" noProof="0" dirty="0">
                <a:ln>
                  <a:noFill/>
                </a:ln>
                <a:solidFill>
                  <a:prstClr val="black"/>
                </a:solidFill>
                <a:effectLst/>
                <a:uLnTx/>
                <a:uFillTx/>
                <a:latin typeface="Trebuchet MS" panose="020B0603020202020204"/>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AR" sz="1800" b="1" i="0" u="none" strike="noStrike" kern="1200" cap="none" spc="0" normalizeH="0" baseline="0" noProof="0" dirty="0">
                <a:ln>
                  <a:noFill/>
                </a:ln>
                <a:solidFill>
                  <a:prstClr val="black"/>
                </a:solidFill>
                <a:effectLst/>
                <a:uLnTx/>
                <a:uFillTx/>
                <a:latin typeface="Trebuchet MS" panose="020B0603020202020204"/>
                <a:ea typeface="+mn-ea"/>
                <a:cs typeface="+mn-cs"/>
              </a:rPr>
              <a:t>                                                             Muestras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AR" sz="2400" b="1" i="0" u="none" strike="noStrike" kern="1200" cap="none" spc="0" normalizeH="0" baseline="0" noProof="0" dirty="0">
                <a:ln>
                  <a:noFill/>
                </a:ln>
                <a:solidFill>
                  <a:prstClr val="black"/>
                </a:solidFill>
                <a:effectLst/>
                <a:uLnTx/>
                <a:uFillTx/>
                <a:latin typeface="Trebuchet MS" panose="020B0603020202020204"/>
                <a:ea typeface="+mn-ea"/>
                <a:cs typeface="+mn-cs"/>
              </a:rPr>
              <a:t>    </a:t>
            </a:r>
            <a:r>
              <a:rPr kumimoji="0" lang="es-AR" sz="1800" b="1" i="0" u="none" strike="noStrike" kern="1200" cap="none" spc="0" normalizeH="0" baseline="0" noProof="0" dirty="0">
                <a:ln>
                  <a:noFill/>
                </a:ln>
                <a:solidFill>
                  <a:prstClr val="black"/>
                </a:solidFill>
                <a:effectLst/>
                <a:uLnTx/>
                <a:uFillTx/>
                <a:latin typeface="Trebuchet MS" panose="020B0603020202020204"/>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AR" sz="2400" b="1" i="0" u="none" strike="noStrike" kern="1200" cap="none" spc="0" normalizeH="0" baseline="0" noProof="0" dirty="0">
                <a:ln>
                  <a:noFill/>
                </a:ln>
                <a:solidFill>
                  <a:prstClr val="black"/>
                </a:solidFill>
                <a:effectLst/>
                <a:uLnTx/>
                <a:uFillTx/>
                <a:latin typeface="Trebuchet MS" panose="020B0603020202020204"/>
                <a:ea typeface="+mn-ea"/>
                <a:cs typeface="+mn-cs"/>
              </a:rPr>
              <a:t>                        Clasificación del algodón por HVI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AR" sz="2400" b="1" i="0" u="none" strike="noStrike" kern="1200" cap="none" spc="0" normalizeH="0" baseline="0" noProof="0" dirty="0">
                <a:ln>
                  <a:noFill/>
                </a:ln>
                <a:solidFill>
                  <a:prstClr val="black"/>
                </a:solidFill>
                <a:effectLst/>
                <a:uLnTx/>
                <a:uFillTx/>
                <a:latin typeface="Trebuchet MS" panose="020B0603020202020204"/>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AR" sz="2400" b="1" i="0" u="none" strike="noStrike" kern="1200" cap="none" spc="0" normalizeH="0" baseline="0" noProof="0" dirty="0">
                <a:ln>
                  <a:noFill/>
                </a:ln>
                <a:solidFill>
                  <a:prstClr val="black"/>
                </a:solidFill>
                <a:effectLst/>
                <a:uLnTx/>
                <a:uFillTx/>
                <a:latin typeface="Trebuchet MS" panose="020B0603020202020204"/>
                <a:ea typeface="+mn-ea"/>
                <a:cs typeface="+mn-cs"/>
              </a:rPr>
              <a:t>                                                D</a:t>
            </a:r>
            <a:r>
              <a:rPr kumimoji="0" lang="es-AR" sz="1800" b="1" i="0" u="none" strike="noStrike" kern="1200" cap="none" spc="0" normalizeH="0" baseline="0" noProof="0" dirty="0">
                <a:ln>
                  <a:noFill/>
                </a:ln>
                <a:solidFill>
                  <a:prstClr val="black"/>
                </a:solidFill>
                <a:effectLst/>
                <a:uLnTx/>
                <a:uFillTx/>
                <a:latin typeface="Trebuchet MS" panose="020B0603020202020204"/>
                <a:ea typeface="+mn-ea"/>
                <a:cs typeface="+mn-cs"/>
              </a:rPr>
              <a:t>atos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1" i="0" u="none" strike="noStrike" kern="1200" cap="none" spc="0" normalizeH="0" baseline="0" noProof="0" dirty="0">
              <a:ln>
                <a:noFill/>
              </a:ln>
              <a:solidFill>
                <a:prstClr val="black"/>
              </a:solidFill>
              <a:effectLst/>
              <a:uLnTx/>
              <a:uFillTx/>
              <a:latin typeface="Trebuchet MS" panose="020B0603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1" i="0" u="none" strike="noStrike" kern="1200" cap="none" spc="0" normalizeH="0" baseline="0" noProof="0" dirty="0">
              <a:ln>
                <a:noFill/>
              </a:ln>
              <a:solidFill>
                <a:prstClr val="black"/>
              </a:solidFill>
              <a:effectLst/>
              <a:uLnTx/>
              <a:uFillTx/>
              <a:latin typeface="Trebuchet MS" panose="020B0603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AR" sz="2400" b="1" i="0" u="none" strike="noStrike" kern="1200" cap="none" spc="0" normalizeH="0" baseline="0" noProof="0" dirty="0">
                <a:ln>
                  <a:noFill/>
                </a:ln>
                <a:solidFill>
                  <a:prstClr val="black"/>
                </a:solidFill>
                <a:effectLst/>
                <a:uLnTx/>
                <a:uFillTx/>
                <a:latin typeface="Trebuchet MS" panose="020B0603020202020204"/>
                <a:ea typeface="+mn-ea"/>
                <a:cs typeface="+mn-cs"/>
              </a:rPr>
              <a:t>                             Comercialización del algodón</a:t>
            </a:r>
          </a:p>
        </p:txBody>
      </p:sp>
      <p:sp>
        <p:nvSpPr>
          <p:cNvPr id="9" name="Flèche : bas 8">
            <a:extLst>
              <a:ext uri="{FF2B5EF4-FFF2-40B4-BE49-F238E27FC236}">
                <a16:creationId xmlns:a16="http://schemas.microsoft.com/office/drawing/2014/main" id="{11B19B26-CF46-467A-B8C7-53D158EE7FFA}"/>
              </a:ext>
            </a:extLst>
          </p:cNvPr>
          <p:cNvSpPr/>
          <p:nvPr/>
        </p:nvSpPr>
        <p:spPr>
          <a:xfrm>
            <a:off x="5975180" y="1095457"/>
            <a:ext cx="264217" cy="42249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pic>
        <p:nvPicPr>
          <p:cNvPr id="14" name="Image 13">
            <a:extLst>
              <a:ext uri="{FF2B5EF4-FFF2-40B4-BE49-F238E27FC236}">
                <a16:creationId xmlns:a16="http://schemas.microsoft.com/office/drawing/2014/main" id="{F11EEF04-9EEE-4027-B2CF-F19E9F5A1A56}"/>
              </a:ext>
            </a:extLst>
          </p:cNvPr>
          <p:cNvPicPr>
            <a:picLocks noChangeAspect="1"/>
          </p:cNvPicPr>
          <p:nvPr/>
        </p:nvPicPr>
        <p:blipFill>
          <a:blip r:embed="rId4"/>
          <a:stretch>
            <a:fillRect/>
          </a:stretch>
        </p:blipFill>
        <p:spPr>
          <a:xfrm>
            <a:off x="5945731" y="3039722"/>
            <a:ext cx="323116" cy="406754"/>
          </a:xfrm>
          <a:prstGeom prst="rect">
            <a:avLst/>
          </a:prstGeom>
        </p:spPr>
      </p:pic>
      <p:pic>
        <p:nvPicPr>
          <p:cNvPr id="15" name="Image 14">
            <a:extLst>
              <a:ext uri="{FF2B5EF4-FFF2-40B4-BE49-F238E27FC236}">
                <a16:creationId xmlns:a16="http://schemas.microsoft.com/office/drawing/2014/main" id="{3A658982-AA69-42D1-AC81-7295465CE148}"/>
              </a:ext>
            </a:extLst>
          </p:cNvPr>
          <p:cNvPicPr>
            <a:picLocks noChangeAspect="1"/>
          </p:cNvPicPr>
          <p:nvPr/>
        </p:nvPicPr>
        <p:blipFill>
          <a:blip r:embed="rId4"/>
          <a:stretch>
            <a:fillRect/>
          </a:stretch>
        </p:blipFill>
        <p:spPr>
          <a:xfrm>
            <a:off x="5934442" y="3606374"/>
            <a:ext cx="348538" cy="451289"/>
          </a:xfrm>
          <a:prstGeom prst="rect">
            <a:avLst/>
          </a:prstGeom>
        </p:spPr>
      </p:pic>
      <p:pic>
        <p:nvPicPr>
          <p:cNvPr id="17" name="Image 16">
            <a:extLst>
              <a:ext uri="{FF2B5EF4-FFF2-40B4-BE49-F238E27FC236}">
                <a16:creationId xmlns:a16="http://schemas.microsoft.com/office/drawing/2014/main" id="{D5C7C0E5-8BE6-4005-A6DA-002D4065CC81}"/>
              </a:ext>
            </a:extLst>
          </p:cNvPr>
          <p:cNvPicPr>
            <a:picLocks noChangeAspect="1"/>
          </p:cNvPicPr>
          <p:nvPr/>
        </p:nvPicPr>
        <p:blipFill>
          <a:blip r:embed="rId4"/>
          <a:stretch>
            <a:fillRect/>
          </a:stretch>
        </p:blipFill>
        <p:spPr>
          <a:xfrm>
            <a:off x="5959864" y="2345124"/>
            <a:ext cx="323116" cy="404586"/>
          </a:xfrm>
          <a:prstGeom prst="rect">
            <a:avLst/>
          </a:prstGeom>
        </p:spPr>
      </p:pic>
      <p:pic>
        <p:nvPicPr>
          <p:cNvPr id="18" name="Image 17">
            <a:extLst>
              <a:ext uri="{FF2B5EF4-FFF2-40B4-BE49-F238E27FC236}">
                <a16:creationId xmlns:a16="http://schemas.microsoft.com/office/drawing/2014/main" id="{48C1C8FC-EBF1-44A9-A2A3-2C3EFF38EC13}"/>
              </a:ext>
            </a:extLst>
          </p:cNvPr>
          <p:cNvPicPr>
            <a:picLocks noChangeAspect="1"/>
          </p:cNvPicPr>
          <p:nvPr/>
        </p:nvPicPr>
        <p:blipFill>
          <a:blip r:embed="rId5"/>
          <a:stretch>
            <a:fillRect/>
          </a:stretch>
        </p:blipFill>
        <p:spPr>
          <a:xfrm>
            <a:off x="5934442" y="1691221"/>
            <a:ext cx="323116" cy="451143"/>
          </a:xfrm>
          <a:prstGeom prst="rect">
            <a:avLst/>
          </a:prstGeom>
        </p:spPr>
      </p:pic>
      <p:pic>
        <p:nvPicPr>
          <p:cNvPr id="19" name="Image 18">
            <a:extLst>
              <a:ext uri="{FF2B5EF4-FFF2-40B4-BE49-F238E27FC236}">
                <a16:creationId xmlns:a16="http://schemas.microsoft.com/office/drawing/2014/main" id="{301979EF-8E3E-4DFA-825A-2A188109A556}"/>
              </a:ext>
            </a:extLst>
          </p:cNvPr>
          <p:cNvPicPr>
            <a:picLocks noChangeAspect="1"/>
          </p:cNvPicPr>
          <p:nvPr/>
        </p:nvPicPr>
        <p:blipFill>
          <a:blip r:embed="rId6"/>
          <a:stretch>
            <a:fillRect/>
          </a:stretch>
        </p:blipFill>
        <p:spPr>
          <a:xfrm>
            <a:off x="5934442" y="4347675"/>
            <a:ext cx="353599" cy="451143"/>
          </a:xfrm>
          <a:prstGeom prst="rect">
            <a:avLst/>
          </a:prstGeom>
        </p:spPr>
      </p:pic>
      <p:pic>
        <p:nvPicPr>
          <p:cNvPr id="20" name="Image 19">
            <a:extLst>
              <a:ext uri="{FF2B5EF4-FFF2-40B4-BE49-F238E27FC236}">
                <a16:creationId xmlns:a16="http://schemas.microsoft.com/office/drawing/2014/main" id="{53304230-8FA9-4FA6-8800-BF7B335F334A}"/>
              </a:ext>
            </a:extLst>
          </p:cNvPr>
          <p:cNvPicPr>
            <a:picLocks noChangeAspect="1"/>
          </p:cNvPicPr>
          <p:nvPr/>
        </p:nvPicPr>
        <p:blipFill>
          <a:blip r:embed="rId7"/>
          <a:stretch>
            <a:fillRect/>
          </a:stretch>
        </p:blipFill>
        <p:spPr>
          <a:xfrm>
            <a:off x="5934442" y="5118615"/>
            <a:ext cx="359695" cy="451143"/>
          </a:xfrm>
          <a:prstGeom prst="rect">
            <a:avLst/>
          </a:prstGeom>
        </p:spPr>
      </p:pic>
      <p:pic>
        <p:nvPicPr>
          <p:cNvPr id="16" name="Image 15">
            <a:extLst>
              <a:ext uri="{FF2B5EF4-FFF2-40B4-BE49-F238E27FC236}">
                <a16:creationId xmlns:a16="http://schemas.microsoft.com/office/drawing/2014/main" id="{508C787A-F3E4-4355-82FD-8E93FB8EDEFB}"/>
              </a:ext>
            </a:extLst>
          </p:cNvPr>
          <p:cNvPicPr>
            <a:picLocks noChangeAspect="1"/>
          </p:cNvPicPr>
          <p:nvPr/>
        </p:nvPicPr>
        <p:blipFill>
          <a:blip r:embed="rId8"/>
          <a:stretch>
            <a:fillRect/>
          </a:stretch>
        </p:blipFill>
        <p:spPr>
          <a:xfrm>
            <a:off x="246485" y="183417"/>
            <a:ext cx="1005927" cy="1201016"/>
          </a:xfrm>
          <a:prstGeom prst="rect">
            <a:avLst/>
          </a:prstGeom>
        </p:spPr>
      </p:pic>
      <p:sp>
        <p:nvSpPr>
          <p:cNvPr id="21" name="ZoneTexte 20">
            <a:extLst>
              <a:ext uri="{FF2B5EF4-FFF2-40B4-BE49-F238E27FC236}">
                <a16:creationId xmlns:a16="http://schemas.microsoft.com/office/drawing/2014/main" id="{2108D837-5AFA-43F4-970E-06F8B26C67CD}"/>
              </a:ext>
            </a:extLst>
          </p:cNvPr>
          <p:cNvSpPr txBox="1"/>
          <p:nvPr/>
        </p:nvSpPr>
        <p:spPr>
          <a:xfrm>
            <a:off x="44761" y="6588599"/>
            <a:ext cx="9116878" cy="258532"/>
          </a:xfrm>
          <a:prstGeom prst="rect">
            <a:avLst/>
          </a:prstGeom>
          <a:noFill/>
        </p:spPr>
        <p:txBody>
          <a:bodyPr wrap="square">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s-ES" sz="1200" b="0" i="0" u="none" strike="noStrike" kern="1200" cap="none" spc="0" normalizeH="0" baseline="0" noProof="0" dirty="0">
                <a:ln>
                  <a:noFill/>
                </a:ln>
                <a:solidFill>
                  <a:prstClr val="black"/>
                </a:solidFill>
                <a:effectLst/>
                <a:uLnTx/>
                <a:uFillTx/>
                <a:latin typeface="Calibri" panose="020F0502020204030204"/>
                <a:ea typeface="+mn-ea"/>
                <a:cs typeface="+mn-cs"/>
              </a:rPr>
              <a:t>Fuente :Guía del exportador de algodón. Centro de Comercio Internacional .</a:t>
            </a:r>
            <a:endParaRPr kumimoji="0" lang="fr-FR" sz="1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4654891"/>
      </p:ext>
    </p:extLst>
  </p:cSld>
  <p:clrMapOvr>
    <a:masterClrMapping/>
  </p:clrMapOvr>
  <p:transition spd="slow" advClick="0" advTm="5000">
    <p:randomBar dir="vert"/>
    <p:sndAc>
      <p:stSnd loop="1">
        <p:snd r:embed="rId3" name="wind.wav"/>
      </p:stSnd>
    </p:sndAc>
  </p:transition>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2BF2426-B80C-406A-9E19-EDC15277013D}"/>
              </a:ext>
            </a:extLst>
          </p:cNvPr>
          <p:cNvSpPr>
            <a:spLocks noGrp="1"/>
          </p:cNvSpPr>
          <p:nvPr>
            <p:ph type="ctrTitle"/>
          </p:nvPr>
        </p:nvSpPr>
        <p:spPr>
          <a:xfrm>
            <a:off x="1786302" y="851558"/>
            <a:ext cx="8619396" cy="7443375"/>
          </a:xfrm>
        </p:spPr>
        <p:txBody>
          <a:bodyPr>
            <a:normAutofit/>
          </a:bodyPr>
          <a:lstStyle/>
          <a:p>
            <a:pPr algn="l">
              <a:lnSpc>
                <a:spcPct val="90000"/>
              </a:lnSpc>
            </a:pPr>
            <a:br>
              <a:rPr lang="es-ES" sz="2200" b="1" dirty="0">
                <a:solidFill>
                  <a:schemeClr val="tx1"/>
                </a:solidFill>
              </a:rPr>
            </a:br>
            <a:br>
              <a:rPr lang="es-ES" sz="1600" b="1" dirty="0">
                <a:solidFill>
                  <a:schemeClr val="tx1"/>
                </a:solidFill>
              </a:rPr>
            </a:br>
            <a:br>
              <a:rPr lang="es-ES" sz="1600" b="1" dirty="0">
                <a:solidFill>
                  <a:schemeClr val="tx1"/>
                </a:solidFill>
              </a:rPr>
            </a:br>
            <a:br>
              <a:rPr lang="es-ES" sz="1600" b="1" dirty="0">
                <a:solidFill>
                  <a:schemeClr val="tx1"/>
                </a:solidFill>
              </a:rPr>
            </a:br>
            <a:br>
              <a:rPr lang="es-ES" sz="1600" b="1" dirty="0">
                <a:solidFill>
                  <a:schemeClr val="tx1"/>
                </a:solidFill>
              </a:rPr>
            </a:br>
            <a:br>
              <a:rPr lang="es-ES" sz="1600" b="1" dirty="0">
                <a:solidFill>
                  <a:schemeClr val="tx1"/>
                </a:solidFill>
              </a:rPr>
            </a:br>
            <a:br>
              <a:rPr lang="es-ES" sz="1600" b="1" dirty="0">
                <a:solidFill>
                  <a:schemeClr val="tx1"/>
                </a:solidFill>
              </a:rPr>
            </a:br>
            <a:br>
              <a:rPr lang="es-ES" sz="1600" b="1" dirty="0">
                <a:solidFill>
                  <a:schemeClr val="tx1"/>
                </a:solidFill>
              </a:rPr>
            </a:br>
            <a:br>
              <a:rPr lang="es-ES" sz="1600" b="1" dirty="0">
                <a:solidFill>
                  <a:schemeClr val="tx1"/>
                </a:solidFill>
              </a:rPr>
            </a:br>
            <a:br>
              <a:rPr lang="es-ES" sz="1600" b="1" dirty="0">
                <a:solidFill>
                  <a:schemeClr val="tx1"/>
                </a:solidFill>
              </a:rPr>
            </a:br>
            <a:br>
              <a:rPr lang="es-ES" sz="1600" b="1" dirty="0">
                <a:solidFill>
                  <a:schemeClr val="tx1"/>
                </a:solidFill>
              </a:rPr>
            </a:br>
            <a:r>
              <a:rPr lang="es-ES" sz="1600" b="1" dirty="0">
                <a:solidFill>
                  <a:schemeClr val="tx1"/>
                </a:solidFill>
              </a:rPr>
              <a:t>                  </a:t>
            </a:r>
            <a:br>
              <a:rPr lang="es-ES" sz="1600" b="1" dirty="0">
                <a:solidFill>
                  <a:schemeClr val="tx1"/>
                </a:solidFill>
              </a:rPr>
            </a:br>
            <a:r>
              <a:rPr lang="es-ES" sz="1600" b="1" dirty="0">
                <a:solidFill>
                  <a:schemeClr val="tx1"/>
                </a:solidFill>
              </a:rPr>
              <a:t>          </a:t>
            </a:r>
            <a:endParaRPr lang="fr-FR" sz="2700" b="1" dirty="0">
              <a:solidFill>
                <a:srgbClr val="FF0000"/>
              </a:solidFill>
            </a:endParaRPr>
          </a:p>
        </p:txBody>
      </p:sp>
      <p:sp>
        <p:nvSpPr>
          <p:cNvPr id="3" name="Sous-titre 2">
            <a:extLst>
              <a:ext uri="{FF2B5EF4-FFF2-40B4-BE49-F238E27FC236}">
                <a16:creationId xmlns:a16="http://schemas.microsoft.com/office/drawing/2014/main" id="{11BF107B-0CF5-4EDA-8A8C-077D0C6355FC}"/>
              </a:ext>
            </a:extLst>
          </p:cNvPr>
          <p:cNvSpPr>
            <a:spLocks noGrp="1"/>
          </p:cNvSpPr>
          <p:nvPr>
            <p:ph type="subTitle" idx="1"/>
          </p:nvPr>
        </p:nvSpPr>
        <p:spPr>
          <a:xfrm>
            <a:off x="4974336" y="6411558"/>
            <a:ext cx="4299666" cy="333486"/>
          </a:xfrm>
        </p:spPr>
        <p:txBody>
          <a:bodyPr>
            <a:normAutofit fontScale="92500" lnSpcReduction="20000"/>
          </a:bodyPr>
          <a:lstStyle/>
          <a:p>
            <a:pPr algn="l"/>
            <a:r>
              <a:rPr lang="fr-FR" dirty="0"/>
              <a:t> </a:t>
            </a:r>
          </a:p>
          <a:p>
            <a:pPr algn="l"/>
            <a:endParaRPr lang="fr-FR" sz="2400" b="1" dirty="0">
              <a:solidFill>
                <a:schemeClr val="tx1"/>
              </a:solidFill>
            </a:endParaRPr>
          </a:p>
          <a:p>
            <a:pPr algn="l"/>
            <a:endParaRPr lang="fr-FR" sz="2400" b="1" dirty="0">
              <a:solidFill>
                <a:schemeClr val="tx1"/>
              </a:solidFill>
            </a:endParaRPr>
          </a:p>
        </p:txBody>
      </p:sp>
      <p:sp>
        <p:nvSpPr>
          <p:cNvPr id="7" name="Espace réservé du numéro de diapositive 6">
            <a:extLst>
              <a:ext uri="{FF2B5EF4-FFF2-40B4-BE49-F238E27FC236}">
                <a16:creationId xmlns:a16="http://schemas.microsoft.com/office/drawing/2014/main" id="{3B5D4BE5-03F3-4FF6-A424-8E69B8D323FD}"/>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900" b="0" i="0" u="none" strike="noStrike" kern="1200" cap="none" spc="0" normalizeH="0" baseline="0" noProof="0" smtClean="0">
                <a:ln>
                  <a:noFill/>
                </a:ln>
                <a:solidFill>
                  <a:srgbClr val="90C226"/>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900" b="0" i="0" u="none" strike="noStrike" kern="1200" cap="none" spc="0" normalizeH="0" baseline="0" noProof="0" dirty="0">
              <a:ln>
                <a:noFill/>
              </a:ln>
              <a:solidFill>
                <a:srgbClr val="90C226"/>
              </a:solidFill>
              <a:effectLst/>
              <a:uLnTx/>
              <a:uFillTx/>
              <a:latin typeface="Trebuchet MS" panose="020B0603020202020204"/>
              <a:ea typeface="+mn-ea"/>
              <a:cs typeface="+mn-cs"/>
            </a:endParaRPr>
          </a:p>
        </p:txBody>
      </p:sp>
      <p:sp>
        <p:nvSpPr>
          <p:cNvPr id="4" name="Rectangle 3">
            <a:extLst>
              <a:ext uri="{FF2B5EF4-FFF2-40B4-BE49-F238E27FC236}">
                <a16:creationId xmlns:a16="http://schemas.microsoft.com/office/drawing/2014/main" id="{B5F9B6D5-4E8C-493F-90B8-22BDF6CC98C5}"/>
              </a:ext>
            </a:extLst>
          </p:cNvPr>
          <p:cNvSpPr/>
          <p:nvPr/>
        </p:nvSpPr>
        <p:spPr>
          <a:xfrm>
            <a:off x="1330416" y="205816"/>
            <a:ext cx="10861584" cy="1015663"/>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s-AR" sz="3600" b="1" u="sng" dirty="0">
                <a:solidFill>
                  <a:prstClr val="black"/>
                </a:solidFill>
                <a:latin typeface="Trebuchet MS" panose="020B0603020202020204"/>
              </a:rPr>
              <a:t>EQUIPO HVI USTER 1000</a:t>
            </a:r>
            <a:endParaRPr kumimoji="0" lang="es-AR" sz="3600" b="1" i="0" u="sng" strike="noStrike" kern="1200" cap="none" spc="0" normalizeH="0" baseline="0" noProof="0" dirty="0">
              <a:ln>
                <a:noFill/>
              </a:ln>
              <a:solidFill>
                <a:prstClr val="black"/>
              </a:solidFill>
              <a:effectLst/>
              <a:uLnTx/>
              <a:uFillTx/>
              <a:latin typeface="Trebuchet MS" panose="020B0603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AR" sz="2400" b="1" i="0" u="none" strike="noStrike" kern="1200" cap="none" spc="0" normalizeH="0" baseline="0" noProof="0" dirty="0">
                <a:ln>
                  <a:noFill/>
                </a:ln>
                <a:solidFill>
                  <a:prstClr val="black"/>
                </a:solidFill>
                <a:effectLst/>
                <a:uLnTx/>
                <a:uFillTx/>
                <a:latin typeface="Trebuchet MS" panose="020B0603020202020204"/>
                <a:ea typeface="+mn-ea"/>
                <a:cs typeface="+mn-cs"/>
              </a:rPr>
              <a:t>                             </a:t>
            </a:r>
          </a:p>
        </p:txBody>
      </p:sp>
      <p:pic>
        <p:nvPicPr>
          <p:cNvPr id="16" name="Image 15">
            <a:extLst>
              <a:ext uri="{FF2B5EF4-FFF2-40B4-BE49-F238E27FC236}">
                <a16:creationId xmlns:a16="http://schemas.microsoft.com/office/drawing/2014/main" id="{508C787A-F3E4-4355-82FD-8E93FB8EDEFB}"/>
              </a:ext>
            </a:extLst>
          </p:cNvPr>
          <p:cNvPicPr>
            <a:picLocks noChangeAspect="1"/>
          </p:cNvPicPr>
          <p:nvPr/>
        </p:nvPicPr>
        <p:blipFill>
          <a:blip r:embed="rId4"/>
          <a:stretch>
            <a:fillRect/>
          </a:stretch>
        </p:blipFill>
        <p:spPr>
          <a:xfrm>
            <a:off x="246485" y="183417"/>
            <a:ext cx="1005927" cy="1201016"/>
          </a:xfrm>
          <a:prstGeom prst="rect">
            <a:avLst/>
          </a:prstGeom>
        </p:spPr>
      </p:pic>
      <p:sp>
        <p:nvSpPr>
          <p:cNvPr id="21" name="ZoneTexte 20">
            <a:extLst>
              <a:ext uri="{FF2B5EF4-FFF2-40B4-BE49-F238E27FC236}">
                <a16:creationId xmlns:a16="http://schemas.microsoft.com/office/drawing/2014/main" id="{2108D837-5AFA-43F4-970E-06F8B26C67CD}"/>
              </a:ext>
            </a:extLst>
          </p:cNvPr>
          <p:cNvSpPr txBox="1"/>
          <p:nvPr/>
        </p:nvSpPr>
        <p:spPr>
          <a:xfrm>
            <a:off x="44761" y="6588599"/>
            <a:ext cx="9116878" cy="258532"/>
          </a:xfrm>
          <a:prstGeom prst="rect">
            <a:avLst/>
          </a:prstGeom>
          <a:noFill/>
        </p:spPr>
        <p:txBody>
          <a:bodyPr wrap="square">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s-ES" sz="1200" b="0" i="0" u="none" strike="noStrike" kern="1200" cap="none" spc="0" normalizeH="0" baseline="0" noProof="0" dirty="0">
                <a:ln>
                  <a:noFill/>
                </a:ln>
                <a:solidFill>
                  <a:prstClr val="black"/>
                </a:solidFill>
                <a:effectLst/>
                <a:uLnTx/>
                <a:uFillTx/>
                <a:latin typeface="Calibri" panose="020F0502020204030204"/>
                <a:ea typeface="+mn-ea"/>
                <a:cs typeface="+mn-cs"/>
              </a:rPr>
              <a:t>Fuente :Laboratorio Oficial de Calidad de Fibra por HVI de APPA.</a:t>
            </a:r>
            <a:endParaRPr kumimoji="0" lang="fr-FR" sz="1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2" name="Imagen 21">
            <a:extLst>
              <a:ext uri="{FF2B5EF4-FFF2-40B4-BE49-F238E27FC236}">
                <a16:creationId xmlns:a16="http://schemas.microsoft.com/office/drawing/2014/main" id="{19CA03F3-F791-4B5A-80FA-DB85524DDB0B}"/>
              </a:ext>
            </a:extLst>
          </p:cNvPr>
          <p:cNvPicPr>
            <a:picLocks noChangeAspect="1"/>
          </p:cNvPicPr>
          <p:nvPr/>
        </p:nvPicPr>
        <p:blipFill rotWithShape="1">
          <a:blip r:embed="rId5">
            <a:extLst>
              <a:ext uri="{28A0092B-C50C-407E-A947-70E740481C1C}">
                <a14:useLocalDpi xmlns:a14="http://schemas.microsoft.com/office/drawing/2010/main" val="0"/>
              </a:ext>
            </a:extLst>
          </a:blip>
          <a:srcRect l="8132"/>
          <a:stretch/>
        </p:blipFill>
        <p:spPr>
          <a:xfrm>
            <a:off x="246485" y="1875858"/>
            <a:ext cx="5551713" cy="4532369"/>
          </a:xfrm>
          <a:prstGeom prst="rect">
            <a:avLst/>
          </a:prstGeom>
          <a:ln>
            <a:noFill/>
          </a:ln>
          <a:effectLst>
            <a:outerShdw blurRad="292100" dist="139700" dir="2700000" algn="tl" rotWithShape="0">
              <a:srgbClr val="333333">
                <a:alpha val="65000"/>
              </a:srgbClr>
            </a:outerShdw>
          </a:effectLst>
        </p:spPr>
      </p:pic>
      <p:pic>
        <p:nvPicPr>
          <p:cNvPr id="23" name="Imagen 22">
            <a:extLst>
              <a:ext uri="{FF2B5EF4-FFF2-40B4-BE49-F238E27FC236}">
                <a16:creationId xmlns:a16="http://schemas.microsoft.com/office/drawing/2014/main" id="{BCA21DCF-19FC-4325-8D11-0016AAEEE00F}"/>
              </a:ext>
            </a:extLst>
          </p:cNvPr>
          <p:cNvPicPr>
            <a:picLocks noChangeAspect="1"/>
          </p:cNvPicPr>
          <p:nvPr/>
        </p:nvPicPr>
        <p:blipFill rotWithShape="1">
          <a:blip r:embed="rId6">
            <a:extLst>
              <a:ext uri="{28A0092B-C50C-407E-A947-70E740481C1C}">
                <a14:useLocalDpi xmlns:a14="http://schemas.microsoft.com/office/drawing/2010/main" val="0"/>
              </a:ext>
            </a:extLst>
          </a:blip>
          <a:srcRect r="8885"/>
          <a:stretch/>
        </p:blipFill>
        <p:spPr>
          <a:xfrm>
            <a:off x="5850450" y="1876142"/>
            <a:ext cx="6217920" cy="454950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82760587"/>
      </p:ext>
    </p:extLst>
  </p:cSld>
  <p:clrMapOvr>
    <a:masterClrMapping/>
  </p:clrMapOvr>
  <p:transition spd="slow" advClick="0" advTm="5000">
    <p:randomBar dir="vert"/>
    <p:sndAc>
      <p:stSnd loop="1">
        <p:snd r:embed="rId3" name="wind.wav"/>
      </p:stSnd>
    </p:sndAc>
  </p:transition>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2BF2426-B80C-406A-9E19-EDC15277013D}"/>
              </a:ext>
            </a:extLst>
          </p:cNvPr>
          <p:cNvSpPr>
            <a:spLocks noGrp="1"/>
          </p:cNvSpPr>
          <p:nvPr>
            <p:ph type="ctrTitle"/>
          </p:nvPr>
        </p:nvSpPr>
        <p:spPr>
          <a:xfrm>
            <a:off x="1786302" y="851558"/>
            <a:ext cx="8619396" cy="7443375"/>
          </a:xfrm>
        </p:spPr>
        <p:txBody>
          <a:bodyPr>
            <a:normAutofit/>
          </a:bodyPr>
          <a:lstStyle/>
          <a:p>
            <a:pPr algn="l">
              <a:lnSpc>
                <a:spcPct val="90000"/>
              </a:lnSpc>
            </a:pPr>
            <a:br>
              <a:rPr lang="es-ES" sz="2200" b="1" dirty="0">
                <a:solidFill>
                  <a:schemeClr val="tx1"/>
                </a:solidFill>
              </a:rPr>
            </a:br>
            <a:br>
              <a:rPr lang="es-ES" sz="1600" b="1" dirty="0">
                <a:solidFill>
                  <a:schemeClr val="tx1"/>
                </a:solidFill>
              </a:rPr>
            </a:br>
            <a:br>
              <a:rPr lang="es-ES" sz="1600" b="1" dirty="0">
                <a:solidFill>
                  <a:schemeClr val="tx1"/>
                </a:solidFill>
              </a:rPr>
            </a:br>
            <a:br>
              <a:rPr lang="es-ES" sz="1600" b="1" dirty="0">
                <a:solidFill>
                  <a:schemeClr val="tx1"/>
                </a:solidFill>
              </a:rPr>
            </a:br>
            <a:br>
              <a:rPr lang="es-ES" sz="1600" b="1" dirty="0">
                <a:solidFill>
                  <a:schemeClr val="tx1"/>
                </a:solidFill>
              </a:rPr>
            </a:br>
            <a:br>
              <a:rPr lang="es-ES" sz="1600" b="1" dirty="0">
                <a:solidFill>
                  <a:schemeClr val="tx1"/>
                </a:solidFill>
              </a:rPr>
            </a:br>
            <a:br>
              <a:rPr lang="es-ES" sz="1600" b="1" dirty="0">
                <a:solidFill>
                  <a:schemeClr val="tx1"/>
                </a:solidFill>
              </a:rPr>
            </a:br>
            <a:br>
              <a:rPr lang="es-ES" sz="1600" b="1" dirty="0">
                <a:solidFill>
                  <a:schemeClr val="tx1"/>
                </a:solidFill>
              </a:rPr>
            </a:br>
            <a:br>
              <a:rPr lang="es-ES" sz="1600" b="1" dirty="0">
                <a:solidFill>
                  <a:schemeClr val="tx1"/>
                </a:solidFill>
              </a:rPr>
            </a:br>
            <a:br>
              <a:rPr lang="es-ES" sz="1600" b="1" dirty="0">
                <a:solidFill>
                  <a:schemeClr val="tx1"/>
                </a:solidFill>
              </a:rPr>
            </a:br>
            <a:br>
              <a:rPr lang="es-ES" sz="1600" b="1" dirty="0">
                <a:solidFill>
                  <a:schemeClr val="tx1"/>
                </a:solidFill>
              </a:rPr>
            </a:br>
            <a:r>
              <a:rPr lang="es-ES" sz="1600" b="1" dirty="0">
                <a:solidFill>
                  <a:schemeClr val="tx1"/>
                </a:solidFill>
              </a:rPr>
              <a:t>                  </a:t>
            </a:r>
            <a:br>
              <a:rPr lang="es-ES" sz="1600" b="1" dirty="0">
                <a:solidFill>
                  <a:schemeClr val="tx1"/>
                </a:solidFill>
              </a:rPr>
            </a:br>
            <a:r>
              <a:rPr lang="es-ES" sz="1600" b="1" dirty="0">
                <a:solidFill>
                  <a:schemeClr val="tx1"/>
                </a:solidFill>
              </a:rPr>
              <a:t>          </a:t>
            </a:r>
            <a:endParaRPr lang="fr-FR" sz="2700" b="1" dirty="0">
              <a:solidFill>
                <a:srgbClr val="FF0000"/>
              </a:solidFill>
            </a:endParaRPr>
          </a:p>
        </p:txBody>
      </p:sp>
      <p:sp>
        <p:nvSpPr>
          <p:cNvPr id="3" name="Sous-titre 2">
            <a:extLst>
              <a:ext uri="{FF2B5EF4-FFF2-40B4-BE49-F238E27FC236}">
                <a16:creationId xmlns:a16="http://schemas.microsoft.com/office/drawing/2014/main" id="{11BF107B-0CF5-4EDA-8A8C-077D0C6355FC}"/>
              </a:ext>
            </a:extLst>
          </p:cNvPr>
          <p:cNvSpPr>
            <a:spLocks noGrp="1"/>
          </p:cNvSpPr>
          <p:nvPr>
            <p:ph type="subTitle" idx="1"/>
          </p:nvPr>
        </p:nvSpPr>
        <p:spPr>
          <a:xfrm>
            <a:off x="4974336" y="6411558"/>
            <a:ext cx="4299666" cy="333486"/>
          </a:xfrm>
        </p:spPr>
        <p:txBody>
          <a:bodyPr>
            <a:normAutofit fontScale="92500" lnSpcReduction="20000"/>
          </a:bodyPr>
          <a:lstStyle/>
          <a:p>
            <a:pPr algn="l"/>
            <a:r>
              <a:rPr lang="fr-FR" dirty="0"/>
              <a:t> </a:t>
            </a:r>
          </a:p>
          <a:p>
            <a:pPr algn="l"/>
            <a:endParaRPr lang="fr-FR" sz="2400" b="1" dirty="0">
              <a:solidFill>
                <a:schemeClr val="tx1"/>
              </a:solidFill>
            </a:endParaRPr>
          </a:p>
          <a:p>
            <a:pPr algn="l"/>
            <a:endParaRPr lang="fr-FR" sz="2400" b="1" dirty="0">
              <a:solidFill>
                <a:schemeClr val="tx1"/>
              </a:solidFill>
            </a:endParaRPr>
          </a:p>
        </p:txBody>
      </p:sp>
      <p:sp>
        <p:nvSpPr>
          <p:cNvPr id="7" name="Espace réservé du numéro de diapositive 6">
            <a:extLst>
              <a:ext uri="{FF2B5EF4-FFF2-40B4-BE49-F238E27FC236}">
                <a16:creationId xmlns:a16="http://schemas.microsoft.com/office/drawing/2014/main" id="{3B5D4BE5-03F3-4FF6-A424-8E69B8D323FD}"/>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900" b="0" i="0" u="none" strike="noStrike" kern="1200" cap="none" spc="0" normalizeH="0" baseline="0" noProof="0" smtClean="0">
                <a:ln>
                  <a:noFill/>
                </a:ln>
                <a:solidFill>
                  <a:srgbClr val="90C226"/>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900" b="0" i="0" u="none" strike="noStrike" kern="1200" cap="none" spc="0" normalizeH="0" baseline="0" noProof="0" dirty="0">
              <a:ln>
                <a:noFill/>
              </a:ln>
              <a:solidFill>
                <a:srgbClr val="90C226"/>
              </a:solidFill>
              <a:effectLst/>
              <a:uLnTx/>
              <a:uFillTx/>
              <a:latin typeface="Trebuchet MS" panose="020B0603020202020204"/>
              <a:ea typeface="+mn-ea"/>
              <a:cs typeface="+mn-cs"/>
            </a:endParaRPr>
          </a:p>
        </p:txBody>
      </p:sp>
      <p:sp>
        <p:nvSpPr>
          <p:cNvPr id="4" name="Rectangle 3">
            <a:extLst>
              <a:ext uri="{FF2B5EF4-FFF2-40B4-BE49-F238E27FC236}">
                <a16:creationId xmlns:a16="http://schemas.microsoft.com/office/drawing/2014/main" id="{B5F9B6D5-4E8C-493F-90B8-22BDF6CC98C5}"/>
              </a:ext>
            </a:extLst>
          </p:cNvPr>
          <p:cNvSpPr/>
          <p:nvPr/>
        </p:nvSpPr>
        <p:spPr>
          <a:xfrm>
            <a:off x="1330416" y="205816"/>
            <a:ext cx="10861584" cy="1508105"/>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s-AR" sz="3600" b="1" u="sng" dirty="0">
                <a:solidFill>
                  <a:prstClr val="black"/>
                </a:solidFill>
                <a:latin typeface="Trebuchet MS" panose="020B0603020202020204"/>
              </a:rPr>
              <a:t>COLORÍMETRO</a:t>
            </a:r>
          </a:p>
          <a:p>
            <a:pPr marL="0" marR="0" lvl="0" indent="0" defTabSz="457200" rtl="0" eaLnBrk="1" fontAlgn="auto" latinLnBrk="0" hangingPunct="1">
              <a:lnSpc>
                <a:spcPct val="100000"/>
              </a:lnSpc>
              <a:spcBef>
                <a:spcPts val="0"/>
              </a:spcBef>
              <a:spcAft>
                <a:spcPts val="0"/>
              </a:spcAft>
              <a:buClrTx/>
              <a:buSzTx/>
              <a:buFontTx/>
              <a:buNone/>
              <a:tabLst/>
              <a:defRPr/>
            </a:pPr>
            <a:r>
              <a:rPr lang="es-AR" sz="3200" dirty="0">
                <a:solidFill>
                  <a:prstClr val="black"/>
                </a:solidFill>
                <a:latin typeface="Trebuchet MS" panose="020B0603020202020204"/>
              </a:rPr>
              <a:t>Realiza el análisis del color, reflectancia </a:t>
            </a:r>
            <a:r>
              <a:rPr lang="es-AR" sz="3200">
                <a:solidFill>
                  <a:prstClr val="black"/>
                </a:solidFill>
                <a:latin typeface="Trebuchet MS" panose="020B0603020202020204"/>
              </a:rPr>
              <a:t>y basura</a:t>
            </a:r>
            <a:endParaRPr kumimoji="0" lang="es-AR" sz="3200" i="0" strike="noStrike" kern="1200" cap="none" spc="0" normalizeH="0" baseline="0" noProof="0" dirty="0">
              <a:ln>
                <a:noFill/>
              </a:ln>
              <a:solidFill>
                <a:prstClr val="black"/>
              </a:solidFill>
              <a:effectLst/>
              <a:uLnTx/>
              <a:uFillTx/>
              <a:latin typeface="Trebuchet MS" panose="020B0603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AR" sz="2400" b="1" i="0" u="none" strike="noStrike" kern="1200" cap="none" spc="0" normalizeH="0" baseline="0" noProof="0" dirty="0">
                <a:ln>
                  <a:noFill/>
                </a:ln>
                <a:solidFill>
                  <a:prstClr val="black"/>
                </a:solidFill>
                <a:effectLst/>
                <a:uLnTx/>
                <a:uFillTx/>
                <a:latin typeface="Trebuchet MS" panose="020B0603020202020204"/>
                <a:ea typeface="+mn-ea"/>
                <a:cs typeface="+mn-cs"/>
              </a:rPr>
              <a:t>                             </a:t>
            </a:r>
          </a:p>
        </p:txBody>
      </p:sp>
      <p:pic>
        <p:nvPicPr>
          <p:cNvPr id="16" name="Image 15">
            <a:extLst>
              <a:ext uri="{FF2B5EF4-FFF2-40B4-BE49-F238E27FC236}">
                <a16:creationId xmlns:a16="http://schemas.microsoft.com/office/drawing/2014/main" id="{508C787A-F3E4-4355-82FD-8E93FB8EDEFB}"/>
              </a:ext>
            </a:extLst>
          </p:cNvPr>
          <p:cNvPicPr>
            <a:picLocks noChangeAspect="1"/>
          </p:cNvPicPr>
          <p:nvPr/>
        </p:nvPicPr>
        <p:blipFill>
          <a:blip r:embed="rId4"/>
          <a:stretch>
            <a:fillRect/>
          </a:stretch>
        </p:blipFill>
        <p:spPr>
          <a:xfrm>
            <a:off x="246485" y="183417"/>
            <a:ext cx="1005927" cy="1201016"/>
          </a:xfrm>
          <a:prstGeom prst="rect">
            <a:avLst/>
          </a:prstGeom>
        </p:spPr>
      </p:pic>
      <p:sp>
        <p:nvSpPr>
          <p:cNvPr id="21" name="ZoneTexte 20">
            <a:extLst>
              <a:ext uri="{FF2B5EF4-FFF2-40B4-BE49-F238E27FC236}">
                <a16:creationId xmlns:a16="http://schemas.microsoft.com/office/drawing/2014/main" id="{2108D837-5AFA-43F4-970E-06F8B26C67CD}"/>
              </a:ext>
            </a:extLst>
          </p:cNvPr>
          <p:cNvSpPr txBox="1"/>
          <p:nvPr/>
        </p:nvSpPr>
        <p:spPr>
          <a:xfrm>
            <a:off x="44761" y="6588599"/>
            <a:ext cx="9116878" cy="258532"/>
          </a:xfrm>
          <a:prstGeom prst="rect">
            <a:avLst/>
          </a:prstGeom>
          <a:noFill/>
        </p:spPr>
        <p:txBody>
          <a:bodyPr wrap="square">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s-ES" sz="1200" b="0" i="0" u="none" strike="noStrike" kern="1200" cap="none" spc="0" normalizeH="0" baseline="0" noProof="0" dirty="0">
                <a:ln>
                  <a:noFill/>
                </a:ln>
                <a:solidFill>
                  <a:prstClr val="black"/>
                </a:solidFill>
                <a:effectLst/>
                <a:uLnTx/>
                <a:uFillTx/>
                <a:latin typeface="Calibri" panose="020F0502020204030204"/>
                <a:ea typeface="+mn-ea"/>
                <a:cs typeface="+mn-cs"/>
              </a:rPr>
              <a:t>Fuente :Laboratorio Oficial de Calidad de Fibra por HVI de APPA.</a:t>
            </a:r>
            <a:endParaRPr kumimoji="0" lang="fr-FR" sz="1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0" name="Imagen 9">
            <a:extLst>
              <a:ext uri="{FF2B5EF4-FFF2-40B4-BE49-F238E27FC236}">
                <a16:creationId xmlns:a16="http://schemas.microsoft.com/office/drawing/2014/main" id="{6CBEF3C5-F8A6-40DD-BD67-E522516FA3E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9473" y="2248560"/>
            <a:ext cx="11933053" cy="4317762"/>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794897787"/>
      </p:ext>
    </p:extLst>
  </p:cSld>
  <p:clrMapOvr>
    <a:masterClrMapping/>
  </p:clrMapOvr>
  <p:transition spd="slow" advClick="0" advTm="5000">
    <p:randomBar dir="vert"/>
    <p:sndAc>
      <p:stSnd loop="1">
        <p:snd r:embed="rId3" name="wind.wav"/>
      </p:stSnd>
    </p:sndAc>
  </p:transition>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2BF2426-B80C-406A-9E19-EDC15277013D}"/>
              </a:ext>
            </a:extLst>
          </p:cNvPr>
          <p:cNvSpPr>
            <a:spLocks noGrp="1"/>
          </p:cNvSpPr>
          <p:nvPr>
            <p:ph type="ctrTitle"/>
          </p:nvPr>
        </p:nvSpPr>
        <p:spPr>
          <a:xfrm>
            <a:off x="1786302" y="851558"/>
            <a:ext cx="8619396" cy="7443375"/>
          </a:xfrm>
        </p:spPr>
        <p:txBody>
          <a:bodyPr>
            <a:normAutofit/>
          </a:bodyPr>
          <a:lstStyle/>
          <a:p>
            <a:pPr algn="l">
              <a:lnSpc>
                <a:spcPct val="90000"/>
              </a:lnSpc>
            </a:pPr>
            <a:br>
              <a:rPr lang="es-ES" sz="2200" b="1" dirty="0">
                <a:solidFill>
                  <a:schemeClr val="tx1"/>
                </a:solidFill>
              </a:rPr>
            </a:br>
            <a:br>
              <a:rPr lang="es-ES" sz="1600" b="1" dirty="0">
                <a:solidFill>
                  <a:schemeClr val="tx1"/>
                </a:solidFill>
              </a:rPr>
            </a:br>
            <a:br>
              <a:rPr lang="es-ES" sz="1600" b="1" dirty="0">
                <a:solidFill>
                  <a:schemeClr val="tx1"/>
                </a:solidFill>
              </a:rPr>
            </a:br>
            <a:br>
              <a:rPr lang="es-ES" sz="1600" b="1" dirty="0">
                <a:solidFill>
                  <a:schemeClr val="tx1"/>
                </a:solidFill>
              </a:rPr>
            </a:br>
            <a:br>
              <a:rPr lang="es-ES" sz="1600" b="1" dirty="0">
                <a:solidFill>
                  <a:schemeClr val="tx1"/>
                </a:solidFill>
              </a:rPr>
            </a:br>
            <a:br>
              <a:rPr lang="es-ES" sz="1600" b="1" dirty="0">
                <a:solidFill>
                  <a:schemeClr val="tx1"/>
                </a:solidFill>
              </a:rPr>
            </a:br>
            <a:br>
              <a:rPr lang="es-ES" sz="1600" b="1" dirty="0">
                <a:solidFill>
                  <a:schemeClr val="tx1"/>
                </a:solidFill>
              </a:rPr>
            </a:br>
            <a:br>
              <a:rPr lang="es-ES" sz="1600" b="1" dirty="0">
                <a:solidFill>
                  <a:schemeClr val="tx1"/>
                </a:solidFill>
              </a:rPr>
            </a:br>
            <a:br>
              <a:rPr lang="es-ES" sz="1600" b="1" dirty="0">
                <a:solidFill>
                  <a:schemeClr val="tx1"/>
                </a:solidFill>
              </a:rPr>
            </a:br>
            <a:br>
              <a:rPr lang="es-ES" sz="1600" b="1" dirty="0">
                <a:solidFill>
                  <a:schemeClr val="tx1"/>
                </a:solidFill>
              </a:rPr>
            </a:br>
            <a:br>
              <a:rPr lang="es-ES" sz="1600" b="1" dirty="0">
                <a:solidFill>
                  <a:schemeClr val="tx1"/>
                </a:solidFill>
              </a:rPr>
            </a:br>
            <a:r>
              <a:rPr lang="es-ES" sz="1600" b="1" dirty="0">
                <a:solidFill>
                  <a:schemeClr val="tx1"/>
                </a:solidFill>
              </a:rPr>
              <a:t>                  </a:t>
            </a:r>
            <a:br>
              <a:rPr lang="es-ES" sz="1600" b="1" dirty="0">
                <a:solidFill>
                  <a:schemeClr val="tx1"/>
                </a:solidFill>
              </a:rPr>
            </a:br>
            <a:r>
              <a:rPr lang="es-ES" sz="1600" b="1" dirty="0">
                <a:solidFill>
                  <a:schemeClr val="tx1"/>
                </a:solidFill>
              </a:rPr>
              <a:t>          </a:t>
            </a:r>
            <a:endParaRPr lang="fr-FR" sz="2700" b="1" dirty="0">
              <a:solidFill>
                <a:srgbClr val="FF0000"/>
              </a:solidFill>
            </a:endParaRPr>
          </a:p>
        </p:txBody>
      </p:sp>
      <p:sp>
        <p:nvSpPr>
          <p:cNvPr id="3" name="Sous-titre 2">
            <a:extLst>
              <a:ext uri="{FF2B5EF4-FFF2-40B4-BE49-F238E27FC236}">
                <a16:creationId xmlns:a16="http://schemas.microsoft.com/office/drawing/2014/main" id="{11BF107B-0CF5-4EDA-8A8C-077D0C6355FC}"/>
              </a:ext>
            </a:extLst>
          </p:cNvPr>
          <p:cNvSpPr>
            <a:spLocks noGrp="1"/>
          </p:cNvSpPr>
          <p:nvPr>
            <p:ph type="subTitle" idx="1"/>
          </p:nvPr>
        </p:nvSpPr>
        <p:spPr>
          <a:xfrm>
            <a:off x="4974336" y="6411558"/>
            <a:ext cx="4299666" cy="333486"/>
          </a:xfrm>
        </p:spPr>
        <p:txBody>
          <a:bodyPr>
            <a:normAutofit fontScale="92500" lnSpcReduction="20000"/>
          </a:bodyPr>
          <a:lstStyle/>
          <a:p>
            <a:pPr algn="l"/>
            <a:r>
              <a:rPr lang="fr-FR" dirty="0"/>
              <a:t> </a:t>
            </a:r>
          </a:p>
          <a:p>
            <a:pPr algn="l"/>
            <a:endParaRPr lang="fr-FR" sz="2400" b="1" dirty="0">
              <a:solidFill>
                <a:schemeClr val="tx1"/>
              </a:solidFill>
            </a:endParaRPr>
          </a:p>
          <a:p>
            <a:pPr algn="l"/>
            <a:endParaRPr lang="fr-FR" sz="2400" b="1" dirty="0">
              <a:solidFill>
                <a:schemeClr val="tx1"/>
              </a:solidFill>
            </a:endParaRPr>
          </a:p>
        </p:txBody>
      </p:sp>
      <p:sp>
        <p:nvSpPr>
          <p:cNvPr id="7" name="Espace réservé du numéro de diapositive 6">
            <a:extLst>
              <a:ext uri="{FF2B5EF4-FFF2-40B4-BE49-F238E27FC236}">
                <a16:creationId xmlns:a16="http://schemas.microsoft.com/office/drawing/2014/main" id="{3B5D4BE5-03F3-4FF6-A424-8E69B8D323FD}"/>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900" b="0" i="0" u="none" strike="noStrike" kern="1200" cap="none" spc="0" normalizeH="0" baseline="0" noProof="0" smtClean="0">
                <a:ln>
                  <a:noFill/>
                </a:ln>
                <a:solidFill>
                  <a:srgbClr val="90C226"/>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900" b="0" i="0" u="none" strike="noStrike" kern="1200" cap="none" spc="0" normalizeH="0" baseline="0" noProof="0" dirty="0">
              <a:ln>
                <a:noFill/>
              </a:ln>
              <a:solidFill>
                <a:srgbClr val="90C226"/>
              </a:solidFill>
              <a:effectLst/>
              <a:uLnTx/>
              <a:uFillTx/>
              <a:latin typeface="Trebuchet MS" panose="020B0603020202020204"/>
              <a:ea typeface="+mn-ea"/>
              <a:cs typeface="+mn-cs"/>
            </a:endParaRPr>
          </a:p>
        </p:txBody>
      </p:sp>
      <p:sp>
        <p:nvSpPr>
          <p:cNvPr id="4" name="Rectangle 3">
            <a:extLst>
              <a:ext uri="{FF2B5EF4-FFF2-40B4-BE49-F238E27FC236}">
                <a16:creationId xmlns:a16="http://schemas.microsoft.com/office/drawing/2014/main" id="{B5F9B6D5-4E8C-493F-90B8-22BDF6CC98C5}"/>
              </a:ext>
            </a:extLst>
          </p:cNvPr>
          <p:cNvSpPr/>
          <p:nvPr/>
        </p:nvSpPr>
        <p:spPr>
          <a:xfrm>
            <a:off x="1330416" y="205816"/>
            <a:ext cx="10861584" cy="2431435"/>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s-AR" sz="3600" b="1" u="sng" dirty="0">
                <a:solidFill>
                  <a:prstClr val="black"/>
                </a:solidFill>
                <a:latin typeface="Trebuchet MS" panose="020B0603020202020204"/>
              </a:rPr>
              <a:t>MÓDULO DE PEINES</a:t>
            </a:r>
          </a:p>
          <a:p>
            <a:pPr defTabSz="457200">
              <a:defRPr/>
            </a:pPr>
            <a:r>
              <a:rPr lang="es-AR" sz="2800" dirty="0">
                <a:solidFill>
                  <a:prstClr val="black"/>
                </a:solidFill>
                <a:latin typeface="Trebuchet MS" panose="020B0603020202020204"/>
              </a:rPr>
              <a:t>Realiza el análisis de la Longitud, Resistencia, Elongación, Uniformidad, </a:t>
            </a:r>
            <a:r>
              <a:rPr lang="es-AR" sz="2800" dirty="0" err="1">
                <a:solidFill>
                  <a:prstClr val="black"/>
                </a:solidFill>
                <a:latin typeface="Trebuchet MS" panose="020B0603020202020204"/>
              </a:rPr>
              <a:t>Coef</a:t>
            </a:r>
            <a:r>
              <a:rPr lang="es-AR" sz="2800" dirty="0">
                <a:solidFill>
                  <a:prstClr val="black"/>
                </a:solidFill>
                <a:latin typeface="Trebuchet MS" panose="020B0603020202020204"/>
              </a:rPr>
              <a:t>. </a:t>
            </a:r>
            <a:r>
              <a:rPr lang="es-AR" sz="2800" dirty="0" err="1">
                <a:solidFill>
                  <a:prstClr val="black"/>
                </a:solidFill>
                <a:latin typeface="Trebuchet MS" panose="020B0603020202020204"/>
              </a:rPr>
              <a:t>Hilabilidad</a:t>
            </a:r>
            <a:r>
              <a:rPr lang="es-AR" sz="2800" dirty="0">
                <a:solidFill>
                  <a:prstClr val="black"/>
                </a:solidFill>
                <a:latin typeface="Trebuchet MS" panose="020B0603020202020204"/>
              </a:rPr>
              <a:t>, Fibras Cortas, y Resistencia</a:t>
            </a:r>
            <a:endParaRPr kumimoji="0" lang="es-AR" sz="2800" i="0" strike="noStrike" kern="1200" cap="none" spc="0" normalizeH="0" baseline="0" noProof="0" dirty="0">
              <a:ln>
                <a:noFill/>
              </a:ln>
              <a:solidFill>
                <a:prstClr val="black"/>
              </a:solidFill>
              <a:effectLst/>
              <a:uLnTx/>
              <a:uFillTx/>
              <a:latin typeface="Trebuchet MS" panose="020B0603020202020204"/>
              <a:ea typeface="+mn-ea"/>
              <a:cs typeface="+mn-cs"/>
            </a:endParaRPr>
          </a:p>
          <a:p>
            <a:pPr marL="0" marR="0" lvl="0" indent="0" defTabSz="457200" rtl="0" eaLnBrk="1" fontAlgn="auto" latinLnBrk="0" hangingPunct="1">
              <a:lnSpc>
                <a:spcPct val="100000"/>
              </a:lnSpc>
              <a:spcBef>
                <a:spcPts val="0"/>
              </a:spcBef>
              <a:spcAft>
                <a:spcPts val="0"/>
              </a:spcAft>
              <a:buClrTx/>
              <a:buSzTx/>
              <a:buFontTx/>
              <a:buNone/>
              <a:tabLst/>
              <a:defRPr/>
            </a:pPr>
            <a:endParaRPr kumimoji="0" lang="es-AR" sz="3600" b="1" i="0" u="sng" strike="noStrike" kern="1200" cap="none" spc="0" normalizeH="0" baseline="0" noProof="0" dirty="0">
              <a:ln>
                <a:noFill/>
              </a:ln>
              <a:solidFill>
                <a:prstClr val="black"/>
              </a:solidFill>
              <a:effectLst/>
              <a:uLnTx/>
              <a:uFillTx/>
              <a:latin typeface="Trebuchet MS" panose="020B0603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AR" sz="2400" b="1" i="0" u="none" strike="noStrike" kern="1200" cap="none" spc="0" normalizeH="0" baseline="0" noProof="0" dirty="0">
                <a:ln>
                  <a:noFill/>
                </a:ln>
                <a:solidFill>
                  <a:prstClr val="black"/>
                </a:solidFill>
                <a:effectLst/>
                <a:uLnTx/>
                <a:uFillTx/>
                <a:latin typeface="Trebuchet MS" panose="020B0603020202020204"/>
                <a:ea typeface="+mn-ea"/>
                <a:cs typeface="+mn-cs"/>
              </a:rPr>
              <a:t>                             </a:t>
            </a:r>
          </a:p>
        </p:txBody>
      </p:sp>
      <p:pic>
        <p:nvPicPr>
          <p:cNvPr id="16" name="Image 15">
            <a:extLst>
              <a:ext uri="{FF2B5EF4-FFF2-40B4-BE49-F238E27FC236}">
                <a16:creationId xmlns:a16="http://schemas.microsoft.com/office/drawing/2014/main" id="{508C787A-F3E4-4355-82FD-8E93FB8EDEFB}"/>
              </a:ext>
            </a:extLst>
          </p:cNvPr>
          <p:cNvPicPr>
            <a:picLocks noChangeAspect="1"/>
          </p:cNvPicPr>
          <p:nvPr/>
        </p:nvPicPr>
        <p:blipFill>
          <a:blip r:embed="rId4"/>
          <a:stretch>
            <a:fillRect/>
          </a:stretch>
        </p:blipFill>
        <p:spPr>
          <a:xfrm>
            <a:off x="246485" y="183417"/>
            <a:ext cx="1005927" cy="1201016"/>
          </a:xfrm>
          <a:prstGeom prst="rect">
            <a:avLst/>
          </a:prstGeom>
        </p:spPr>
      </p:pic>
      <p:sp>
        <p:nvSpPr>
          <p:cNvPr id="21" name="ZoneTexte 20">
            <a:extLst>
              <a:ext uri="{FF2B5EF4-FFF2-40B4-BE49-F238E27FC236}">
                <a16:creationId xmlns:a16="http://schemas.microsoft.com/office/drawing/2014/main" id="{2108D837-5AFA-43F4-970E-06F8B26C67CD}"/>
              </a:ext>
            </a:extLst>
          </p:cNvPr>
          <p:cNvSpPr txBox="1"/>
          <p:nvPr/>
        </p:nvSpPr>
        <p:spPr>
          <a:xfrm>
            <a:off x="44761" y="6588599"/>
            <a:ext cx="9116878" cy="258532"/>
          </a:xfrm>
          <a:prstGeom prst="rect">
            <a:avLst/>
          </a:prstGeom>
          <a:noFill/>
        </p:spPr>
        <p:txBody>
          <a:bodyPr wrap="square">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s-ES" sz="1200" b="0" i="0" u="none" strike="noStrike" kern="1200" cap="none" spc="0" normalizeH="0" baseline="0" noProof="0" dirty="0">
                <a:ln>
                  <a:noFill/>
                </a:ln>
                <a:solidFill>
                  <a:prstClr val="black"/>
                </a:solidFill>
                <a:effectLst/>
                <a:uLnTx/>
                <a:uFillTx/>
                <a:latin typeface="Calibri" panose="020F0502020204030204"/>
                <a:ea typeface="+mn-ea"/>
                <a:cs typeface="+mn-cs"/>
              </a:rPr>
              <a:t>Fuente :Laboratorio Oficial de Calidad de Fibra por HVI de APPA.</a:t>
            </a:r>
            <a:endParaRPr kumimoji="0" lang="fr-FR" sz="1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9" name="Imagen 8">
            <a:extLst>
              <a:ext uri="{FF2B5EF4-FFF2-40B4-BE49-F238E27FC236}">
                <a16:creationId xmlns:a16="http://schemas.microsoft.com/office/drawing/2014/main" id="{83DAB616-6D8D-437E-8C15-796D580F882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899" y="2262610"/>
            <a:ext cx="11933053" cy="4317761"/>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430568160"/>
      </p:ext>
    </p:extLst>
  </p:cSld>
  <p:clrMapOvr>
    <a:masterClrMapping/>
  </p:clrMapOvr>
  <p:transition spd="slow" advClick="0" advTm="5000">
    <p:randomBar dir="vert"/>
    <p:sndAc>
      <p:stSnd loop="1">
        <p:snd r:embed="rId3" name="wind.wav"/>
      </p:stSnd>
    </p:sndAc>
  </p:transition>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2BF2426-B80C-406A-9E19-EDC15277013D}"/>
              </a:ext>
            </a:extLst>
          </p:cNvPr>
          <p:cNvSpPr>
            <a:spLocks noGrp="1"/>
          </p:cNvSpPr>
          <p:nvPr>
            <p:ph type="ctrTitle"/>
          </p:nvPr>
        </p:nvSpPr>
        <p:spPr>
          <a:xfrm>
            <a:off x="1786302" y="851558"/>
            <a:ext cx="8619396" cy="7443375"/>
          </a:xfrm>
        </p:spPr>
        <p:txBody>
          <a:bodyPr>
            <a:normAutofit/>
          </a:bodyPr>
          <a:lstStyle/>
          <a:p>
            <a:pPr algn="l">
              <a:lnSpc>
                <a:spcPct val="90000"/>
              </a:lnSpc>
            </a:pPr>
            <a:br>
              <a:rPr lang="es-ES" sz="2200" b="1" dirty="0">
                <a:solidFill>
                  <a:schemeClr val="tx1"/>
                </a:solidFill>
              </a:rPr>
            </a:br>
            <a:br>
              <a:rPr lang="es-ES" sz="1600" b="1" dirty="0">
                <a:solidFill>
                  <a:schemeClr val="tx1"/>
                </a:solidFill>
              </a:rPr>
            </a:br>
            <a:br>
              <a:rPr lang="es-ES" sz="1600" b="1" dirty="0">
                <a:solidFill>
                  <a:schemeClr val="tx1"/>
                </a:solidFill>
              </a:rPr>
            </a:br>
            <a:br>
              <a:rPr lang="es-ES" sz="1600" b="1" dirty="0">
                <a:solidFill>
                  <a:schemeClr val="tx1"/>
                </a:solidFill>
              </a:rPr>
            </a:br>
            <a:br>
              <a:rPr lang="es-ES" sz="1600" b="1" dirty="0">
                <a:solidFill>
                  <a:schemeClr val="tx1"/>
                </a:solidFill>
              </a:rPr>
            </a:br>
            <a:br>
              <a:rPr lang="es-ES" sz="1600" b="1" dirty="0">
                <a:solidFill>
                  <a:schemeClr val="tx1"/>
                </a:solidFill>
              </a:rPr>
            </a:br>
            <a:br>
              <a:rPr lang="es-ES" sz="1600" b="1" dirty="0">
                <a:solidFill>
                  <a:schemeClr val="tx1"/>
                </a:solidFill>
              </a:rPr>
            </a:br>
            <a:br>
              <a:rPr lang="es-ES" sz="1600" b="1" dirty="0">
                <a:solidFill>
                  <a:schemeClr val="tx1"/>
                </a:solidFill>
              </a:rPr>
            </a:br>
            <a:br>
              <a:rPr lang="es-ES" sz="1600" b="1" dirty="0">
                <a:solidFill>
                  <a:schemeClr val="tx1"/>
                </a:solidFill>
              </a:rPr>
            </a:br>
            <a:br>
              <a:rPr lang="es-ES" sz="1600" b="1" dirty="0">
                <a:solidFill>
                  <a:schemeClr val="tx1"/>
                </a:solidFill>
              </a:rPr>
            </a:br>
            <a:br>
              <a:rPr lang="es-ES" sz="1600" b="1" dirty="0">
                <a:solidFill>
                  <a:schemeClr val="tx1"/>
                </a:solidFill>
              </a:rPr>
            </a:br>
            <a:r>
              <a:rPr lang="es-ES" sz="1600" b="1" dirty="0">
                <a:solidFill>
                  <a:schemeClr val="tx1"/>
                </a:solidFill>
              </a:rPr>
              <a:t>                  </a:t>
            </a:r>
            <a:br>
              <a:rPr lang="es-ES" sz="1600" b="1" dirty="0">
                <a:solidFill>
                  <a:schemeClr val="tx1"/>
                </a:solidFill>
              </a:rPr>
            </a:br>
            <a:r>
              <a:rPr lang="es-ES" sz="1600" b="1" dirty="0">
                <a:solidFill>
                  <a:schemeClr val="tx1"/>
                </a:solidFill>
              </a:rPr>
              <a:t>          </a:t>
            </a:r>
            <a:endParaRPr lang="fr-FR" sz="2700" b="1" dirty="0">
              <a:solidFill>
                <a:srgbClr val="FF0000"/>
              </a:solidFill>
            </a:endParaRPr>
          </a:p>
        </p:txBody>
      </p:sp>
      <p:sp>
        <p:nvSpPr>
          <p:cNvPr id="3" name="Sous-titre 2">
            <a:extLst>
              <a:ext uri="{FF2B5EF4-FFF2-40B4-BE49-F238E27FC236}">
                <a16:creationId xmlns:a16="http://schemas.microsoft.com/office/drawing/2014/main" id="{11BF107B-0CF5-4EDA-8A8C-077D0C6355FC}"/>
              </a:ext>
            </a:extLst>
          </p:cNvPr>
          <p:cNvSpPr>
            <a:spLocks noGrp="1"/>
          </p:cNvSpPr>
          <p:nvPr>
            <p:ph type="subTitle" idx="1"/>
          </p:nvPr>
        </p:nvSpPr>
        <p:spPr>
          <a:xfrm>
            <a:off x="4974336" y="6411558"/>
            <a:ext cx="4299666" cy="333486"/>
          </a:xfrm>
        </p:spPr>
        <p:txBody>
          <a:bodyPr>
            <a:normAutofit fontScale="92500" lnSpcReduction="20000"/>
          </a:bodyPr>
          <a:lstStyle/>
          <a:p>
            <a:pPr algn="l"/>
            <a:r>
              <a:rPr lang="fr-FR" dirty="0"/>
              <a:t> </a:t>
            </a:r>
          </a:p>
          <a:p>
            <a:pPr algn="l"/>
            <a:endParaRPr lang="fr-FR" sz="2400" b="1" dirty="0">
              <a:solidFill>
                <a:schemeClr val="tx1"/>
              </a:solidFill>
            </a:endParaRPr>
          </a:p>
          <a:p>
            <a:pPr algn="l"/>
            <a:endParaRPr lang="fr-FR" sz="2400" b="1" dirty="0">
              <a:solidFill>
                <a:schemeClr val="tx1"/>
              </a:solidFill>
            </a:endParaRPr>
          </a:p>
        </p:txBody>
      </p:sp>
      <p:sp>
        <p:nvSpPr>
          <p:cNvPr id="7" name="Espace réservé du numéro de diapositive 6">
            <a:extLst>
              <a:ext uri="{FF2B5EF4-FFF2-40B4-BE49-F238E27FC236}">
                <a16:creationId xmlns:a16="http://schemas.microsoft.com/office/drawing/2014/main" id="{3B5D4BE5-03F3-4FF6-A424-8E69B8D323FD}"/>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900" b="0" i="0" u="none" strike="noStrike" kern="1200" cap="none" spc="0" normalizeH="0" baseline="0" noProof="0" smtClean="0">
                <a:ln>
                  <a:noFill/>
                </a:ln>
                <a:solidFill>
                  <a:srgbClr val="90C226"/>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900" b="0" i="0" u="none" strike="noStrike" kern="1200" cap="none" spc="0" normalizeH="0" baseline="0" noProof="0" dirty="0">
              <a:ln>
                <a:noFill/>
              </a:ln>
              <a:solidFill>
                <a:srgbClr val="90C226"/>
              </a:solidFill>
              <a:effectLst/>
              <a:uLnTx/>
              <a:uFillTx/>
              <a:latin typeface="Trebuchet MS" panose="020B0603020202020204"/>
              <a:ea typeface="+mn-ea"/>
              <a:cs typeface="+mn-cs"/>
            </a:endParaRPr>
          </a:p>
        </p:txBody>
      </p:sp>
      <p:sp>
        <p:nvSpPr>
          <p:cNvPr id="4" name="Rectangle 3">
            <a:extLst>
              <a:ext uri="{FF2B5EF4-FFF2-40B4-BE49-F238E27FC236}">
                <a16:creationId xmlns:a16="http://schemas.microsoft.com/office/drawing/2014/main" id="{B5F9B6D5-4E8C-493F-90B8-22BDF6CC98C5}"/>
              </a:ext>
            </a:extLst>
          </p:cNvPr>
          <p:cNvSpPr/>
          <p:nvPr/>
        </p:nvSpPr>
        <p:spPr>
          <a:xfrm>
            <a:off x="1330416" y="205816"/>
            <a:ext cx="10861584" cy="2677656"/>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s-AR" sz="3600" b="1" u="sng" dirty="0">
                <a:solidFill>
                  <a:prstClr val="black"/>
                </a:solidFill>
                <a:latin typeface="Trebuchet MS" panose="020B0603020202020204"/>
              </a:rPr>
              <a:t>MÓDULO DE MICRONAIRE</a:t>
            </a:r>
          </a:p>
          <a:p>
            <a:pPr defTabSz="457200">
              <a:defRPr/>
            </a:pPr>
            <a:r>
              <a:rPr lang="es-AR" sz="3600" dirty="0">
                <a:solidFill>
                  <a:prstClr val="black"/>
                </a:solidFill>
                <a:latin typeface="Trebuchet MS" panose="020B0603020202020204"/>
              </a:rPr>
              <a:t>Realiza el análisis del Micronaire y la madurez</a:t>
            </a:r>
            <a:endParaRPr kumimoji="0" lang="es-AR" sz="3600" i="0" strike="noStrike" kern="1200" cap="none" spc="0" normalizeH="0" baseline="0" noProof="0" dirty="0">
              <a:ln>
                <a:noFill/>
              </a:ln>
              <a:solidFill>
                <a:prstClr val="black"/>
              </a:solidFill>
              <a:effectLst/>
              <a:uLnTx/>
              <a:uFillTx/>
              <a:latin typeface="Trebuchet MS" panose="020B060302020202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lang="es-AR" sz="3600" b="1" u="sng" dirty="0">
              <a:solidFill>
                <a:prstClr val="black"/>
              </a:solidFill>
              <a:latin typeface="Trebuchet MS" panose="020B0603020202020204"/>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AR" sz="3600" b="1" i="0" u="sng" strike="noStrike" kern="1200" cap="none" spc="0" normalizeH="0" baseline="0" noProof="0" dirty="0">
              <a:ln>
                <a:noFill/>
              </a:ln>
              <a:solidFill>
                <a:prstClr val="black"/>
              </a:solidFill>
              <a:effectLst/>
              <a:uLnTx/>
              <a:uFillTx/>
              <a:latin typeface="Trebuchet MS" panose="020B0603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AR" sz="2400" b="1" i="0" u="none" strike="noStrike" kern="1200" cap="none" spc="0" normalizeH="0" baseline="0" noProof="0" dirty="0">
                <a:ln>
                  <a:noFill/>
                </a:ln>
                <a:solidFill>
                  <a:prstClr val="black"/>
                </a:solidFill>
                <a:effectLst/>
                <a:uLnTx/>
                <a:uFillTx/>
                <a:latin typeface="Trebuchet MS" panose="020B0603020202020204"/>
                <a:ea typeface="+mn-ea"/>
                <a:cs typeface="+mn-cs"/>
              </a:rPr>
              <a:t>                             </a:t>
            </a:r>
          </a:p>
        </p:txBody>
      </p:sp>
      <p:pic>
        <p:nvPicPr>
          <p:cNvPr id="16" name="Image 15">
            <a:extLst>
              <a:ext uri="{FF2B5EF4-FFF2-40B4-BE49-F238E27FC236}">
                <a16:creationId xmlns:a16="http://schemas.microsoft.com/office/drawing/2014/main" id="{508C787A-F3E4-4355-82FD-8E93FB8EDEFB}"/>
              </a:ext>
            </a:extLst>
          </p:cNvPr>
          <p:cNvPicPr>
            <a:picLocks noChangeAspect="1"/>
          </p:cNvPicPr>
          <p:nvPr/>
        </p:nvPicPr>
        <p:blipFill>
          <a:blip r:embed="rId4"/>
          <a:stretch>
            <a:fillRect/>
          </a:stretch>
        </p:blipFill>
        <p:spPr>
          <a:xfrm>
            <a:off x="246485" y="183417"/>
            <a:ext cx="1005927" cy="1201016"/>
          </a:xfrm>
          <a:prstGeom prst="rect">
            <a:avLst/>
          </a:prstGeom>
        </p:spPr>
      </p:pic>
      <p:sp>
        <p:nvSpPr>
          <p:cNvPr id="21" name="ZoneTexte 20">
            <a:extLst>
              <a:ext uri="{FF2B5EF4-FFF2-40B4-BE49-F238E27FC236}">
                <a16:creationId xmlns:a16="http://schemas.microsoft.com/office/drawing/2014/main" id="{2108D837-5AFA-43F4-970E-06F8B26C67CD}"/>
              </a:ext>
            </a:extLst>
          </p:cNvPr>
          <p:cNvSpPr txBox="1"/>
          <p:nvPr/>
        </p:nvSpPr>
        <p:spPr>
          <a:xfrm>
            <a:off x="44761" y="6588599"/>
            <a:ext cx="9116878" cy="258532"/>
          </a:xfrm>
          <a:prstGeom prst="rect">
            <a:avLst/>
          </a:prstGeom>
          <a:noFill/>
        </p:spPr>
        <p:txBody>
          <a:bodyPr wrap="square">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s-ES" sz="1200" b="0" i="0" u="none" strike="noStrike" kern="1200" cap="none" spc="0" normalizeH="0" baseline="0" noProof="0" dirty="0">
                <a:ln>
                  <a:noFill/>
                </a:ln>
                <a:solidFill>
                  <a:prstClr val="black"/>
                </a:solidFill>
                <a:effectLst/>
                <a:uLnTx/>
                <a:uFillTx/>
                <a:latin typeface="Calibri" panose="020F0502020204030204"/>
                <a:ea typeface="+mn-ea"/>
                <a:cs typeface="+mn-cs"/>
              </a:rPr>
              <a:t>Fuente :Laboratorio Oficial de Calidad de Fibra por HVI de APPA.</a:t>
            </a:r>
            <a:endParaRPr kumimoji="0" lang="fr-FR" sz="1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0" name="Imagen 9">
            <a:extLst>
              <a:ext uri="{FF2B5EF4-FFF2-40B4-BE49-F238E27FC236}">
                <a16:creationId xmlns:a16="http://schemas.microsoft.com/office/drawing/2014/main" id="{D24F580E-05A7-43F1-A8B8-4D6E5813CE1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900" y="2262612"/>
            <a:ext cx="11933050" cy="4317761"/>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713622610"/>
      </p:ext>
    </p:extLst>
  </p:cSld>
  <p:clrMapOvr>
    <a:masterClrMapping/>
  </p:clrMapOvr>
  <p:transition spd="slow" advClick="0" advTm="5000">
    <p:randomBar dir="vert"/>
    <p:sndAc>
      <p:stSnd loop="1">
        <p:snd r:embed="rId3" name="wind.wav"/>
      </p:stSnd>
    </p:sndAc>
  </p:transition>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2BF2426-B80C-406A-9E19-EDC15277013D}"/>
              </a:ext>
            </a:extLst>
          </p:cNvPr>
          <p:cNvSpPr>
            <a:spLocks noGrp="1"/>
          </p:cNvSpPr>
          <p:nvPr>
            <p:ph type="ctrTitle"/>
          </p:nvPr>
        </p:nvSpPr>
        <p:spPr>
          <a:xfrm>
            <a:off x="985969" y="4473227"/>
            <a:ext cx="8288032" cy="1096648"/>
          </a:xfrm>
        </p:spPr>
        <p:txBody>
          <a:bodyPr>
            <a:normAutofit fontScale="90000"/>
          </a:bodyPr>
          <a:lstStyle/>
          <a:p>
            <a:pPr algn="l">
              <a:lnSpc>
                <a:spcPct val="90000"/>
              </a:lnSpc>
            </a:pPr>
            <a:r>
              <a:rPr lang="es-ES" sz="1200" b="1"/>
              <a:t> </a:t>
            </a:r>
            <a:br>
              <a:rPr lang="es-ES" sz="1200" b="1"/>
            </a:br>
            <a:br>
              <a:rPr lang="es-ES" sz="1200" b="1"/>
            </a:br>
            <a:br>
              <a:rPr lang="es-ES" sz="1200" b="1"/>
            </a:br>
            <a:br>
              <a:rPr lang="es-ES" sz="1200" b="1"/>
            </a:br>
            <a:br>
              <a:rPr lang="es-ES" sz="1200" b="1"/>
            </a:br>
            <a:br>
              <a:rPr lang="es-ES" sz="1200" b="1"/>
            </a:br>
            <a:br>
              <a:rPr lang="es-ES" sz="1200" b="1"/>
            </a:br>
            <a:br>
              <a:rPr lang="es-ES" sz="1200" b="1"/>
            </a:br>
            <a:br>
              <a:rPr lang="es-ES" sz="1200" b="1"/>
            </a:br>
            <a:br>
              <a:rPr lang="es-ES" sz="1200" b="1"/>
            </a:br>
            <a:br>
              <a:rPr lang="es-ES" sz="1200" b="1"/>
            </a:br>
            <a:br>
              <a:rPr lang="es-ES" sz="1200" b="1"/>
            </a:br>
            <a:br>
              <a:rPr lang="es-ES" sz="1200" b="1"/>
            </a:br>
            <a:br>
              <a:rPr lang="es-ES" sz="1200" b="1"/>
            </a:br>
            <a:r>
              <a:rPr lang="es-ES" sz="1200" b="1"/>
              <a:t>                                   </a:t>
            </a:r>
            <a:endParaRPr lang="fr-FR" sz="1200" b="1"/>
          </a:p>
        </p:txBody>
      </p:sp>
      <p:sp>
        <p:nvSpPr>
          <p:cNvPr id="3" name="Sous-titre 2">
            <a:extLst>
              <a:ext uri="{FF2B5EF4-FFF2-40B4-BE49-F238E27FC236}">
                <a16:creationId xmlns:a16="http://schemas.microsoft.com/office/drawing/2014/main" id="{11BF107B-0CF5-4EDA-8A8C-077D0C6355FC}"/>
              </a:ext>
            </a:extLst>
          </p:cNvPr>
          <p:cNvSpPr>
            <a:spLocks noGrp="1"/>
          </p:cNvSpPr>
          <p:nvPr>
            <p:ph type="subTitle" idx="1"/>
          </p:nvPr>
        </p:nvSpPr>
        <p:spPr>
          <a:xfrm>
            <a:off x="695204" y="6356349"/>
            <a:ext cx="7770573" cy="365126"/>
          </a:xfrm>
        </p:spPr>
        <p:txBody>
          <a:bodyPr>
            <a:normAutofit/>
          </a:bodyPr>
          <a:lstStyle/>
          <a:p>
            <a:pPr algn="l"/>
            <a:r>
              <a:rPr lang="es-ES" sz="1200"/>
              <a:t>Fuente :Departamento de Agricultura de los  Estados Unidos. Servicio de Comercialización Agrícola. Manual de Agricultura </a:t>
            </a:r>
            <a:endParaRPr lang="fr-FR" sz="1200" b="1" dirty="0"/>
          </a:p>
        </p:txBody>
      </p:sp>
      <p:sp>
        <p:nvSpPr>
          <p:cNvPr id="7" name="Espace réservé du numéro de diapositive 6">
            <a:extLst>
              <a:ext uri="{FF2B5EF4-FFF2-40B4-BE49-F238E27FC236}">
                <a16:creationId xmlns:a16="http://schemas.microsoft.com/office/drawing/2014/main" id="{60B4C800-4C88-4B2E-8045-90605028DB72}"/>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900" b="0" i="0" u="none" strike="noStrike" kern="1200" cap="none" spc="0" normalizeH="0" baseline="0" noProof="0" smtClean="0">
                <a:ln>
                  <a:noFill/>
                </a:ln>
                <a:solidFill>
                  <a:srgbClr val="90C226"/>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900" b="0" i="0" u="none" strike="noStrike" kern="1200" cap="none" spc="0" normalizeH="0" baseline="0" noProof="0" dirty="0">
              <a:ln>
                <a:noFill/>
              </a:ln>
              <a:solidFill>
                <a:srgbClr val="90C226"/>
              </a:solidFill>
              <a:effectLst/>
              <a:uLnTx/>
              <a:uFillTx/>
              <a:latin typeface="Trebuchet MS" panose="020B0603020202020204"/>
              <a:ea typeface="+mn-ea"/>
              <a:cs typeface="+mn-cs"/>
            </a:endParaRPr>
          </a:p>
        </p:txBody>
      </p:sp>
      <p:sp>
        <p:nvSpPr>
          <p:cNvPr id="6" name="Rectangle 5">
            <a:extLst>
              <a:ext uri="{FF2B5EF4-FFF2-40B4-BE49-F238E27FC236}">
                <a16:creationId xmlns:a16="http://schemas.microsoft.com/office/drawing/2014/main" id="{03E52019-19DF-437F-8802-D480781E3999}"/>
              </a:ext>
            </a:extLst>
          </p:cNvPr>
          <p:cNvSpPr/>
          <p:nvPr/>
        </p:nvSpPr>
        <p:spPr>
          <a:xfrm>
            <a:off x="835378" y="318629"/>
            <a:ext cx="15688731" cy="5139869"/>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AR" sz="3600" b="1" i="0" u="none" strike="noStrike" kern="1200" cap="none" spc="0" normalizeH="0" baseline="0" noProof="0">
                <a:ln>
                  <a:noFill/>
                </a:ln>
                <a:solidFill>
                  <a:prstClr val="black"/>
                </a:solidFill>
                <a:effectLst/>
                <a:uLnTx/>
                <a:uFillTx/>
                <a:latin typeface="Trebuchet MS" panose="020B0603020202020204"/>
                <a:ea typeface="+mn-ea"/>
                <a:cs typeface="+mn-cs"/>
              </a:rPr>
              <a:t>      </a:t>
            </a:r>
            <a:r>
              <a:rPr kumimoji="0" lang="es-AR" sz="3600" b="1" i="0" u="sng" strike="noStrike" kern="1200" cap="none" spc="0" normalizeH="0" baseline="0" noProof="0">
                <a:ln>
                  <a:noFill/>
                </a:ln>
                <a:solidFill>
                  <a:prstClr val="black"/>
                </a:solidFill>
                <a:effectLst/>
                <a:uLnTx/>
                <a:uFillTx/>
                <a:latin typeface="Trebuchet MS" panose="020B0603020202020204"/>
                <a:ea typeface="+mn-ea"/>
                <a:cs typeface="+mn-cs"/>
              </a:rPr>
              <a:t>CLASIFICACION POR INSTRUMENTOS H.V.I. (2)</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AR" sz="2400" b="1" i="0" u="none" strike="noStrike" kern="1200" cap="none" spc="0" normalizeH="0" baseline="0" noProof="0">
                <a:ln>
                  <a:noFill/>
                </a:ln>
                <a:solidFill>
                  <a:prstClr val="black"/>
                </a:solidFill>
                <a:effectLst/>
                <a:uLnTx/>
                <a:uFillTx/>
                <a:latin typeface="Trebuchet MS" panose="020B0603020202020204"/>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AR" sz="2400" b="1" i="0" u="none" strike="noStrike" kern="1200" cap="none" spc="0" normalizeH="0" baseline="0" noProof="0">
                <a:ln>
                  <a:noFill/>
                </a:ln>
                <a:solidFill>
                  <a:prstClr val="black"/>
                </a:solidFill>
                <a:effectLst/>
                <a:uLnTx/>
                <a:uFillTx/>
                <a:latin typeface="Trebuchet MS" panose="020B0603020202020204"/>
                <a:ea typeface="+mn-ea"/>
                <a:cs typeface="+mn-cs"/>
              </a:rPr>
              <a:t>     Parámetros Básicos de Medidas del H.V.I. para Muestras de Algodón</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2400" b="1" i="0" u="none" strike="noStrike" kern="1200" cap="none" spc="0" normalizeH="0" baseline="0" noProof="0">
              <a:ln>
                <a:noFill/>
              </a:ln>
              <a:solidFill>
                <a:prstClr val="black"/>
              </a:solidFill>
              <a:effectLst/>
              <a:uLnTx/>
              <a:uFillTx/>
              <a:latin typeface="Trebuchet MS" panose="020B0603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AR" sz="2000" b="1" i="0" u="none" strike="noStrike" kern="1200" cap="none" spc="0" normalizeH="0" baseline="0" noProof="0">
                <a:ln>
                  <a:noFill/>
                </a:ln>
                <a:solidFill>
                  <a:prstClr val="black"/>
                </a:solidFill>
                <a:effectLst/>
                <a:uLnTx/>
                <a:uFillTx/>
                <a:latin typeface="Trebuchet MS" panose="020B0603020202020204"/>
                <a:ea typeface="+mn-ea"/>
                <a:cs typeface="+mn-cs"/>
              </a:rPr>
              <a:t>1-Longitud (UHML) &amp; Índice de Uniformidad : El largo de la fibra puede variar según :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2000" b="1" i="0" u="none" strike="noStrike" kern="1200" cap="none" spc="0" normalizeH="0" baseline="0" noProof="0">
              <a:ln>
                <a:noFill/>
              </a:ln>
              <a:solidFill>
                <a:prstClr val="black"/>
              </a:solidFill>
              <a:effectLst/>
              <a:uLnTx/>
              <a:uFillTx/>
              <a:latin typeface="Trebuchet MS" panose="020B0603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AR" sz="2000" b="1" i="0" u="none" strike="noStrike" kern="1200" cap="none" spc="0" normalizeH="0" baseline="0" noProof="0">
                <a:ln>
                  <a:noFill/>
                </a:ln>
                <a:solidFill>
                  <a:prstClr val="black"/>
                </a:solidFill>
                <a:effectLst/>
                <a:uLnTx/>
                <a:uFillTx/>
                <a:latin typeface="Trebuchet MS" panose="020B0603020202020204"/>
                <a:ea typeface="+mn-ea"/>
                <a:cs typeface="+mn-cs"/>
              </a:rPr>
              <a:t>1.1.El tipo de semilla,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AR" sz="2000" b="1" i="0" u="none" strike="noStrike" kern="1200" cap="none" spc="0" normalizeH="0" baseline="0" noProof="0">
                <a:ln>
                  <a:noFill/>
                </a:ln>
                <a:solidFill>
                  <a:prstClr val="black"/>
                </a:solidFill>
                <a:effectLst/>
                <a:uLnTx/>
                <a:uFillTx/>
                <a:latin typeface="Trebuchet MS" panose="020B0603020202020204"/>
                <a:ea typeface="+mn-ea"/>
                <a:cs typeface="+mn-cs"/>
              </a:rPr>
              <a:t>1.2. la variedad,</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AR" sz="2000" b="1" i="0" u="none" strike="noStrike" kern="1200" cap="none" spc="0" normalizeH="0" baseline="0" noProof="0">
                <a:ln>
                  <a:noFill/>
                </a:ln>
                <a:solidFill>
                  <a:prstClr val="black"/>
                </a:solidFill>
                <a:effectLst/>
                <a:uLnTx/>
                <a:uFillTx/>
                <a:latin typeface="Trebuchet MS" panose="020B0603020202020204"/>
                <a:ea typeface="+mn-ea"/>
                <a:cs typeface="+mn-cs"/>
              </a:rPr>
              <a:t>1.3 la madurez de la planta al momento de cosecharse,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AR" sz="2000" b="1" i="0" u="none" strike="noStrike" kern="1200" cap="none" spc="0" normalizeH="0" baseline="0" noProof="0">
                <a:ln>
                  <a:noFill/>
                </a:ln>
                <a:solidFill>
                  <a:prstClr val="black"/>
                </a:solidFill>
                <a:effectLst/>
                <a:uLnTx/>
                <a:uFillTx/>
                <a:latin typeface="Trebuchet MS" panose="020B0603020202020204"/>
                <a:ea typeface="+mn-ea"/>
                <a:cs typeface="+mn-cs"/>
              </a:rPr>
              <a:t>1.4 las sierras de los bancos del despepite con la que es separada de la semilla,</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AR" sz="2000" b="1" i="0" u="none" strike="noStrike" kern="1200" cap="none" spc="0" normalizeH="0" baseline="0" noProof="0">
                <a:ln>
                  <a:noFill/>
                </a:ln>
                <a:solidFill>
                  <a:prstClr val="black"/>
                </a:solidFill>
                <a:effectLst/>
                <a:uLnTx/>
                <a:uFillTx/>
                <a:latin typeface="Trebuchet MS" panose="020B0603020202020204"/>
                <a:ea typeface="+mn-ea"/>
                <a:cs typeface="+mn-cs"/>
              </a:rPr>
              <a:t>1.5 la humedad.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2000" b="1" i="0" u="none" strike="noStrike" kern="1200" cap="none" spc="0" normalizeH="0" baseline="0" noProof="0">
              <a:ln>
                <a:noFill/>
              </a:ln>
              <a:solidFill>
                <a:prstClr val="black"/>
              </a:solidFill>
              <a:effectLst/>
              <a:uLnTx/>
              <a:uFillTx/>
              <a:latin typeface="Trebuchet MS" panose="020B0603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AR" sz="2000" b="1" i="0" u="sng" strike="noStrike" kern="1200" cap="none" spc="0" normalizeH="0" baseline="0" noProof="0">
                <a:ln>
                  <a:noFill/>
                </a:ln>
                <a:solidFill>
                  <a:prstClr val="black"/>
                </a:solidFill>
                <a:effectLst/>
                <a:uLnTx/>
                <a:uFillTx/>
                <a:latin typeface="Trebuchet MS" panose="020B0603020202020204"/>
                <a:ea typeface="+mn-ea"/>
                <a:cs typeface="+mn-cs"/>
              </a:rPr>
              <a:t>Conclusión</a:t>
            </a:r>
            <a:r>
              <a:rPr kumimoji="0" lang="es-AR" sz="2000" b="1" i="0" u="none" strike="noStrike" kern="1200" cap="none" spc="0" normalizeH="0" baseline="0" noProof="0">
                <a:ln>
                  <a:noFill/>
                </a:ln>
                <a:solidFill>
                  <a:prstClr val="black"/>
                </a:solidFill>
                <a:effectLst/>
                <a:uLnTx/>
                <a:uFillTx/>
                <a:latin typeface="Trebuchet MS" panose="020B0603020202020204"/>
                <a:ea typeface="+mn-ea"/>
                <a:cs typeface="+mn-cs"/>
              </a:rPr>
              <a:t>: Actualmente, el HVI calcula este dato llamado Promedio de la parte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AR" sz="2000" b="1" i="0" u="none" strike="noStrike" kern="1200" cap="none" spc="0" normalizeH="0" baseline="0" noProof="0">
                <a:ln>
                  <a:noFill/>
                </a:ln>
                <a:solidFill>
                  <a:prstClr val="black"/>
                </a:solidFill>
                <a:effectLst/>
                <a:uLnTx/>
                <a:uFillTx/>
                <a:latin typeface="Trebuchet MS" panose="020B0603020202020204"/>
                <a:ea typeface="+mn-ea"/>
                <a:cs typeface="+mn-cs"/>
              </a:rPr>
              <a:t>más larga de la muestra (UHML) tomando como base el promedio del 50% de la parte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AR" sz="2000" b="1" i="0" u="none" strike="noStrike" kern="1200" cap="none" spc="0" normalizeH="0" baseline="0" noProof="0">
                <a:ln>
                  <a:noFill/>
                </a:ln>
                <a:solidFill>
                  <a:prstClr val="black"/>
                </a:solidFill>
                <a:effectLst/>
                <a:uLnTx/>
                <a:uFillTx/>
                <a:latin typeface="Trebuchet MS" panose="020B0603020202020204"/>
                <a:ea typeface="+mn-ea"/>
                <a:cs typeface="+mn-cs"/>
              </a:rPr>
              <a:t>más larga de las fibras de la muestra. </a:t>
            </a:r>
            <a:endParaRPr kumimoji="0" lang="es-AR" sz="2000" b="1"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pic>
        <p:nvPicPr>
          <p:cNvPr id="31" name="Image 30">
            <a:extLst>
              <a:ext uri="{FF2B5EF4-FFF2-40B4-BE49-F238E27FC236}">
                <a16:creationId xmlns:a16="http://schemas.microsoft.com/office/drawing/2014/main" id="{C782029E-01C6-4E9A-92AE-FB83C67FEDAB}"/>
              </a:ext>
            </a:extLst>
          </p:cNvPr>
          <p:cNvPicPr>
            <a:picLocks noChangeAspect="1"/>
          </p:cNvPicPr>
          <p:nvPr/>
        </p:nvPicPr>
        <p:blipFill>
          <a:blip r:embed="rId4"/>
          <a:stretch>
            <a:fillRect/>
          </a:stretch>
        </p:blipFill>
        <p:spPr>
          <a:xfrm>
            <a:off x="246485" y="183417"/>
            <a:ext cx="1005927" cy="1201016"/>
          </a:xfrm>
          <a:prstGeom prst="rect">
            <a:avLst/>
          </a:prstGeom>
        </p:spPr>
      </p:pic>
    </p:spTree>
    <p:extLst>
      <p:ext uri="{BB962C8B-B14F-4D97-AF65-F5344CB8AC3E}">
        <p14:creationId xmlns:p14="http://schemas.microsoft.com/office/powerpoint/2010/main" val="3607583857"/>
      </p:ext>
    </p:extLst>
  </p:cSld>
  <p:clrMapOvr>
    <a:masterClrMapping/>
  </p:clrMapOvr>
  <p:transition spd="slow" advClick="0" advTm="5000">
    <p:randomBar dir="vert"/>
    <p:sndAc>
      <p:stSnd loop="1">
        <p:snd r:embed="rId3" name="wind.wav"/>
      </p:stSnd>
    </p:sndAc>
  </p:transition>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2BF2426-B80C-406A-9E19-EDC15277013D}"/>
              </a:ext>
            </a:extLst>
          </p:cNvPr>
          <p:cNvSpPr>
            <a:spLocks noGrp="1"/>
          </p:cNvSpPr>
          <p:nvPr>
            <p:ph type="ctrTitle"/>
          </p:nvPr>
        </p:nvSpPr>
        <p:spPr>
          <a:xfrm>
            <a:off x="985969" y="4473227"/>
            <a:ext cx="8288032" cy="1096648"/>
          </a:xfrm>
        </p:spPr>
        <p:txBody>
          <a:bodyPr>
            <a:normAutofit fontScale="90000"/>
          </a:bodyPr>
          <a:lstStyle/>
          <a:p>
            <a:pPr algn="l">
              <a:lnSpc>
                <a:spcPct val="90000"/>
              </a:lnSpc>
            </a:pPr>
            <a:r>
              <a:rPr lang="es-ES" sz="1200" b="1"/>
              <a:t> </a:t>
            </a:r>
            <a:br>
              <a:rPr lang="es-ES" sz="1200" b="1"/>
            </a:br>
            <a:br>
              <a:rPr lang="es-ES" sz="1200" b="1"/>
            </a:br>
            <a:br>
              <a:rPr lang="es-ES" sz="1200" b="1"/>
            </a:br>
            <a:br>
              <a:rPr lang="es-ES" sz="1200" b="1"/>
            </a:br>
            <a:br>
              <a:rPr lang="es-ES" sz="1200" b="1"/>
            </a:br>
            <a:br>
              <a:rPr lang="es-ES" sz="1200" b="1"/>
            </a:br>
            <a:br>
              <a:rPr lang="es-ES" sz="1200" b="1"/>
            </a:br>
            <a:br>
              <a:rPr lang="es-ES" sz="1200" b="1"/>
            </a:br>
            <a:br>
              <a:rPr lang="es-ES" sz="1200" b="1"/>
            </a:br>
            <a:br>
              <a:rPr lang="es-ES" sz="1200" b="1"/>
            </a:br>
            <a:br>
              <a:rPr lang="es-ES" sz="1200" b="1"/>
            </a:br>
            <a:br>
              <a:rPr lang="es-ES" sz="1200" b="1"/>
            </a:br>
            <a:br>
              <a:rPr lang="es-ES" sz="1200" b="1"/>
            </a:br>
            <a:br>
              <a:rPr lang="es-ES" sz="1200" b="1"/>
            </a:br>
            <a:r>
              <a:rPr lang="es-ES" sz="1200" b="1"/>
              <a:t>                                   </a:t>
            </a:r>
            <a:endParaRPr lang="fr-FR" sz="1200" b="1"/>
          </a:p>
        </p:txBody>
      </p:sp>
      <p:sp>
        <p:nvSpPr>
          <p:cNvPr id="3" name="Sous-titre 2">
            <a:extLst>
              <a:ext uri="{FF2B5EF4-FFF2-40B4-BE49-F238E27FC236}">
                <a16:creationId xmlns:a16="http://schemas.microsoft.com/office/drawing/2014/main" id="{11BF107B-0CF5-4EDA-8A8C-077D0C6355FC}"/>
              </a:ext>
            </a:extLst>
          </p:cNvPr>
          <p:cNvSpPr>
            <a:spLocks noGrp="1"/>
          </p:cNvSpPr>
          <p:nvPr>
            <p:ph type="subTitle" idx="1"/>
          </p:nvPr>
        </p:nvSpPr>
        <p:spPr>
          <a:xfrm>
            <a:off x="985969" y="5569874"/>
            <a:ext cx="8288032" cy="701677"/>
          </a:xfrm>
        </p:spPr>
        <p:txBody>
          <a:bodyPr>
            <a:normAutofit/>
          </a:bodyPr>
          <a:lstStyle/>
          <a:p>
            <a:pPr algn="l"/>
            <a:r>
              <a:rPr lang="fr-FR" dirty="0"/>
              <a:t> </a:t>
            </a:r>
          </a:p>
          <a:p>
            <a:pPr algn="l"/>
            <a:endParaRPr lang="fr-FR" b="1"/>
          </a:p>
          <a:p>
            <a:pPr algn="l"/>
            <a:endParaRPr lang="fr-FR" b="1"/>
          </a:p>
        </p:txBody>
      </p:sp>
      <p:sp>
        <p:nvSpPr>
          <p:cNvPr id="7" name="Espace réservé du numéro de diapositive 6">
            <a:extLst>
              <a:ext uri="{FF2B5EF4-FFF2-40B4-BE49-F238E27FC236}">
                <a16:creationId xmlns:a16="http://schemas.microsoft.com/office/drawing/2014/main" id="{60B4C800-4C88-4B2E-8045-90605028DB72}"/>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900" b="0" i="0" u="none" strike="noStrike" kern="1200" cap="none" spc="0" normalizeH="0" baseline="0" noProof="0" smtClean="0">
                <a:ln>
                  <a:noFill/>
                </a:ln>
                <a:solidFill>
                  <a:srgbClr val="90C226"/>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900" b="0" i="0" u="none" strike="noStrike" kern="1200" cap="none" spc="0" normalizeH="0" baseline="0" noProof="0" dirty="0">
              <a:ln>
                <a:noFill/>
              </a:ln>
              <a:solidFill>
                <a:srgbClr val="90C226"/>
              </a:solidFill>
              <a:effectLst/>
              <a:uLnTx/>
              <a:uFillTx/>
              <a:latin typeface="Trebuchet MS" panose="020B0603020202020204"/>
              <a:ea typeface="+mn-ea"/>
              <a:cs typeface="+mn-cs"/>
            </a:endParaRPr>
          </a:p>
        </p:txBody>
      </p:sp>
      <p:sp>
        <p:nvSpPr>
          <p:cNvPr id="8" name="Rectangle 7">
            <a:extLst>
              <a:ext uri="{FF2B5EF4-FFF2-40B4-BE49-F238E27FC236}">
                <a16:creationId xmlns:a16="http://schemas.microsoft.com/office/drawing/2014/main" id="{4CD4C1F6-8728-495D-BB0A-B496F385FEAB}"/>
              </a:ext>
            </a:extLst>
          </p:cNvPr>
          <p:cNvSpPr/>
          <p:nvPr/>
        </p:nvSpPr>
        <p:spPr>
          <a:xfrm>
            <a:off x="1441171" y="136525"/>
            <a:ext cx="10330244" cy="646331"/>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AR" sz="3600" b="1" i="0" u="sng" strike="noStrike" kern="1200" cap="none" spc="0" normalizeH="0" baseline="0" noProof="0" dirty="0">
                <a:ln>
                  <a:noFill/>
                </a:ln>
                <a:solidFill>
                  <a:prstClr val="black"/>
                </a:solidFill>
                <a:effectLst/>
                <a:uLnTx/>
                <a:uFillTx/>
                <a:latin typeface="Trebuchet MS" panose="020B0603020202020204"/>
                <a:ea typeface="+mn-ea"/>
                <a:cs typeface="+mn-cs"/>
              </a:rPr>
              <a:t>CLASIFICACION POR INSTRUMENTOS H.V.I. (3)</a:t>
            </a:r>
          </a:p>
        </p:txBody>
      </p:sp>
      <p:sp>
        <p:nvSpPr>
          <p:cNvPr id="9" name="Rectangle 8">
            <a:extLst>
              <a:ext uri="{FF2B5EF4-FFF2-40B4-BE49-F238E27FC236}">
                <a16:creationId xmlns:a16="http://schemas.microsoft.com/office/drawing/2014/main" id="{74261502-77FF-454E-8C32-2A43189159EC}"/>
              </a:ext>
            </a:extLst>
          </p:cNvPr>
          <p:cNvSpPr/>
          <p:nvPr/>
        </p:nvSpPr>
        <p:spPr>
          <a:xfrm>
            <a:off x="1077387" y="991109"/>
            <a:ext cx="9895114" cy="461665"/>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AR" sz="2400" b="1" i="0" u="none" strike="noStrike" kern="1200" cap="none" spc="0" normalizeH="0" baseline="0" noProof="0" dirty="0">
                <a:ln>
                  <a:noFill/>
                </a:ln>
                <a:solidFill>
                  <a:prstClr val="black"/>
                </a:solidFill>
                <a:effectLst/>
                <a:uLnTx/>
                <a:uFillTx/>
                <a:latin typeface="Trebuchet MS" panose="020B0603020202020204"/>
                <a:ea typeface="+mn-ea"/>
                <a:cs typeface="+mn-cs"/>
              </a:rPr>
              <a:t>                              Índice de Uniformidad </a:t>
            </a:r>
          </a:p>
        </p:txBody>
      </p:sp>
      <p:sp>
        <p:nvSpPr>
          <p:cNvPr id="10" name="Rectangle 9">
            <a:extLst>
              <a:ext uri="{FF2B5EF4-FFF2-40B4-BE49-F238E27FC236}">
                <a16:creationId xmlns:a16="http://schemas.microsoft.com/office/drawing/2014/main" id="{FEE8DFBF-A434-4810-94FB-522359A1DD12}"/>
              </a:ext>
            </a:extLst>
          </p:cNvPr>
          <p:cNvSpPr/>
          <p:nvPr/>
        </p:nvSpPr>
        <p:spPr>
          <a:xfrm>
            <a:off x="7034006" y="973666"/>
            <a:ext cx="1556657" cy="461665"/>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AR" sz="2400" b="1" i="0" u="none" strike="noStrike" kern="1200" cap="none" spc="0" normalizeH="0" baseline="0" noProof="0" dirty="0">
                <a:ln>
                  <a:noFill/>
                </a:ln>
                <a:solidFill>
                  <a:prstClr val="black"/>
                </a:solidFill>
                <a:effectLst/>
                <a:uLnTx/>
                <a:uFillTx/>
                <a:latin typeface="Trebuchet MS" panose="020B0603020202020204"/>
                <a:ea typeface="+mn-ea"/>
                <a:cs typeface="+mn-cs"/>
              </a:rPr>
              <a:t>(UHML)</a:t>
            </a:r>
          </a:p>
        </p:txBody>
      </p:sp>
      <p:graphicFrame>
        <p:nvGraphicFramePr>
          <p:cNvPr id="12" name="Tableau 11">
            <a:extLst>
              <a:ext uri="{FF2B5EF4-FFF2-40B4-BE49-F238E27FC236}">
                <a16:creationId xmlns:a16="http://schemas.microsoft.com/office/drawing/2014/main" id="{1E4886EE-6764-4EBD-BCE7-427FDCED3D9F}"/>
              </a:ext>
            </a:extLst>
          </p:cNvPr>
          <p:cNvGraphicFramePr>
            <a:graphicFrameLocks noGrp="1"/>
          </p:cNvGraphicFramePr>
          <p:nvPr>
            <p:extLst>
              <p:ext uri="{D42A27DB-BD31-4B8C-83A1-F6EECF244321}">
                <p14:modId xmlns:p14="http://schemas.microsoft.com/office/powerpoint/2010/main" val="1246069520"/>
              </p:ext>
            </p:extLst>
          </p:nvPr>
        </p:nvGraphicFramePr>
        <p:xfrm>
          <a:off x="638013" y="2915482"/>
          <a:ext cx="9176657" cy="3623430"/>
        </p:xfrm>
        <a:graphic>
          <a:graphicData uri="http://schemas.openxmlformats.org/drawingml/2006/table">
            <a:tbl>
              <a:tblPr firstRow="1" bandRow="1">
                <a:tableStyleId>{5C22544A-7EE6-4342-B048-85BDC9FD1C3A}</a:tableStyleId>
              </a:tblPr>
              <a:tblGrid>
                <a:gridCol w="4418630">
                  <a:extLst>
                    <a:ext uri="{9D8B030D-6E8A-4147-A177-3AD203B41FA5}">
                      <a16:colId xmlns:a16="http://schemas.microsoft.com/office/drawing/2014/main" val="526027675"/>
                    </a:ext>
                  </a:extLst>
                </a:gridCol>
                <a:gridCol w="4758027">
                  <a:extLst>
                    <a:ext uri="{9D8B030D-6E8A-4147-A177-3AD203B41FA5}">
                      <a16:colId xmlns:a16="http://schemas.microsoft.com/office/drawing/2014/main" val="1728673959"/>
                    </a:ext>
                  </a:extLst>
                </a:gridCol>
              </a:tblGrid>
              <a:tr h="0">
                <a:tc>
                  <a:txBody>
                    <a:bodyPr/>
                    <a:lstStyle/>
                    <a:p>
                      <a:pPr algn="ctr"/>
                      <a:r>
                        <a:rPr lang="es-AR" dirty="0">
                          <a:solidFill>
                            <a:schemeClr val="tx1"/>
                          </a:solidFill>
                        </a:rPr>
                        <a:t>Índice de Uniformidad </a:t>
                      </a:r>
                    </a:p>
                  </a:txBody>
                  <a:tcPr/>
                </a:tc>
                <a:tc>
                  <a:txBody>
                    <a:bodyPr/>
                    <a:lstStyle/>
                    <a:p>
                      <a:pPr algn="l"/>
                      <a:r>
                        <a:rPr lang="es-AR" b="0" dirty="0">
                          <a:solidFill>
                            <a:schemeClr val="tx1"/>
                          </a:solidFill>
                        </a:rPr>
                        <a:t>                   Descripción</a:t>
                      </a:r>
                    </a:p>
                  </a:txBody>
                  <a:tcPr/>
                </a:tc>
                <a:extLst>
                  <a:ext uri="{0D108BD9-81ED-4DB2-BD59-A6C34878D82A}">
                    <a16:rowId xmlns:a16="http://schemas.microsoft.com/office/drawing/2014/main" val="845400133"/>
                  </a:ext>
                </a:extLst>
              </a:tr>
              <a:tr h="445810">
                <a:tc>
                  <a:txBody>
                    <a:bodyPr/>
                    <a:lstStyle/>
                    <a:p>
                      <a:r>
                        <a:rPr lang="es-AR" dirty="0" err="1"/>
                        <a:t>Uniformiy</a:t>
                      </a:r>
                      <a:r>
                        <a:rPr lang="es-AR" dirty="0"/>
                        <a:t> </a:t>
                      </a:r>
                      <a:r>
                        <a:rPr lang="es-AR" dirty="0" err="1"/>
                        <a:t>Index</a:t>
                      </a:r>
                      <a:r>
                        <a:rPr lang="es-AR" dirty="0"/>
                        <a:t> (%)  </a:t>
                      </a:r>
                    </a:p>
                  </a:txBody>
                  <a:tcPr/>
                </a:tc>
                <a:tc>
                  <a:txBody>
                    <a:bodyPr/>
                    <a:lstStyle/>
                    <a:p>
                      <a:endParaRPr lang="es-AR"/>
                    </a:p>
                  </a:txBody>
                  <a:tcPr/>
                </a:tc>
                <a:extLst>
                  <a:ext uri="{0D108BD9-81ED-4DB2-BD59-A6C34878D82A}">
                    <a16:rowId xmlns:a16="http://schemas.microsoft.com/office/drawing/2014/main" val="359120565"/>
                  </a:ext>
                </a:extLst>
              </a:tr>
              <a:tr h="491482">
                <a:tc>
                  <a:txBody>
                    <a:bodyPr/>
                    <a:lstStyle/>
                    <a:p>
                      <a:r>
                        <a:rPr lang="es-AR" dirty="0"/>
                        <a:t>Menor que 77</a:t>
                      </a:r>
                    </a:p>
                    <a:p>
                      <a:endParaRPr lang="es-AR" dirty="0"/>
                    </a:p>
                  </a:txBody>
                  <a:tcPr/>
                </a:tc>
                <a:tc>
                  <a:txBody>
                    <a:bodyPr/>
                    <a:lstStyle/>
                    <a:p>
                      <a:r>
                        <a:rPr lang="es-AR" dirty="0"/>
                        <a:t>Muy bajo</a:t>
                      </a:r>
                    </a:p>
                    <a:p>
                      <a:endParaRPr lang="es-AR" dirty="0"/>
                    </a:p>
                  </a:txBody>
                  <a:tcPr/>
                </a:tc>
                <a:extLst>
                  <a:ext uri="{0D108BD9-81ED-4DB2-BD59-A6C34878D82A}">
                    <a16:rowId xmlns:a16="http://schemas.microsoft.com/office/drawing/2014/main" val="2444121946"/>
                  </a:ext>
                </a:extLst>
              </a:tr>
              <a:tr h="445810">
                <a:tc>
                  <a:txBody>
                    <a:bodyPr/>
                    <a:lstStyle/>
                    <a:p>
                      <a:r>
                        <a:rPr lang="es-AR" dirty="0"/>
                        <a:t>77 a 80</a:t>
                      </a:r>
                    </a:p>
                    <a:p>
                      <a:endParaRPr lang="es-AR" dirty="0"/>
                    </a:p>
                  </a:txBody>
                  <a:tcPr/>
                </a:tc>
                <a:tc>
                  <a:txBody>
                    <a:bodyPr/>
                    <a:lstStyle/>
                    <a:p>
                      <a:r>
                        <a:rPr lang="es-AR" dirty="0"/>
                        <a:t>Bajo</a:t>
                      </a:r>
                    </a:p>
                  </a:txBody>
                  <a:tcPr/>
                </a:tc>
                <a:extLst>
                  <a:ext uri="{0D108BD9-81ED-4DB2-BD59-A6C34878D82A}">
                    <a16:rowId xmlns:a16="http://schemas.microsoft.com/office/drawing/2014/main" val="2138805468"/>
                  </a:ext>
                </a:extLst>
              </a:tr>
              <a:tr h="445810">
                <a:tc>
                  <a:txBody>
                    <a:bodyPr/>
                    <a:lstStyle/>
                    <a:p>
                      <a:r>
                        <a:rPr lang="es-AR" dirty="0"/>
                        <a:t>81 a 84</a:t>
                      </a:r>
                    </a:p>
                    <a:p>
                      <a:endParaRPr lang="es-AR" dirty="0"/>
                    </a:p>
                  </a:txBody>
                  <a:tcPr/>
                </a:tc>
                <a:tc>
                  <a:txBody>
                    <a:bodyPr/>
                    <a:lstStyle/>
                    <a:p>
                      <a:r>
                        <a:rPr lang="es-AR" dirty="0"/>
                        <a:t>Promedio</a:t>
                      </a:r>
                    </a:p>
                  </a:txBody>
                  <a:tcPr/>
                </a:tc>
                <a:extLst>
                  <a:ext uri="{0D108BD9-81ED-4DB2-BD59-A6C34878D82A}">
                    <a16:rowId xmlns:a16="http://schemas.microsoft.com/office/drawing/2014/main" val="1787416927"/>
                  </a:ext>
                </a:extLst>
              </a:tr>
              <a:tr h="445810">
                <a:tc>
                  <a:txBody>
                    <a:bodyPr/>
                    <a:lstStyle/>
                    <a:p>
                      <a:r>
                        <a:rPr lang="es-AR" dirty="0"/>
                        <a:t>85 a 87</a:t>
                      </a:r>
                    </a:p>
                  </a:txBody>
                  <a:tcPr/>
                </a:tc>
                <a:tc>
                  <a:txBody>
                    <a:bodyPr/>
                    <a:lstStyle/>
                    <a:p>
                      <a:r>
                        <a:rPr lang="es-AR" dirty="0"/>
                        <a:t>Alto</a:t>
                      </a:r>
                    </a:p>
                  </a:txBody>
                  <a:tcPr/>
                </a:tc>
                <a:extLst>
                  <a:ext uri="{0D108BD9-81ED-4DB2-BD59-A6C34878D82A}">
                    <a16:rowId xmlns:a16="http://schemas.microsoft.com/office/drawing/2014/main" val="3966129289"/>
                  </a:ext>
                </a:extLst>
              </a:tr>
              <a:tr h="445810">
                <a:tc>
                  <a:txBody>
                    <a:bodyPr/>
                    <a:lstStyle/>
                    <a:p>
                      <a:r>
                        <a:rPr lang="es-AR" dirty="0"/>
                        <a:t>87 y Mayor</a:t>
                      </a:r>
                    </a:p>
                  </a:txBody>
                  <a:tcPr/>
                </a:tc>
                <a:tc>
                  <a:txBody>
                    <a:bodyPr/>
                    <a:lstStyle/>
                    <a:p>
                      <a:r>
                        <a:rPr lang="es-AR" dirty="0"/>
                        <a:t>Muy alto</a:t>
                      </a:r>
                    </a:p>
                  </a:txBody>
                  <a:tcPr/>
                </a:tc>
                <a:extLst>
                  <a:ext uri="{0D108BD9-81ED-4DB2-BD59-A6C34878D82A}">
                    <a16:rowId xmlns:a16="http://schemas.microsoft.com/office/drawing/2014/main" val="152085544"/>
                  </a:ext>
                </a:extLst>
              </a:tr>
            </a:tbl>
          </a:graphicData>
        </a:graphic>
      </p:graphicFrame>
      <p:sp>
        <p:nvSpPr>
          <p:cNvPr id="14" name="Rectangle 13">
            <a:extLst>
              <a:ext uri="{FF2B5EF4-FFF2-40B4-BE49-F238E27FC236}">
                <a16:creationId xmlns:a16="http://schemas.microsoft.com/office/drawing/2014/main" id="{2F3AB3AD-7078-4583-85AE-B30047F18A61}"/>
              </a:ext>
            </a:extLst>
          </p:cNvPr>
          <p:cNvSpPr/>
          <p:nvPr/>
        </p:nvSpPr>
        <p:spPr>
          <a:xfrm>
            <a:off x="566057" y="1642677"/>
            <a:ext cx="9895114" cy="1200329"/>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AR" sz="1800" b="1" i="0" u="none" strike="noStrike" kern="1200" cap="none" spc="0" normalizeH="0" baseline="0" noProof="0" dirty="0">
                <a:ln>
                  <a:noFill/>
                </a:ln>
                <a:solidFill>
                  <a:prstClr val="black"/>
                </a:solidFill>
                <a:effectLst/>
                <a:uLnTx/>
                <a:uFillTx/>
                <a:latin typeface="Trebuchet MS" panose="020B0603020202020204"/>
                <a:ea typeface="+mn-ea"/>
                <a:cs typeface="+mn-cs"/>
              </a:rPr>
              <a:t>El Índice de Uniformidad en el largo de la fibra se obtiene calculando la siguiente fórmula: Promedio de la Longitud/UHML x 100, y el total es expresado como porcentaje.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AR" sz="1800" b="1" i="0" u="none" strike="noStrike" kern="1200" cap="none" spc="0" normalizeH="0" baseline="0" noProof="0" dirty="0">
                <a:ln>
                  <a:noFill/>
                </a:ln>
                <a:solidFill>
                  <a:prstClr val="black"/>
                </a:solidFill>
                <a:effectLst/>
                <a:uLnTx/>
                <a:uFillTx/>
                <a:latin typeface="Trebuchet MS" panose="020B0603020202020204"/>
                <a:ea typeface="+mn-ea"/>
                <a:cs typeface="+mn-cs"/>
              </a:rPr>
              <a:t>Finalmente este dato describe que tan pareja es la longitud de la fibra dentro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AR" sz="1800" b="1" i="0" u="none" strike="noStrike" kern="1200" cap="none" spc="0" normalizeH="0" baseline="0" noProof="0" dirty="0">
                <a:ln>
                  <a:noFill/>
                </a:ln>
                <a:solidFill>
                  <a:prstClr val="black"/>
                </a:solidFill>
                <a:effectLst/>
                <a:uLnTx/>
                <a:uFillTx/>
                <a:latin typeface="Trebuchet MS" panose="020B0603020202020204"/>
                <a:ea typeface="+mn-ea"/>
                <a:cs typeface="+mn-cs"/>
              </a:rPr>
              <a:t>de una muestra determinada.</a:t>
            </a:r>
          </a:p>
        </p:txBody>
      </p:sp>
      <p:pic>
        <p:nvPicPr>
          <p:cNvPr id="11" name="Image 10">
            <a:extLst>
              <a:ext uri="{FF2B5EF4-FFF2-40B4-BE49-F238E27FC236}">
                <a16:creationId xmlns:a16="http://schemas.microsoft.com/office/drawing/2014/main" id="{3DD68B5C-5403-4BC6-8B71-3D792ED39FE2}"/>
              </a:ext>
            </a:extLst>
          </p:cNvPr>
          <p:cNvPicPr>
            <a:picLocks noChangeAspect="1"/>
          </p:cNvPicPr>
          <p:nvPr/>
        </p:nvPicPr>
        <p:blipFill>
          <a:blip r:embed="rId4"/>
          <a:stretch>
            <a:fillRect/>
          </a:stretch>
        </p:blipFill>
        <p:spPr>
          <a:xfrm>
            <a:off x="246485" y="183417"/>
            <a:ext cx="1005927" cy="1201016"/>
          </a:xfrm>
          <a:prstGeom prst="rect">
            <a:avLst/>
          </a:prstGeom>
        </p:spPr>
      </p:pic>
    </p:spTree>
    <p:extLst>
      <p:ext uri="{BB962C8B-B14F-4D97-AF65-F5344CB8AC3E}">
        <p14:creationId xmlns:p14="http://schemas.microsoft.com/office/powerpoint/2010/main" val="2326793404"/>
      </p:ext>
    </p:extLst>
  </p:cSld>
  <p:clrMapOvr>
    <a:masterClrMapping/>
  </p:clrMapOvr>
  <p:transition spd="slow" advClick="0" advTm="5000">
    <p:randomBar dir="vert"/>
    <p:sndAc>
      <p:stSnd loop="1">
        <p:snd r:embed="rId3" name="wind.wav"/>
      </p:stSnd>
    </p:sndAc>
  </p:transition>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2BF2426-B80C-406A-9E19-EDC15277013D}"/>
              </a:ext>
            </a:extLst>
          </p:cNvPr>
          <p:cNvSpPr>
            <a:spLocks noGrp="1"/>
          </p:cNvSpPr>
          <p:nvPr>
            <p:ph type="ctrTitle"/>
          </p:nvPr>
        </p:nvSpPr>
        <p:spPr>
          <a:xfrm>
            <a:off x="985969" y="4473227"/>
            <a:ext cx="8288032" cy="1096648"/>
          </a:xfrm>
        </p:spPr>
        <p:txBody>
          <a:bodyPr>
            <a:normAutofit fontScale="90000"/>
          </a:bodyPr>
          <a:lstStyle/>
          <a:p>
            <a:pPr algn="l">
              <a:lnSpc>
                <a:spcPct val="90000"/>
              </a:lnSpc>
            </a:pPr>
            <a:r>
              <a:rPr lang="es-ES" sz="1200" b="1"/>
              <a:t> </a:t>
            </a:r>
            <a:br>
              <a:rPr lang="es-ES" sz="1200" b="1"/>
            </a:br>
            <a:br>
              <a:rPr lang="es-ES" sz="1200" b="1"/>
            </a:br>
            <a:br>
              <a:rPr lang="es-ES" sz="1200" b="1"/>
            </a:br>
            <a:br>
              <a:rPr lang="es-ES" sz="1200" b="1"/>
            </a:br>
            <a:br>
              <a:rPr lang="es-ES" sz="1200" b="1"/>
            </a:br>
            <a:br>
              <a:rPr lang="es-ES" sz="1200" b="1"/>
            </a:br>
            <a:br>
              <a:rPr lang="es-ES" sz="1200" b="1"/>
            </a:br>
            <a:br>
              <a:rPr lang="es-ES" sz="1200" b="1"/>
            </a:br>
            <a:br>
              <a:rPr lang="es-ES" sz="1200" b="1"/>
            </a:br>
            <a:br>
              <a:rPr lang="es-ES" sz="1200" b="1"/>
            </a:br>
            <a:br>
              <a:rPr lang="es-ES" sz="1200" b="1"/>
            </a:br>
            <a:br>
              <a:rPr lang="es-ES" sz="1200" b="1"/>
            </a:br>
            <a:br>
              <a:rPr lang="es-ES" sz="1200" b="1"/>
            </a:br>
            <a:br>
              <a:rPr lang="es-ES" sz="1200" b="1"/>
            </a:br>
            <a:r>
              <a:rPr lang="es-ES" sz="1200" b="1"/>
              <a:t>                                   </a:t>
            </a:r>
            <a:endParaRPr lang="fr-FR" sz="1200" b="1"/>
          </a:p>
        </p:txBody>
      </p:sp>
      <p:sp>
        <p:nvSpPr>
          <p:cNvPr id="3" name="Sous-titre 2">
            <a:extLst>
              <a:ext uri="{FF2B5EF4-FFF2-40B4-BE49-F238E27FC236}">
                <a16:creationId xmlns:a16="http://schemas.microsoft.com/office/drawing/2014/main" id="{11BF107B-0CF5-4EDA-8A8C-077D0C6355FC}"/>
              </a:ext>
            </a:extLst>
          </p:cNvPr>
          <p:cNvSpPr>
            <a:spLocks noGrp="1"/>
          </p:cNvSpPr>
          <p:nvPr>
            <p:ph type="subTitle" idx="1"/>
          </p:nvPr>
        </p:nvSpPr>
        <p:spPr>
          <a:xfrm>
            <a:off x="985969" y="5569874"/>
            <a:ext cx="8288032" cy="701677"/>
          </a:xfrm>
        </p:spPr>
        <p:txBody>
          <a:bodyPr>
            <a:normAutofit/>
          </a:bodyPr>
          <a:lstStyle/>
          <a:p>
            <a:pPr algn="l"/>
            <a:r>
              <a:rPr lang="fr-FR" dirty="0"/>
              <a:t> </a:t>
            </a:r>
          </a:p>
          <a:p>
            <a:pPr algn="l"/>
            <a:endParaRPr lang="fr-FR" b="1"/>
          </a:p>
          <a:p>
            <a:pPr algn="l"/>
            <a:endParaRPr lang="fr-FR" b="1"/>
          </a:p>
        </p:txBody>
      </p:sp>
      <p:sp>
        <p:nvSpPr>
          <p:cNvPr id="7" name="Espace réservé du numéro de diapositive 6">
            <a:extLst>
              <a:ext uri="{FF2B5EF4-FFF2-40B4-BE49-F238E27FC236}">
                <a16:creationId xmlns:a16="http://schemas.microsoft.com/office/drawing/2014/main" id="{60B4C800-4C88-4B2E-8045-90605028DB72}"/>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900" b="0" i="0" u="none" strike="noStrike" kern="1200" cap="none" spc="0" normalizeH="0" baseline="0" noProof="0" smtClean="0">
                <a:ln>
                  <a:noFill/>
                </a:ln>
                <a:solidFill>
                  <a:srgbClr val="90C226"/>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900" b="0" i="0" u="none" strike="noStrike" kern="1200" cap="none" spc="0" normalizeH="0" baseline="0" noProof="0" dirty="0">
              <a:ln>
                <a:noFill/>
              </a:ln>
              <a:solidFill>
                <a:srgbClr val="90C226"/>
              </a:solidFill>
              <a:effectLst/>
              <a:uLnTx/>
              <a:uFillTx/>
              <a:latin typeface="Trebuchet MS" panose="020B0603020202020204"/>
              <a:ea typeface="+mn-ea"/>
              <a:cs typeface="+mn-cs"/>
            </a:endParaRPr>
          </a:p>
        </p:txBody>
      </p:sp>
      <p:sp>
        <p:nvSpPr>
          <p:cNvPr id="4" name="Rectangle 3">
            <a:extLst>
              <a:ext uri="{FF2B5EF4-FFF2-40B4-BE49-F238E27FC236}">
                <a16:creationId xmlns:a16="http://schemas.microsoft.com/office/drawing/2014/main" id="{5A52F996-B104-442A-A15E-620B315A6DBF}"/>
              </a:ext>
            </a:extLst>
          </p:cNvPr>
          <p:cNvSpPr/>
          <p:nvPr/>
        </p:nvSpPr>
        <p:spPr>
          <a:xfrm>
            <a:off x="1684866" y="258718"/>
            <a:ext cx="12159343" cy="646331"/>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AR" sz="3600" b="1" i="0" u="sng" strike="noStrike" kern="1200" cap="none" spc="0" normalizeH="0" baseline="0" noProof="0" dirty="0">
                <a:ln>
                  <a:noFill/>
                </a:ln>
                <a:solidFill>
                  <a:prstClr val="black"/>
                </a:solidFill>
                <a:effectLst/>
                <a:uLnTx/>
                <a:uFillTx/>
                <a:latin typeface="Trebuchet MS" panose="020B0603020202020204"/>
                <a:ea typeface="+mn-ea"/>
                <a:cs typeface="+mn-cs"/>
              </a:rPr>
              <a:t>CLASIFICACION POR INSTRUMENTOS H.V.I</a:t>
            </a:r>
            <a:r>
              <a:rPr kumimoji="0" lang="es-AR" sz="3600" b="0" i="0" u="sng" strike="noStrike" kern="1200" cap="none" spc="0" normalizeH="0" baseline="0" noProof="0" dirty="0">
                <a:ln>
                  <a:noFill/>
                </a:ln>
                <a:solidFill>
                  <a:prstClr val="black"/>
                </a:solidFill>
                <a:effectLst/>
                <a:uLnTx/>
                <a:uFillTx/>
                <a:latin typeface="Trebuchet MS" panose="020B0603020202020204"/>
                <a:ea typeface="+mn-ea"/>
                <a:cs typeface="+mn-cs"/>
              </a:rPr>
              <a:t>. </a:t>
            </a:r>
            <a:r>
              <a:rPr kumimoji="0" lang="es-AR" sz="3600" b="1" i="0" u="sng" strike="noStrike" kern="1200" cap="none" spc="0" normalizeH="0" baseline="0" noProof="0" dirty="0">
                <a:ln>
                  <a:noFill/>
                </a:ln>
                <a:solidFill>
                  <a:prstClr val="black"/>
                </a:solidFill>
                <a:effectLst/>
                <a:uLnTx/>
                <a:uFillTx/>
                <a:latin typeface="Trebuchet MS" panose="020B0603020202020204"/>
                <a:ea typeface="+mn-ea"/>
                <a:cs typeface="+mn-cs"/>
              </a:rPr>
              <a:t>(4A)</a:t>
            </a:r>
          </a:p>
        </p:txBody>
      </p:sp>
      <p:sp>
        <p:nvSpPr>
          <p:cNvPr id="6" name="Rectangle 5">
            <a:extLst>
              <a:ext uri="{FF2B5EF4-FFF2-40B4-BE49-F238E27FC236}">
                <a16:creationId xmlns:a16="http://schemas.microsoft.com/office/drawing/2014/main" id="{A8ADF881-76ED-4853-90F5-122A155F0C45}"/>
              </a:ext>
            </a:extLst>
          </p:cNvPr>
          <p:cNvSpPr/>
          <p:nvPr/>
        </p:nvSpPr>
        <p:spPr>
          <a:xfrm>
            <a:off x="749448" y="1565753"/>
            <a:ext cx="12259733" cy="2246769"/>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AR" sz="2000" b="1" i="0" u="none" strike="noStrike" kern="1200" cap="none" spc="0" normalizeH="0" baseline="0" noProof="0" dirty="0">
                <a:ln>
                  <a:noFill/>
                </a:ln>
                <a:solidFill>
                  <a:prstClr val="black"/>
                </a:solidFill>
                <a:effectLst/>
                <a:uLnTx/>
                <a:uFillTx/>
                <a:latin typeface="Trebuchet MS" panose="020B0603020202020204"/>
                <a:ea typeface="+mn-ea"/>
                <a:cs typeface="+mn-cs"/>
              </a:rPr>
              <a:t>2-Índice de Fibra Corta (SFI: Short </a:t>
            </a:r>
            <a:r>
              <a:rPr kumimoji="0" lang="es-AR" sz="2000" b="1" i="0" u="none" strike="noStrike" kern="1200" cap="none" spc="0" normalizeH="0" baseline="0" noProof="0" dirty="0" err="1">
                <a:ln>
                  <a:noFill/>
                </a:ln>
                <a:solidFill>
                  <a:prstClr val="black"/>
                </a:solidFill>
                <a:effectLst/>
                <a:uLnTx/>
                <a:uFillTx/>
                <a:latin typeface="Trebuchet MS" panose="020B0603020202020204"/>
                <a:ea typeface="+mn-ea"/>
                <a:cs typeface="+mn-cs"/>
              </a:rPr>
              <a:t>Fiber</a:t>
            </a:r>
            <a:r>
              <a:rPr kumimoji="0" lang="es-AR" sz="2000" b="1" i="0" u="none" strike="noStrike" kern="1200" cap="none" spc="0" normalizeH="0" baseline="0" noProof="0" dirty="0">
                <a:ln>
                  <a:noFill/>
                </a:ln>
                <a:solidFill>
                  <a:prstClr val="black"/>
                </a:solidFill>
                <a:effectLst/>
                <a:uLnTx/>
                <a:uFillTx/>
                <a:latin typeface="Trebuchet MS" panose="020B0603020202020204"/>
                <a:ea typeface="+mn-ea"/>
                <a:cs typeface="+mn-cs"/>
              </a:rPr>
              <a:t> </a:t>
            </a:r>
            <a:r>
              <a:rPr kumimoji="0" lang="es-AR" sz="2000" b="1" i="0" u="none" strike="noStrike" kern="1200" cap="none" spc="0" normalizeH="0" baseline="0" noProof="0" dirty="0" err="1">
                <a:ln>
                  <a:noFill/>
                </a:ln>
                <a:solidFill>
                  <a:prstClr val="black"/>
                </a:solidFill>
                <a:effectLst/>
                <a:uLnTx/>
                <a:uFillTx/>
                <a:latin typeface="Trebuchet MS" panose="020B0603020202020204"/>
                <a:ea typeface="+mn-ea"/>
                <a:cs typeface="+mn-cs"/>
              </a:rPr>
              <a:t>Index</a:t>
            </a:r>
            <a:r>
              <a:rPr kumimoji="0" lang="es-AR" sz="2000" b="1" i="0" u="none" strike="noStrike" kern="1200" cap="none" spc="0" normalizeH="0" baseline="0" noProof="0" dirty="0">
                <a:ln>
                  <a:noFill/>
                </a:ln>
                <a:solidFill>
                  <a:prstClr val="black"/>
                </a:solidFill>
                <a:effectLst/>
                <a:uLnTx/>
                <a:uFillTx/>
                <a:latin typeface="Trebuchet MS" panose="020B0603020202020204"/>
                <a:ea typeface="+mn-ea"/>
                <a:cs typeface="+mn-cs"/>
              </a:rPr>
              <a: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2000" b="1" i="0" u="none" strike="noStrike" kern="1200" cap="none" spc="0" normalizeH="0" baseline="0" noProof="0" dirty="0">
              <a:ln>
                <a:noFill/>
              </a:ln>
              <a:solidFill>
                <a:prstClr val="black"/>
              </a:solidFill>
              <a:effectLst/>
              <a:uLnTx/>
              <a:uFillTx/>
              <a:latin typeface="Trebuchet MS" panose="020B0603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AR" sz="2000" b="1" i="0" u="none" strike="noStrike" kern="1200" cap="none" spc="0" normalizeH="0" baseline="0" noProof="0" dirty="0">
                <a:ln>
                  <a:noFill/>
                </a:ln>
                <a:solidFill>
                  <a:prstClr val="black"/>
                </a:solidFill>
                <a:effectLst/>
                <a:uLnTx/>
                <a:uFillTx/>
                <a:latin typeface="Trebuchet MS" panose="020B0603020202020204"/>
                <a:ea typeface="+mn-ea"/>
                <a:cs typeface="+mn-cs"/>
              </a:rPr>
              <a:t>El Índice de fibra corta, conocido en inglés como </a:t>
            </a:r>
            <a:r>
              <a:rPr kumimoji="0" lang="es-AR" sz="2000" b="1" i="0" u="sng" strike="noStrike" kern="1200" cap="none" spc="0" normalizeH="0" baseline="0" noProof="0" dirty="0">
                <a:ln>
                  <a:noFill/>
                </a:ln>
                <a:solidFill>
                  <a:prstClr val="black"/>
                </a:solidFill>
                <a:effectLst/>
                <a:uLnTx/>
                <a:uFillTx/>
                <a:latin typeface="Trebuchet MS" panose="020B0603020202020204"/>
                <a:ea typeface="+mn-ea"/>
                <a:cs typeface="+mn-cs"/>
              </a:rPr>
              <a:t>Short </a:t>
            </a:r>
            <a:r>
              <a:rPr kumimoji="0" lang="es-AR" sz="2000" b="1" i="0" u="sng" strike="noStrike" kern="1200" cap="none" spc="0" normalizeH="0" baseline="0" noProof="0" dirty="0" err="1">
                <a:ln>
                  <a:noFill/>
                </a:ln>
                <a:solidFill>
                  <a:prstClr val="black"/>
                </a:solidFill>
                <a:effectLst/>
                <a:uLnTx/>
                <a:uFillTx/>
                <a:latin typeface="Trebuchet MS" panose="020B0603020202020204"/>
                <a:ea typeface="+mn-ea"/>
                <a:cs typeface="+mn-cs"/>
              </a:rPr>
              <a:t>Fiber</a:t>
            </a:r>
            <a:r>
              <a:rPr kumimoji="0" lang="es-AR" sz="2000" b="1" i="0" u="sng" strike="noStrike" kern="1200" cap="none" spc="0" normalizeH="0" baseline="0" noProof="0" dirty="0">
                <a:ln>
                  <a:noFill/>
                </a:ln>
                <a:solidFill>
                  <a:prstClr val="black"/>
                </a:solidFill>
                <a:effectLst/>
                <a:uLnTx/>
                <a:uFillTx/>
                <a:latin typeface="Trebuchet MS" panose="020B0603020202020204"/>
                <a:ea typeface="+mn-ea"/>
                <a:cs typeface="+mn-cs"/>
              </a:rPr>
              <a:t> </a:t>
            </a:r>
            <a:r>
              <a:rPr kumimoji="0" lang="es-AR" sz="2000" b="1" i="0" u="sng" strike="noStrike" kern="1200" cap="none" spc="0" normalizeH="0" baseline="0" noProof="0" dirty="0" err="1">
                <a:ln>
                  <a:noFill/>
                </a:ln>
                <a:solidFill>
                  <a:prstClr val="black"/>
                </a:solidFill>
                <a:effectLst/>
                <a:uLnTx/>
                <a:uFillTx/>
                <a:latin typeface="Trebuchet MS" panose="020B0603020202020204"/>
                <a:ea typeface="+mn-ea"/>
                <a:cs typeface="+mn-cs"/>
              </a:rPr>
              <a:t>Index</a:t>
            </a:r>
            <a:r>
              <a:rPr kumimoji="0" lang="es-AR" sz="2000" b="1" i="0" u="sng" strike="noStrike" kern="1200" cap="none" spc="0" normalizeH="0" baseline="0" noProof="0" dirty="0">
                <a:ln>
                  <a:noFill/>
                </a:ln>
                <a:solidFill>
                  <a:prstClr val="black"/>
                </a:solidFill>
                <a:effectLst/>
                <a:uLnTx/>
                <a:uFillTx/>
                <a:latin typeface="Trebuchet MS" panose="020B0603020202020204"/>
                <a:ea typeface="+mn-ea"/>
                <a:cs typeface="+mn-cs"/>
              </a:rPr>
              <a:t> SFI</a:t>
            </a:r>
            <a:r>
              <a:rPr kumimoji="0" lang="es-AR" sz="2000" b="1" i="0" u="none" strike="noStrike" kern="1200" cap="none" spc="0" normalizeH="0" baseline="0" noProof="0" dirty="0">
                <a:ln>
                  <a:noFill/>
                </a:ln>
                <a:solidFill>
                  <a:prstClr val="black"/>
                </a:solidFill>
                <a:effectLst/>
                <a:uLnTx/>
                <a:uFillTx/>
                <a:latin typeface="Trebuchet MS" panose="020B0603020202020204"/>
                <a:ea typeface="+mn-ea"/>
                <a:cs typeface="+mn-cs"/>
              </a:rPr>
              <a:t>, es un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AR" sz="2000" b="1" i="0" u="none" strike="noStrike" kern="1200" cap="none" spc="0" normalizeH="0" baseline="0" noProof="0" dirty="0">
                <a:ln>
                  <a:noFill/>
                </a:ln>
                <a:solidFill>
                  <a:prstClr val="black"/>
                </a:solidFill>
                <a:effectLst/>
                <a:uLnTx/>
                <a:uFillTx/>
                <a:latin typeface="Trebuchet MS" panose="020B0603020202020204"/>
                <a:ea typeface="+mn-ea"/>
                <a:cs typeface="+mn-cs"/>
              </a:rPr>
              <a:t>indicador que presenta el porcentaje de fibras dentro de una muestra de algodón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AR" sz="2000" b="1" i="0" u="none" strike="noStrike" kern="1200" cap="none" spc="0" normalizeH="0" baseline="0" noProof="0" dirty="0">
                <a:ln>
                  <a:noFill/>
                </a:ln>
                <a:solidFill>
                  <a:prstClr val="black"/>
                </a:solidFill>
                <a:effectLst/>
                <a:uLnTx/>
                <a:uFillTx/>
                <a:latin typeface="Trebuchet MS" panose="020B0603020202020204"/>
                <a:ea typeface="+mn-ea"/>
                <a:cs typeface="+mn-cs"/>
              </a:rPr>
              <a:t>que no sobrepasen 0,5¨ o 12,7 </a:t>
            </a:r>
            <a:r>
              <a:rPr kumimoji="0" lang="es-AR" sz="2000" b="1" i="0" u="none" strike="noStrike" kern="1200" cap="none" spc="0" normalizeH="0" baseline="0" noProof="0" dirty="0" err="1">
                <a:ln>
                  <a:noFill/>
                </a:ln>
                <a:solidFill>
                  <a:prstClr val="black"/>
                </a:solidFill>
                <a:effectLst/>
                <a:uLnTx/>
                <a:uFillTx/>
                <a:latin typeface="Trebuchet MS" panose="020B0603020202020204"/>
                <a:ea typeface="+mn-ea"/>
                <a:cs typeface="+mn-cs"/>
              </a:rPr>
              <a:t>mm.</a:t>
            </a:r>
            <a:r>
              <a:rPr kumimoji="0" lang="es-AR" sz="2000" b="1" i="0" u="none" strike="noStrike" kern="1200" cap="none" spc="0" normalizeH="0" baseline="0" noProof="0" dirty="0">
                <a:ln>
                  <a:noFill/>
                </a:ln>
                <a:solidFill>
                  <a:prstClr val="black"/>
                </a:solidFill>
                <a:effectLst/>
                <a:uLnTx/>
                <a:uFillTx/>
                <a:latin typeface="Trebuchet MS" panose="020B0603020202020204"/>
                <a:ea typeface="+mn-ea"/>
                <a:cs typeface="+mn-cs"/>
              </a:rPr>
              <a:t> Es decir, en una muestra se seleccionan y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AR" sz="2000" b="1" i="0" u="none" strike="noStrike" kern="1200" cap="none" spc="0" normalizeH="0" baseline="0" noProof="0" dirty="0">
                <a:ln>
                  <a:noFill/>
                </a:ln>
                <a:solidFill>
                  <a:prstClr val="black"/>
                </a:solidFill>
                <a:effectLst/>
                <a:uLnTx/>
                <a:uFillTx/>
                <a:latin typeface="Trebuchet MS" panose="020B0603020202020204"/>
                <a:ea typeface="+mn-ea"/>
                <a:cs typeface="+mn-cs"/>
              </a:rPr>
              <a:t>se cuentan cada una de las fibras que sean más cortas que esta medida y a este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AR" sz="2000" b="1" i="0" u="none" strike="noStrike" kern="1200" cap="none" spc="0" normalizeH="0" baseline="0" noProof="0" dirty="0">
                <a:ln>
                  <a:noFill/>
                </a:ln>
                <a:solidFill>
                  <a:prstClr val="black"/>
                </a:solidFill>
                <a:effectLst/>
                <a:uLnTx/>
                <a:uFillTx/>
                <a:latin typeface="Trebuchet MS" panose="020B0603020202020204"/>
                <a:ea typeface="+mn-ea"/>
                <a:cs typeface="+mn-cs"/>
              </a:rPr>
              <a:t>número de fibras representado como porcentaje se le conoce como SFI.</a:t>
            </a:r>
          </a:p>
        </p:txBody>
      </p:sp>
      <p:graphicFrame>
        <p:nvGraphicFramePr>
          <p:cNvPr id="9" name="Tableau 8">
            <a:extLst>
              <a:ext uri="{FF2B5EF4-FFF2-40B4-BE49-F238E27FC236}">
                <a16:creationId xmlns:a16="http://schemas.microsoft.com/office/drawing/2014/main" id="{2B7A2692-ADE7-428F-9742-678E21F14FEC}"/>
              </a:ext>
            </a:extLst>
          </p:cNvPr>
          <p:cNvGraphicFramePr>
            <a:graphicFrameLocks noGrp="1"/>
          </p:cNvGraphicFramePr>
          <p:nvPr>
            <p:extLst>
              <p:ext uri="{D42A27DB-BD31-4B8C-83A1-F6EECF244321}">
                <p14:modId xmlns:p14="http://schemas.microsoft.com/office/powerpoint/2010/main" val="1655304003"/>
              </p:ext>
            </p:extLst>
          </p:nvPr>
        </p:nvGraphicFramePr>
        <p:xfrm>
          <a:off x="2087428" y="3911066"/>
          <a:ext cx="6085114" cy="2220970"/>
        </p:xfrm>
        <a:graphic>
          <a:graphicData uri="http://schemas.openxmlformats.org/drawingml/2006/table">
            <a:tbl>
              <a:tblPr firstRow="1" bandRow="1">
                <a:tableStyleId>{5C22544A-7EE6-4342-B048-85BDC9FD1C3A}</a:tableStyleId>
              </a:tblPr>
              <a:tblGrid>
                <a:gridCol w="3026228">
                  <a:extLst>
                    <a:ext uri="{9D8B030D-6E8A-4147-A177-3AD203B41FA5}">
                      <a16:colId xmlns:a16="http://schemas.microsoft.com/office/drawing/2014/main" val="4165096619"/>
                    </a:ext>
                  </a:extLst>
                </a:gridCol>
                <a:gridCol w="3058886">
                  <a:extLst>
                    <a:ext uri="{9D8B030D-6E8A-4147-A177-3AD203B41FA5}">
                      <a16:colId xmlns:a16="http://schemas.microsoft.com/office/drawing/2014/main" val="356836397"/>
                    </a:ext>
                  </a:extLst>
                </a:gridCol>
              </a:tblGrid>
              <a:tr h="260151">
                <a:tc>
                  <a:txBody>
                    <a:bodyPr/>
                    <a:lstStyle/>
                    <a:p>
                      <a:r>
                        <a:rPr lang="es-AR" b="0" dirty="0">
                          <a:solidFill>
                            <a:schemeClr val="tx1"/>
                          </a:solidFill>
                        </a:rPr>
                        <a:t>Índice de Fibra Corta (SFI) %</a:t>
                      </a:r>
                    </a:p>
                  </a:txBody>
                  <a:tcPr/>
                </a:tc>
                <a:tc>
                  <a:txBody>
                    <a:bodyPr/>
                    <a:lstStyle/>
                    <a:p>
                      <a:r>
                        <a:rPr lang="es-AR" dirty="0">
                          <a:solidFill>
                            <a:schemeClr val="tx1"/>
                          </a:solidFill>
                        </a:rPr>
                        <a:t>Descripción</a:t>
                      </a:r>
                    </a:p>
                  </a:txBody>
                  <a:tcPr/>
                </a:tc>
                <a:extLst>
                  <a:ext uri="{0D108BD9-81ED-4DB2-BD59-A6C34878D82A}">
                    <a16:rowId xmlns:a16="http://schemas.microsoft.com/office/drawing/2014/main" val="374648207"/>
                  </a:ext>
                </a:extLst>
              </a:tr>
              <a:tr h="371042">
                <a:tc>
                  <a:txBody>
                    <a:bodyPr/>
                    <a:lstStyle/>
                    <a:p>
                      <a:r>
                        <a:rPr lang="es-AR" dirty="0">
                          <a:solidFill>
                            <a:schemeClr val="tx1"/>
                          </a:solidFill>
                        </a:rPr>
                        <a:t>Menor que 6</a:t>
                      </a:r>
                    </a:p>
                  </a:txBody>
                  <a:tcPr/>
                </a:tc>
                <a:tc>
                  <a:txBody>
                    <a:bodyPr/>
                    <a:lstStyle/>
                    <a:p>
                      <a:r>
                        <a:rPr lang="es-AR" dirty="0">
                          <a:solidFill>
                            <a:schemeClr val="tx1"/>
                          </a:solidFill>
                        </a:rPr>
                        <a:t>Muy Bajo</a:t>
                      </a:r>
                    </a:p>
                  </a:txBody>
                  <a:tcPr/>
                </a:tc>
                <a:extLst>
                  <a:ext uri="{0D108BD9-81ED-4DB2-BD59-A6C34878D82A}">
                    <a16:rowId xmlns:a16="http://schemas.microsoft.com/office/drawing/2014/main" val="1171675939"/>
                  </a:ext>
                </a:extLst>
              </a:tr>
              <a:tr h="371042">
                <a:tc>
                  <a:txBody>
                    <a:bodyPr/>
                    <a:lstStyle/>
                    <a:p>
                      <a:r>
                        <a:rPr lang="es-AR" dirty="0">
                          <a:solidFill>
                            <a:schemeClr val="tx1"/>
                          </a:solidFill>
                        </a:rPr>
                        <a:t>6 a 9</a:t>
                      </a:r>
                    </a:p>
                  </a:txBody>
                  <a:tcPr/>
                </a:tc>
                <a:tc>
                  <a:txBody>
                    <a:bodyPr/>
                    <a:lstStyle/>
                    <a:p>
                      <a:r>
                        <a:rPr lang="es-AR" dirty="0">
                          <a:solidFill>
                            <a:schemeClr val="tx1"/>
                          </a:solidFill>
                        </a:rPr>
                        <a:t>Bajo</a:t>
                      </a:r>
                    </a:p>
                  </a:txBody>
                  <a:tcPr/>
                </a:tc>
                <a:extLst>
                  <a:ext uri="{0D108BD9-81ED-4DB2-BD59-A6C34878D82A}">
                    <a16:rowId xmlns:a16="http://schemas.microsoft.com/office/drawing/2014/main" val="354186876"/>
                  </a:ext>
                </a:extLst>
              </a:tr>
              <a:tr h="371042">
                <a:tc>
                  <a:txBody>
                    <a:bodyPr/>
                    <a:lstStyle/>
                    <a:p>
                      <a:r>
                        <a:rPr lang="es-AR" dirty="0">
                          <a:solidFill>
                            <a:schemeClr val="tx1"/>
                          </a:solidFill>
                        </a:rPr>
                        <a:t>10 a 13</a:t>
                      </a:r>
                    </a:p>
                  </a:txBody>
                  <a:tcPr/>
                </a:tc>
                <a:tc>
                  <a:txBody>
                    <a:bodyPr/>
                    <a:lstStyle/>
                    <a:p>
                      <a:r>
                        <a:rPr lang="es-AR" dirty="0"/>
                        <a:t>Medio</a:t>
                      </a:r>
                    </a:p>
                  </a:txBody>
                  <a:tcPr/>
                </a:tc>
                <a:extLst>
                  <a:ext uri="{0D108BD9-81ED-4DB2-BD59-A6C34878D82A}">
                    <a16:rowId xmlns:a16="http://schemas.microsoft.com/office/drawing/2014/main" val="1937637476"/>
                  </a:ext>
                </a:extLst>
              </a:tr>
              <a:tr h="371042">
                <a:tc>
                  <a:txBody>
                    <a:bodyPr/>
                    <a:lstStyle/>
                    <a:p>
                      <a:r>
                        <a:rPr lang="es-AR" dirty="0">
                          <a:solidFill>
                            <a:schemeClr val="tx1"/>
                          </a:solidFill>
                        </a:rPr>
                        <a:t>14 a 17</a:t>
                      </a:r>
                    </a:p>
                  </a:txBody>
                  <a:tcPr/>
                </a:tc>
                <a:tc>
                  <a:txBody>
                    <a:bodyPr/>
                    <a:lstStyle/>
                    <a:p>
                      <a:r>
                        <a:rPr lang="es-AR" dirty="0">
                          <a:solidFill>
                            <a:schemeClr val="tx1"/>
                          </a:solidFill>
                        </a:rPr>
                        <a:t>Alto</a:t>
                      </a:r>
                    </a:p>
                  </a:txBody>
                  <a:tcPr/>
                </a:tc>
                <a:extLst>
                  <a:ext uri="{0D108BD9-81ED-4DB2-BD59-A6C34878D82A}">
                    <a16:rowId xmlns:a16="http://schemas.microsoft.com/office/drawing/2014/main" val="3439634049"/>
                  </a:ext>
                </a:extLst>
              </a:tr>
              <a:tr h="371042">
                <a:tc>
                  <a:txBody>
                    <a:bodyPr/>
                    <a:lstStyle/>
                    <a:p>
                      <a:r>
                        <a:rPr lang="es-AR" dirty="0">
                          <a:solidFill>
                            <a:schemeClr val="tx1"/>
                          </a:solidFill>
                        </a:rPr>
                        <a:t>18 o mayor</a:t>
                      </a:r>
                    </a:p>
                  </a:txBody>
                  <a:tcPr/>
                </a:tc>
                <a:tc>
                  <a:txBody>
                    <a:bodyPr/>
                    <a:lstStyle/>
                    <a:p>
                      <a:r>
                        <a:rPr lang="es-AR" dirty="0">
                          <a:solidFill>
                            <a:schemeClr val="tx1"/>
                          </a:solidFill>
                        </a:rPr>
                        <a:t>Muy Alto</a:t>
                      </a:r>
                    </a:p>
                  </a:txBody>
                  <a:tcPr/>
                </a:tc>
                <a:extLst>
                  <a:ext uri="{0D108BD9-81ED-4DB2-BD59-A6C34878D82A}">
                    <a16:rowId xmlns:a16="http://schemas.microsoft.com/office/drawing/2014/main" val="928812902"/>
                  </a:ext>
                </a:extLst>
              </a:tr>
            </a:tbl>
          </a:graphicData>
        </a:graphic>
      </p:graphicFrame>
      <p:pic>
        <p:nvPicPr>
          <p:cNvPr id="10" name="Image 9">
            <a:extLst>
              <a:ext uri="{FF2B5EF4-FFF2-40B4-BE49-F238E27FC236}">
                <a16:creationId xmlns:a16="http://schemas.microsoft.com/office/drawing/2014/main" id="{561D2B40-81ED-4F0D-A789-0FC56CAC9339}"/>
              </a:ext>
            </a:extLst>
          </p:cNvPr>
          <p:cNvPicPr>
            <a:picLocks noChangeAspect="1"/>
          </p:cNvPicPr>
          <p:nvPr/>
        </p:nvPicPr>
        <p:blipFill>
          <a:blip r:embed="rId4"/>
          <a:stretch>
            <a:fillRect/>
          </a:stretch>
        </p:blipFill>
        <p:spPr>
          <a:xfrm>
            <a:off x="246485" y="183417"/>
            <a:ext cx="1005927" cy="1201016"/>
          </a:xfrm>
          <a:prstGeom prst="rect">
            <a:avLst/>
          </a:prstGeom>
        </p:spPr>
      </p:pic>
      <p:sp>
        <p:nvSpPr>
          <p:cNvPr id="11" name="ZoneTexte 10">
            <a:extLst>
              <a:ext uri="{FF2B5EF4-FFF2-40B4-BE49-F238E27FC236}">
                <a16:creationId xmlns:a16="http://schemas.microsoft.com/office/drawing/2014/main" id="{C621F8BF-ABBA-417E-BC3B-6FF201605E23}"/>
              </a:ext>
            </a:extLst>
          </p:cNvPr>
          <p:cNvSpPr txBox="1"/>
          <p:nvPr/>
        </p:nvSpPr>
        <p:spPr>
          <a:xfrm>
            <a:off x="0" y="6509109"/>
            <a:ext cx="6923868" cy="258532"/>
          </a:xfrm>
          <a:prstGeom prst="rect">
            <a:avLst/>
          </a:prstGeom>
          <a:noFill/>
        </p:spPr>
        <p:txBody>
          <a:bodyPr wrap="square">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s-ES" sz="1200" b="0" i="0" u="none" strike="noStrike" kern="1200" cap="none" spc="0" normalizeH="0" baseline="0" noProof="0" dirty="0">
                <a:ln>
                  <a:noFill/>
                </a:ln>
                <a:solidFill>
                  <a:prstClr val="black"/>
                </a:solidFill>
                <a:effectLst/>
                <a:uLnTx/>
                <a:uFillTx/>
                <a:latin typeface="Calibri" panose="020F0502020204030204"/>
                <a:ea typeface="+mn-ea"/>
                <a:cs typeface="+mn-cs"/>
              </a:rPr>
              <a:t>Fuente :Algodonera GZ. </a:t>
            </a:r>
            <a:endParaRPr kumimoji="0" lang="fr-FR" sz="1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50625955"/>
      </p:ext>
    </p:extLst>
  </p:cSld>
  <p:clrMapOvr>
    <a:masterClrMapping/>
  </p:clrMapOvr>
  <p:transition spd="slow" advClick="0" advTm="5000">
    <p:randomBar dir="vert"/>
    <p:sndAc>
      <p:stSnd loop="1">
        <p:snd r:embed="rId3" name="wind.wav"/>
      </p:stSnd>
    </p:sndAc>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07F0F97-0025-40B4-95A4-CE90C864074B}"/>
              </a:ext>
            </a:extLst>
          </p:cNvPr>
          <p:cNvSpPr>
            <a:spLocks noGrp="1"/>
          </p:cNvSpPr>
          <p:nvPr>
            <p:ph type="title"/>
          </p:nvPr>
        </p:nvSpPr>
        <p:spPr>
          <a:xfrm>
            <a:off x="838200" y="365125"/>
            <a:ext cx="10515600" cy="1192455"/>
          </a:xfrm>
        </p:spPr>
        <p:txBody>
          <a:bodyPr>
            <a:normAutofit fontScale="90000"/>
          </a:bodyPr>
          <a:lstStyle/>
          <a:p>
            <a:pPr marL="0" marR="0" lvl="0" indent="0" algn="ctr" defTabSz="457200" rtl="0" eaLnBrk="1" fontAlgn="auto" latinLnBrk="0" hangingPunct="1">
              <a:lnSpc>
                <a:spcPct val="100000"/>
              </a:lnSpc>
              <a:spcBef>
                <a:spcPts val="0"/>
              </a:spcBef>
              <a:spcAft>
                <a:spcPts val="0"/>
              </a:spcAft>
              <a:tabLst/>
              <a:defRPr/>
            </a:pPr>
            <a:r>
              <a:rPr kumimoji="0" lang="es-AR" sz="3600" b="1" i="0" u="sng" strike="noStrike" kern="1200" cap="none" spc="0" normalizeH="0" baseline="0" noProof="0" dirty="0">
                <a:ln>
                  <a:noFill/>
                </a:ln>
                <a:solidFill>
                  <a:prstClr val="black"/>
                </a:solidFill>
                <a:effectLst/>
                <a:uLnTx/>
                <a:uFillTx/>
                <a:latin typeface="Trebuchet MS" panose="020B0603020202020204"/>
                <a:ea typeface="+mn-ea"/>
                <a:cs typeface="+mn-cs"/>
              </a:rPr>
              <a:t>CLASIFICACION POR INSTRUMENTOS H.V.I.: importancia para el sector textil y la moda-1</a:t>
            </a:r>
            <a:br>
              <a:rPr kumimoji="0" lang="es-AR" sz="3600" b="1" i="0" u="sng" strike="noStrike" kern="1200" cap="none" spc="0" normalizeH="0" baseline="0" noProof="0" dirty="0">
                <a:ln>
                  <a:noFill/>
                </a:ln>
                <a:solidFill>
                  <a:prstClr val="black"/>
                </a:solidFill>
                <a:effectLst/>
                <a:uLnTx/>
                <a:uFillTx/>
                <a:latin typeface="Trebuchet MS" panose="020B0603020202020204"/>
                <a:ea typeface="+mn-ea"/>
                <a:cs typeface="+mn-cs"/>
              </a:rPr>
            </a:br>
            <a:endParaRPr lang="es-AR" dirty="0"/>
          </a:p>
        </p:txBody>
      </p:sp>
      <p:sp>
        <p:nvSpPr>
          <p:cNvPr id="3" name="Espace réservé du contenu 2">
            <a:extLst>
              <a:ext uri="{FF2B5EF4-FFF2-40B4-BE49-F238E27FC236}">
                <a16:creationId xmlns:a16="http://schemas.microsoft.com/office/drawing/2014/main" id="{10E02D7B-4DF3-4D53-B162-39A2631D511A}"/>
              </a:ext>
            </a:extLst>
          </p:cNvPr>
          <p:cNvSpPr>
            <a:spLocks noGrp="1"/>
          </p:cNvSpPr>
          <p:nvPr>
            <p:ph idx="1"/>
          </p:nvPr>
        </p:nvSpPr>
        <p:spPr>
          <a:xfrm>
            <a:off x="838199" y="1466661"/>
            <a:ext cx="11281475" cy="5182112"/>
          </a:xfrm>
        </p:spPr>
        <p:txBody>
          <a:bodyPr>
            <a:normAutofit fontScale="92500" lnSpcReduction="10000"/>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s-ES" sz="1600" b="1" strike="noStrike" kern="1200" cap="none" spc="0" normalizeH="0" baseline="0" noProof="0" dirty="0">
                <a:ln>
                  <a:noFill/>
                </a:ln>
                <a:solidFill>
                  <a:srgbClr val="C00000"/>
                </a:solidFill>
                <a:effectLst/>
                <a:uLnTx/>
                <a:uFillTx/>
                <a:latin typeface="Arial" panose="020B0604020202020204" pitchFamily="34" charset="0"/>
                <a:ea typeface="+mn-ea"/>
                <a:cs typeface="+mn-cs"/>
              </a:rPr>
              <a:t>“CUMPLIR CON  UNA NORMATIVA TECNICA SE LOGRA UNICAMENTE A TRAVES DE LOS LABORATORIOS, CERTIFICADORES, DE </a:t>
            </a:r>
            <a:r>
              <a:rPr kumimoji="0" lang="es-ES" sz="1600" b="1" strike="noStrike" kern="1200" cap="none" spc="0" normalizeH="0" baseline="0" noProof="0" dirty="0">
                <a:ln>
                  <a:noFill/>
                </a:ln>
                <a:solidFill>
                  <a:srgbClr val="C00000"/>
                </a:solidFill>
                <a:effectLst/>
                <a:uLnTx/>
                <a:uFillTx/>
                <a:latin typeface="Calibri" panose="020F0502020204030204"/>
                <a:ea typeface="+mn-ea"/>
                <a:cs typeface="+mn-cs"/>
              </a:rPr>
              <a:t>LA </a:t>
            </a:r>
            <a:r>
              <a:rPr kumimoji="0" lang="es-ES" sz="1600" b="1" strike="noStrike" kern="1200" cap="none" spc="0" normalizeH="0" baseline="0" noProof="0" dirty="0">
                <a:ln>
                  <a:noFill/>
                </a:ln>
                <a:solidFill>
                  <a:srgbClr val="C00000"/>
                </a:solidFill>
                <a:effectLst/>
                <a:uLnTx/>
                <a:uFillTx/>
                <a:latin typeface="Arial" panose="020B0604020202020204" pitchFamily="34" charset="0"/>
                <a:ea typeface="+mn-ea"/>
                <a:cs typeface="+mn-cs"/>
              </a:rPr>
              <a:t>INSPECCION, QUE PERMITEN LA EVALUACION DE LA CONFORMIDAD”.</a:t>
            </a:r>
            <a:endParaRPr kumimoji="0" lang="es-ES" sz="2100" b="1" strike="noStrike" kern="1200" cap="none" spc="0" normalizeH="0" baseline="0" noProof="0" dirty="0">
              <a:ln>
                <a:noFill/>
              </a:ln>
              <a:solidFill>
                <a:srgbClr val="C00000"/>
              </a:solidFill>
              <a:effectLst/>
              <a:uLnTx/>
              <a:uFillTx/>
              <a:latin typeface="Bahnschrift" panose="020B0502040204020203" pitchFamily="34" charset="0"/>
              <a:ea typeface="+mn-ea"/>
              <a:cs typeface="+mn-cs"/>
            </a:endParaRPr>
          </a:p>
          <a:p>
            <a:r>
              <a:rPr lang="es-ES" sz="2100" dirty="0">
                <a:latin typeface="Bahnschrift" panose="020B0502040204020203" pitchFamily="34" charset="0"/>
              </a:rPr>
              <a:t>Desarrollar una cultura de exportación.</a:t>
            </a:r>
          </a:p>
          <a:p>
            <a:r>
              <a:rPr lang="es-ES" sz="2100" dirty="0">
                <a:latin typeface="Bahnschrift" panose="020B0502040204020203" pitchFamily="34" charset="0"/>
              </a:rPr>
              <a:t>Planes provinciales estratégicos de exportación.</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s-ES" sz="2100" b="0" i="0" u="none" strike="noStrike" kern="1200" cap="none" spc="0" normalizeH="0" baseline="0" noProof="0" dirty="0">
                <a:ln>
                  <a:noFill/>
                </a:ln>
                <a:solidFill>
                  <a:prstClr val="black"/>
                </a:solidFill>
                <a:effectLst/>
                <a:uLnTx/>
                <a:uFillTx/>
                <a:latin typeface="Bahnschrift" panose="020B0502040204020203" pitchFamily="34" charset="0"/>
                <a:ea typeface="+mn-ea"/>
                <a:cs typeface="+mn-cs"/>
              </a:rPr>
              <a:t>Crear una imagen de marca=calidad del algodón argentino.</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s-ES" sz="2100" b="0" i="0" u="none" strike="noStrike" kern="1200" cap="none" spc="0" normalizeH="0" baseline="0" noProof="0" dirty="0">
                <a:ln>
                  <a:noFill/>
                </a:ln>
                <a:solidFill>
                  <a:prstClr val="black"/>
                </a:solidFill>
                <a:effectLst/>
                <a:uLnTx/>
                <a:uFillTx/>
                <a:latin typeface="Bahnschrift" panose="020B0502040204020203" pitchFamily="34" charset="0"/>
                <a:ea typeface="+mn-ea"/>
                <a:cs typeface="+mn-cs"/>
              </a:rPr>
              <a:t>Proveer los mercados de exportación según sus necesidades en función de la calidad.</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s-ES" sz="2100" b="0" i="0" u="none" strike="noStrike" kern="1200" cap="none" spc="0" normalizeH="0" baseline="0" noProof="0" dirty="0">
                <a:ln>
                  <a:noFill/>
                </a:ln>
                <a:solidFill>
                  <a:prstClr val="black"/>
                </a:solidFill>
                <a:effectLst/>
                <a:uLnTx/>
                <a:uFillTx/>
                <a:latin typeface="Bahnschrift" panose="020B0502040204020203" pitchFamily="34" charset="0"/>
                <a:ea typeface="+mn-ea"/>
                <a:cs typeface="+mn-cs"/>
              </a:rPr>
              <a:t>Satisfacer los requisitos de mercado: Trazabilidad y sustentabilidad.</a:t>
            </a:r>
          </a:p>
          <a:p>
            <a:r>
              <a:rPr lang="es-ES" sz="2100" dirty="0">
                <a:latin typeface="Bahnschrift" panose="020B0502040204020203" pitchFamily="34" charset="0"/>
              </a:rPr>
              <a:t>Limitar al máximo las controversias.</a:t>
            </a:r>
          </a:p>
          <a:p>
            <a:r>
              <a:rPr lang="es-ES" sz="2100" dirty="0">
                <a:latin typeface="Bahnschrift" panose="020B0502040204020203" pitchFamily="34" charset="0"/>
              </a:rPr>
              <a:t>Mayor competitividad y homogeneización de la producción y los fardos.</a:t>
            </a:r>
          </a:p>
          <a:p>
            <a:r>
              <a:rPr lang="es-ES" sz="2100" dirty="0">
                <a:latin typeface="Bahnschrift" panose="020B0502040204020203" pitchFamily="34" charset="0"/>
              </a:rPr>
              <a:t>Anticipar la demanda.</a:t>
            </a:r>
          </a:p>
          <a:p>
            <a:r>
              <a:rPr lang="es-ES" sz="2100" dirty="0">
                <a:latin typeface="Bahnschrift" panose="020B0502040204020203" pitchFamily="34" charset="0"/>
              </a:rPr>
              <a:t>Diferenciación de los productos.</a:t>
            </a:r>
          </a:p>
          <a:p>
            <a:r>
              <a:rPr lang="es-ES" sz="2100" dirty="0">
                <a:latin typeface="Bahnschrift" panose="020B0502040204020203" pitchFamily="34" charset="0"/>
              </a:rPr>
              <a:t>Máximo nivel tecnológico. Innovación. Calidad. Seriedad. </a:t>
            </a:r>
          </a:p>
          <a:p>
            <a:r>
              <a:rPr lang="es-ES" sz="2100" dirty="0">
                <a:latin typeface="Bahnschrift" panose="020B0502040204020203" pitchFamily="34" charset="0"/>
              </a:rPr>
              <a:t>Mejorar la productividad y reducir los costos.</a:t>
            </a:r>
          </a:p>
          <a:p>
            <a:r>
              <a:rPr lang="es-ES" sz="2100" dirty="0">
                <a:latin typeface="Bahnschrift" panose="020B0502040204020203" pitchFamily="34" charset="0"/>
              </a:rPr>
              <a:t>Armonización total de los fardos.</a:t>
            </a:r>
          </a:p>
          <a:p>
            <a:r>
              <a:rPr lang="es-ES" sz="2100" dirty="0">
                <a:latin typeface="Bahnschrift" panose="020B0502040204020203" pitchFamily="34" charset="0"/>
              </a:rPr>
              <a:t>Marketing de combate: aprovechar las oportunidades. </a:t>
            </a:r>
          </a:p>
        </p:txBody>
      </p:sp>
      <p:pic>
        <p:nvPicPr>
          <p:cNvPr id="5" name="Image 4">
            <a:extLst>
              <a:ext uri="{FF2B5EF4-FFF2-40B4-BE49-F238E27FC236}">
                <a16:creationId xmlns:a16="http://schemas.microsoft.com/office/drawing/2014/main" id="{944582D9-4988-4400-9B21-8E362580202A}"/>
              </a:ext>
            </a:extLst>
          </p:cNvPr>
          <p:cNvPicPr>
            <a:picLocks noChangeAspect="1"/>
          </p:cNvPicPr>
          <p:nvPr/>
        </p:nvPicPr>
        <p:blipFill>
          <a:blip r:embed="rId3"/>
          <a:stretch>
            <a:fillRect/>
          </a:stretch>
        </p:blipFill>
        <p:spPr>
          <a:xfrm>
            <a:off x="246485" y="183417"/>
            <a:ext cx="1005927" cy="1201016"/>
          </a:xfrm>
          <a:prstGeom prst="rect">
            <a:avLst/>
          </a:prstGeom>
        </p:spPr>
      </p:pic>
    </p:spTree>
    <p:extLst>
      <p:ext uri="{BB962C8B-B14F-4D97-AF65-F5344CB8AC3E}">
        <p14:creationId xmlns:p14="http://schemas.microsoft.com/office/powerpoint/2010/main" val="1364857279"/>
      </p:ext>
    </p:extLst>
  </p:cSld>
  <p:clrMapOvr>
    <a:masterClrMapping/>
  </p:clrMapOvr>
  <p:transition spd="slow" advClick="0" advTm="5000">
    <p:randomBar dir="vert"/>
    <p:sndAc>
      <p:stSnd loop="1">
        <p:snd r:embed="rId2" name="wind.wav"/>
      </p:stSnd>
    </p:sndAc>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4A414FA-61F0-4DE4-8FCE-B00BDDC33A18}"/>
              </a:ext>
            </a:extLst>
          </p:cNvPr>
          <p:cNvSpPr>
            <a:spLocks noGrp="1"/>
          </p:cNvSpPr>
          <p:nvPr>
            <p:ph type="title"/>
          </p:nvPr>
        </p:nvSpPr>
        <p:spPr>
          <a:xfrm>
            <a:off x="1780309" y="415636"/>
            <a:ext cx="10515600" cy="1093344"/>
          </a:xfrm>
        </p:spPr>
        <p:txBody>
          <a:bodyPr/>
          <a:lstStyle/>
          <a:p>
            <a:r>
              <a:rPr kumimoji="0" lang="es-AR" sz="3600" b="1" i="0" u="sng" strike="noStrike" kern="1200" cap="none" spc="0" normalizeH="0" baseline="0" noProof="0" dirty="0">
                <a:ln>
                  <a:noFill/>
                </a:ln>
                <a:solidFill>
                  <a:prstClr val="black"/>
                </a:solidFill>
                <a:effectLst/>
                <a:uLnTx/>
                <a:uFillTx/>
                <a:latin typeface="Trebuchet MS" panose="020B0603020202020204"/>
                <a:ea typeface="+mn-ea"/>
                <a:cs typeface="+mn-cs"/>
              </a:rPr>
              <a:t>CLASIFICACION POR INSTRUMENTOS H.V.I.-(4B)</a:t>
            </a:r>
            <a:endParaRPr lang="es-AR" dirty="0"/>
          </a:p>
        </p:txBody>
      </p:sp>
      <p:sp>
        <p:nvSpPr>
          <p:cNvPr id="4" name="Espace réservé du numéro de diapositive 3">
            <a:extLst>
              <a:ext uri="{FF2B5EF4-FFF2-40B4-BE49-F238E27FC236}">
                <a16:creationId xmlns:a16="http://schemas.microsoft.com/office/drawing/2014/main" id="{13611A2E-F3BF-4F7A-A2D5-FF70B73F5913}"/>
              </a:ext>
            </a:extLst>
          </p:cNvPr>
          <p:cNvSpPr>
            <a:spLocks noGrp="1"/>
          </p:cNvSpPr>
          <p:nvPr>
            <p:ph type="sldNum" sz="quarter" idx="12"/>
          </p:nvPr>
        </p:nvSpPr>
        <p:spPr/>
        <p:txBody>
          <a:bodyPr/>
          <a:lstStyle/>
          <a:p>
            <a:fld id="{D57F1E4F-1CFF-5643-939E-217C01CDF565}" type="slidenum">
              <a:rPr lang="en-US" smtClean="0"/>
              <a:pPr/>
              <a:t>20</a:t>
            </a:fld>
            <a:endParaRPr lang="en-US" dirty="0"/>
          </a:p>
        </p:txBody>
      </p:sp>
      <p:pic>
        <p:nvPicPr>
          <p:cNvPr id="7" name="Image 6">
            <a:extLst>
              <a:ext uri="{FF2B5EF4-FFF2-40B4-BE49-F238E27FC236}">
                <a16:creationId xmlns:a16="http://schemas.microsoft.com/office/drawing/2014/main" id="{FE66BEE4-DBBE-48DA-B674-2E7542C9B9A1}"/>
              </a:ext>
            </a:extLst>
          </p:cNvPr>
          <p:cNvPicPr>
            <a:picLocks noChangeAspect="1"/>
          </p:cNvPicPr>
          <p:nvPr/>
        </p:nvPicPr>
        <p:blipFill>
          <a:blip r:embed="rId4"/>
          <a:stretch>
            <a:fillRect/>
          </a:stretch>
        </p:blipFill>
        <p:spPr>
          <a:xfrm>
            <a:off x="246485" y="183417"/>
            <a:ext cx="1005927" cy="1201016"/>
          </a:xfrm>
          <a:prstGeom prst="rect">
            <a:avLst/>
          </a:prstGeom>
        </p:spPr>
      </p:pic>
      <p:pic>
        <p:nvPicPr>
          <p:cNvPr id="13" name="Espace réservé du contenu 12">
            <a:extLst>
              <a:ext uri="{FF2B5EF4-FFF2-40B4-BE49-F238E27FC236}">
                <a16:creationId xmlns:a16="http://schemas.microsoft.com/office/drawing/2014/main" id="{EE38413B-F0F2-44BC-A610-6918A1DC7375}"/>
              </a:ext>
            </a:extLst>
          </p:cNvPr>
          <p:cNvPicPr>
            <a:picLocks noGrp="1" noChangeAspect="1"/>
          </p:cNvPicPr>
          <p:nvPr>
            <p:ph idx="1"/>
          </p:nvPr>
        </p:nvPicPr>
        <p:blipFill>
          <a:blip r:embed="rId5"/>
          <a:stretch>
            <a:fillRect/>
          </a:stretch>
        </p:blipFill>
        <p:spPr>
          <a:xfrm>
            <a:off x="1921163" y="1117600"/>
            <a:ext cx="9299609" cy="5740400"/>
          </a:xfrm>
        </p:spPr>
      </p:pic>
      <p:sp>
        <p:nvSpPr>
          <p:cNvPr id="8" name="ZoneTexte 7">
            <a:extLst>
              <a:ext uri="{FF2B5EF4-FFF2-40B4-BE49-F238E27FC236}">
                <a16:creationId xmlns:a16="http://schemas.microsoft.com/office/drawing/2014/main" id="{F5506166-8B1B-4244-8C8A-F071AC2FC0FC}"/>
              </a:ext>
            </a:extLst>
          </p:cNvPr>
          <p:cNvSpPr txBox="1"/>
          <p:nvPr/>
        </p:nvSpPr>
        <p:spPr>
          <a:xfrm>
            <a:off x="60054" y="6462217"/>
            <a:ext cx="6929681" cy="258532"/>
          </a:xfrm>
          <a:prstGeom prst="rect">
            <a:avLst/>
          </a:prstGeom>
          <a:noFill/>
        </p:spPr>
        <p:txBody>
          <a:bodyPr wrap="square">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r-FR" sz="1200" b="0" i="0" u="none" strike="noStrike" kern="1200" cap="none" spc="0" normalizeH="0" baseline="0" noProof="0">
                <a:ln>
                  <a:noFill/>
                </a:ln>
                <a:solidFill>
                  <a:prstClr val="black"/>
                </a:solidFill>
                <a:effectLst/>
                <a:uLnTx/>
                <a:uFillTx/>
                <a:latin typeface="Calibri" panose="020F0502020204030204"/>
                <a:ea typeface="+mn-ea"/>
                <a:cs typeface="+mn-cs"/>
              </a:rPr>
              <a:t>Fuente: Nardi Analytics LLC</a:t>
            </a:r>
            <a:endParaRPr kumimoji="0" lang="fr-FR" sz="1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42436251"/>
      </p:ext>
    </p:extLst>
  </p:cSld>
  <p:clrMapOvr>
    <a:masterClrMapping/>
  </p:clrMapOvr>
  <p:transition spd="slow" advClick="0" advTm="5000">
    <p:randomBar dir="vert"/>
    <p:sndAc>
      <p:stSnd loop="1">
        <p:snd r:embed="rId3" name="wind.wav"/>
      </p:stSnd>
    </p:sndAc>
  </p:transition>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2BF2426-B80C-406A-9E19-EDC15277013D}"/>
              </a:ext>
            </a:extLst>
          </p:cNvPr>
          <p:cNvSpPr>
            <a:spLocks noGrp="1"/>
          </p:cNvSpPr>
          <p:nvPr>
            <p:ph type="ctrTitle"/>
          </p:nvPr>
        </p:nvSpPr>
        <p:spPr>
          <a:xfrm>
            <a:off x="985969" y="4473227"/>
            <a:ext cx="8288032" cy="1096648"/>
          </a:xfrm>
        </p:spPr>
        <p:txBody>
          <a:bodyPr>
            <a:normAutofit fontScale="90000"/>
          </a:bodyPr>
          <a:lstStyle/>
          <a:p>
            <a:pPr algn="l">
              <a:lnSpc>
                <a:spcPct val="90000"/>
              </a:lnSpc>
            </a:pPr>
            <a:r>
              <a:rPr lang="es-ES" sz="1200" b="1"/>
              <a:t> </a:t>
            </a:r>
            <a:br>
              <a:rPr lang="es-ES" sz="1200" b="1"/>
            </a:br>
            <a:br>
              <a:rPr lang="es-ES" sz="1200" b="1"/>
            </a:br>
            <a:br>
              <a:rPr lang="es-ES" sz="1200" b="1"/>
            </a:br>
            <a:br>
              <a:rPr lang="es-ES" sz="1200" b="1"/>
            </a:br>
            <a:br>
              <a:rPr lang="es-ES" sz="1200" b="1"/>
            </a:br>
            <a:br>
              <a:rPr lang="es-ES" sz="1200" b="1"/>
            </a:br>
            <a:br>
              <a:rPr lang="es-ES" sz="1200" b="1"/>
            </a:br>
            <a:br>
              <a:rPr lang="es-ES" sz="1200" b="1"/>
            </a:br>
            <a:br>
              <a:rPr lang="es-ES" sz="1200" b="1"/>
            </a:br>
            <a:br>
              <a:rPr lang="es-ES" sz="1200" b="1"/>
            </a:br>
            <a:br>
              <a:rPr lang="es-ES" sz="1200" b="1"/>
            </a:br>
            <a:br>
              <a:rPr lang="es-ES" sz="1200" b="1"/>
            </a:br>
            <a:br>
              <a:rPr lang="es-ES" sz="1200" b="1"/>
            </a:br>
            <a:br>
              <a:rPr lang="es-ES" sz="1200" b="1"/>
            </a:br>
            <a:r>
              <a:rPr lang="es-ES" sz="1200" b="1"/>
              <a:t>                                   </a:t>
            </a:r>
            <a:endParaRPr lang="fr-FR" sz="1200" b="1"/>
          </a:p>
        </p:txBody>
      </p:sp>
      <p:sp>
        <p:nvSpPr>
          <p:cNvPr id="3" name="Sous-titre 2">
            <a:extLst>
              <a:ext uri="{FF2B5EF4-FFF2-40B4-BE49-F238E27FC236}">
                <a16:creationId xmlns:a16="http://schemas.microsoft.com/office/drawing/2014/main" id="{11BF107B-0CF5-4EDA-8A8C-077D0C6355FC}"/>
              </a:ext>
            </a:extLst>
          </p:cNvPr>
          <p:cNvSpPr>
            <a:spLocks noGrp="1"/>
          </p:cNvSpPr>
          <p:nvPr>
            <p:ph type="subTitle" idx="1"/>
          </p:nvPr>
        </p:nvSpPr>
        <p:spPr>
          <a:xfrm>
            <a:off x="985969" y="5569874"/>
            <a:ext cx="8288032" cy="701677"/>
          </a:xfrm>
        </p:spPr>
        <p:txBody>
          <a:bodyPr>
            <a:normAutofit/>
          </a:bodyPr>
          <a:lstStyle/>
          <a:p>
            <a:pPr algn="l"/>
            <a:r>
              <a:rPr lang="fr-FR" dirty="0"/>
              <a:t> </a:t>
            </a:r>
          </a:p>
          <a:p>
            <a:pPr algn="l"/>
            <a:endParaRPr lang="fr-FR" b="1" dirty="0"/>
          </a:p>
          <a:p>
            <a:pPr algn="l"/>
            <a:endParaRPr lang="fr-FR" b="1" dirty="0"/>
          </a:p>
        </p:txBody>
      </p:sp>
      <p:sp>
        <p:nvSpPr>
          <p:cNvPr id="7" name="Espace réservé du numéro de diapositive 6">
            <a:extLst>
              <a:ext uri="{FF2B5EF4-FFF2-40B4-BE49-F238E27FC236}">
                <a16:creationId xmlns:a16="http://schemas.microsoft.com/office/drawing/2014/main" id="{60B4C800-4C88-4B2E-8045-90605028DB72}"/>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900" b="0" i="0" u="none" strike="noStrike" kern="1200" cap="none" spc="0" normalizeH="0" baseline="0" noProof="0" smtClean="0">
                <a:ln>
                  <a:noFill/>
                </a:ln>
                <a:solidFill>
                  <a:srgbClr val="90C226"/>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sz="900" b="0" i="0" u="none" strike="noStrike" kern="1200" cap="none" spc="0" normalizeH="0" baseline="0" noProof="0" dirty="0">
              <a:ln>
                <a:noFill/>
              </a:ln>
              <a:solidFill>
                <a:srgbClr val="90C226"/>
              </a:solidFill>
              <a:effectLst/>
              <a:uLnTx/>
              <a:uFillTx/>
              <a:latin typeface="Trebuchet MS" panose="020B0603020202020204"/>
              <a:ea typeface="+mn-ea"/>
              <a:cs typeface="+mn-cs"/>
            </a:endParaRPr>
          </a:p>
        </p:txBody>
      </p:sp>
      <p:sp>
        <p:nvSpPr>
          <p:cNvPr id="4" name="Rectangle 3">
            <a:extLst>
              <a:ext uri="{FF2B5EF4-FFF2-40B4-BE49-F238E27FC236}">
                <a16:creationId xmlns:a16="http://schemas.microsoft.com/office/drawing/2014/main" id="{3FF8D75A-0463-4888-BA12-6FAB4B0982E4}"/>
              </a:ext>
            </a:extLst>
          </p:cNvPr>
          <p:cNvSpPr/>
          <p:nvPr/>
        </p:nvSpPr>
        <p:spPr>
          <a:xfrm>
            <a:off x="1557614" y="263283"/>
            <a:ext cx="10047215" cy="646331"/>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AR" sz="3600" b="1" i="0" u="sng" strike="noStrike" kern="1200" cap="none" spc="0" normalizeH="0" baseline="0" noProof="0" dirty="0">
                <a:ln>
                  <a:noFill/>
                </a:ln>
                <a:solidFill>
                  <a:prstClr val="black"/>
                </a:solidFill>
                <a:effectLst/>
                <a:uLnTx/>
                <a:uFillTx/>
                <a:latin typeface="Trebuchet MS" panose="020B0603020202020204"/>
                <a:ea typeface="+mn-ea"/>
                <a:cs typeface="+mn-cs"/>
              </a:rPr>
              <a:t>CLASIFICACION POR INSTRUMENTOS H.V.I</a:t>
            </a:r>
            <a:r>
              <a:rPr kumimoji="0" lang="es-AR" sz="3600" b="0" i="0" u="sng" strike="noStrike" kern="1200" cap="none" spc="0" normalizeH="0" baseline="0" noProof="0" dirty="0">
                <a:ln>
                  <a:noFill/>
                </a:ln>
                <a:solidFill>
                  <a:prstClr val="black"/>
                </a:solidFill>
                <a:effectLst/>
                <a:uLnTx/>
                <a:uFillTx/>
                <a:latin typeface="Trebuchet MS" panose="020B0603020202020204"/>
                <a:ea typeface="+mn-ea"/>
                <a:cs typeface="+mn-cs"/>
              </a:rPr>
              <a:t>.(5)</a:t>
            </a:r>
          </a:p>
        </p:txBody>
      </p:sp>
      <p:sp>
        <p:nvSpPr>
          <p:cNvPr id="6" name="Rectangle 5">
            <a:extLst>
              <a:ext uri="{FF2B5EF4-FFF2-40B4-BE49-F238E27FC236}">
                <a16:creationId xmlns:a16="http://schemas.microsoft.com/office/drawing/2014/main" id="{9855FDB8-F4D8-4FE8-84CA-597BA8D761E6}"/>
              </a:ext>
            </a:extLst>
          </p:cNvPr>
          <p:cNvSpPr/>
          <p:nvPr/>
        </p:nvSpPr>
        <p:spPr>
          <a:xfrm>
            <a:off x="759475" y="1469232"/>
            <a:ext cx="10673050" cy="4801314"/>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1" i="0" u="none" strike="noStrike" kern="1200" cap="none" spc="0" normalizeH="0" baseline="0" noProof="0" dirty="0">
              <a:ln>
                <a:noFill/>
              </a:ln>
              <a:solidFill>
                <a:prstClr val="black"/>
              </a:solidFill>
              <a:effectLst/>
              <a:uLnTx/>
              <a:uFillTx/>
              <a:latin typeface="Trebuchet MS" panose="020B0603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AR" sz="1800" b="1" i="0" u="none" strike="noStrike" kern="1200" cap="none" spc="0" normalizeH="0" baseline="0" noProof="0" dirty="0">
                <a:ln>
                  <a:noFill/>
                </a:ln>
                <a:solidFill>
                  <a:prstClr val="black"/>
                </a:solidFill>
                <a:effectLst/>
                <a:uLnTx/>
                <a:uFillTx/>
                <a:latin typeface="Trebuchet MS" panose="020B0603020202020204"/>
                <a:ea typeface="+mn-ea"/>
                <a:cs typeface="+mn-cs"/>
              </a:rPr>
              <a:t>3-Resistencia y Elongación:</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1" i="0" u="none" strike="noStrike" kern="1200" cap="none" spc="0" normalizeH="0" baseline="0" noProof="0" dirty="0">
              <a:ln>
                <a:noFill/>
              </a:ln>
              <a:solidFill>
                <a:prstClr val="black"/>
              </a:solidFill>
              <a:effectLst/>
              <a:uLnTx/>
              <a:uFillTx/>
              <a:latin typeface="Trebuchet MS" panose="020B0603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AR" sz="1800" b="1" i="0" u="none" strike="noStrike" kern="1200" cap="none" spc="0" normalizeH="0" baseline="0" noProof="0" dirty="0">
                <a:ln>
                  <a:noFill/>
                </a:ln>
                <a:solidFill>
                  <a:prstClr val="black"/>
                </a:solidFill>
                <a:effectLst/>
                <a:uLnTx/>
                <a:uFillTx/>
                <a:latin typeface="Trebuchet MS" panose="020B0603020202020204"/>
                <a:ea typeface="+mn-ea"/>
                <a:cs typeface="+mn-cs"/>
              </a:rPr>
              <a:t>Estas dos características son muy importantes para la elaboración del hilo.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AR" sz="1800" b="1" i="0" u="none" strike="noStrike" kern="1200" cap="none" spc="0" normalizeH="0" baseline="0" noProof="0" dirty="0">
                <a:ln>
                  <a:noFill/>
                </a:ln>
                <a:solidFill>
                  <a:prstClr val="black"/>
                </a:solidFill>
                <a:effectLst/>
                <a:uLnTx/>
                <a:uFillTx/>
                <a:latin typeface="Trebuchet MS" panose="020B0603020202020204"/>
                <a:ea typeface="+mn-ea"/>
                <a:cs typeface="+mn-cs"/>
              </a:rPr>
              <a:t>Si la fibra es muy larga pero no tiene una buena resistencia, al momento de fabricar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AR" sz="1800" b="1" i="0" u="none" strike="noStrike" kern="1200" cap="none" spc="0" normalizeH="0" baseline="0" noProof="0" dirty="0">
                <a:ln>
                  <a:noFill/>
                </a:ln>
                <a:solidFill>
                  <a:prstClr val="black"/>
                </a:solidFill>
                <a:effectLst/>
                <a:uLnTx/>
                <a:uFillTx/>
                <a:latin typeface="Trebuchet MS" panose="020B0603020202020204"/>
                <a:ea typeface="+mn-ea"/>
                <a:cs typeface="+mn-cs"/>
              </a:rPr>
              <a:t>el hilo se rompe, de modo que la producción se vuelve intermitente provocando grandes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AR" sz="1800" b="1" i="0" u="none" strike="noStrike" kern="1200" cap="none" spc="0" normalizeH="0" baseline="0" noProof="0" dirty="0">
                <a:ln>
                  <a:noFill/>
                </a:ln>
                <a:solidFill>
                  <a:prstClr val="black"/>
                </a:solidFill>
                <a:effectLst/>
                <a:uLnTx/>
                <a:uFillTx/>
                <a:latin typeface="Trebuchet MS" panose="020B0603020202020204"/>
                <a:ea typeface="+mn-ea"/>
                <a:cs typeface="+mn-cs"/>
              </a:rPr>
              <a:t>costos a las fábricas textiles.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1" i="0" u="none" strike="noStrike" kern="1200" cap="none" spc="0" normalizeH="0" baseline="0" noProof="0" dirty="0">
              <a:ln>
                <a:noFill/>
              </a:ln>
              <a:solidFill>
                <a:prstClr val="black"/>
              </a:solidFill>
              <a:effectLst/>
              <a:uLnTx/>
              <a:uFillTx/>
              <a:latin typeface="Trebuchet MS" panose="020B0603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AR" sz="1800" b="1" i="0" u="none" strike="noStrike" kern="1200" cap="none" spc="0" normalizeH="0" baseline="0" noProof="0" dirty="0">
                <a:ln>
                  <a:noFill/>
                </a:ln>
                <a:solidFill>
                  <a:prstClr val="black"/>
                </a:solidFill>
                <a:effectLst/>
                <a:uLnTx/>
                <a:uFillTx/>
                <a:latin typeface="Trebuchet MS" panose="020B0603020202020204"/>
                <a:ea typeface="+mn-ea"/>
                <a:cs typeface="+mn-cs"/>
              </a:rPr>
              <a:t>La resistencia es la carga máxima que soporta la fibra por unidad de área antes de romperse.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AR" sz="1800" b="1" i="0" u="none" strike="noStrike" kern="1200" cap="none" spc="0" normalizeH="0" baseline="0" noProof="0" dirty="0">
                <a:ln>
                  <a:noFill/>
                </a:ln>
                <a:solidFill>
                  <a:prstClr val="black"/>
                </a:solidFill>
                <a:effectLst/>
                <a:uLnTx/>
                <a:uFillTx/>
                <a:latin typeface="Trebuchet MS" panose="020B0603020202020204"/>
                <a:ea typeface="+mn-ea"/>
                <a:cs typeface="+mn-cs"/>
              </a:rPr>
              <a:t>Se representa con los gramos por tex de resistencia que soporta un conjunto de fibras ante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AR" sz="1800" b="1" i="0" u="none" strike="noStrike" kern="1200" cap="none" spc="0" normalizeH="0" baseline="0" noProof="0" dirty="0">
                <a:ln>
                  <a:noFill/>
                </a:ln>
                <a:solidFill>
                  <a:prstClr val="black"/>
                </a:solidFill>
                <a:effectLst/>
                <a:uLnTx/>
                <a:uFillTx/>
                <a:latin typeface="Trebuchet MS" panose="020B0603020202020204"/>
                <a:ea typeface="+mn-ea"/>
                <a:cs typeface="+mn-cs"/>
              </a:rPr>
              <a:t>una máquina del HVI que aplica fuerza para romper la fibra. En el momento en el que se rompe,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AR" sz="1800" b="1" i="0" u="none" strike="noStrike" kern="1200" cap="none" spc="0" normalizeH="0" baseline="0" noProof="0" dirty="0">
                <a:ln>
                  <a:noFill/>
                </a:ln>
                <a:solidFill>
                  <a:prstClr val="black"/>
                </a:solidFill>
                <a:effectLst/>
                <a:uLnTx/>
                <a:uFillTx/>
                <a:latin typeface="Trebuchet MS" panose="020B0603020202020204"/>
                <a:ea typeface="+mn-ea"/>
                <a:cs typeface="+mn-cs"/>
              </a:rPr>
              <a:t>se calculan las libas que se utilizaron para lograrlo y es el resultado que arroja el HVI como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AR" sz="1800" b="1" i="0" u="none" strike="noStrike" kern="1200" cap="none" spc="0" normalizeH="0" baseline="0" noProof="0" dirty="0">
                <a:ln>
                  <a:noFill/>
                </a:ln>
                <a:solidFill>
                  <a:prstClr val="black"/>
                </a:solidFill>
                <a:effectLst/>
                <a:uLnTx/>
                <a:uFillTx/>
                <a:latin typeface="Trebuchet MS" panose="020B0603020202020204"/>
                <a:ea typeface="+mn-ea"/>
                <a:cs typeface="+mn-cs"/>
              </a:rPr>
              <a:t>medición.</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1" i="0" u="none" strike="noStrike" kern="1200" cap="none" spc="0" normalizeH="0" baseline="0" noProof="0" dirty="0">
              <a:ln>
                <a:noFill/>
              </a:ln>
              <a:solidFill>
                <a:prstClr val="black"/>
              </a:solidFill>
              <a:effectLst/>
              <a:uLnTx/>
              <a:uFillTx/>
              <a:latin typeface="Trebuchet MS" panose="020B0603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AR" sz="1800" b="1" i="0" u="none" strike="noStrike" kern="1200" cap="none" spc="0" normalizeH="0" baseline="0" noProof="0" dirty="0">
                <a:ln>
                  <a:noFill/>
                </a:ln>
                <a:solidFill>
                  <a:prstClr val="black"/>
                </a:solidFill>
                <a:effectLst/>
                <a:uLnTx/>
                <a:uFillTx/>
                <a:latin typeface="Trebuchet MS" panose="020B0603020202020204"/>
                <a:ea typeface="+mn-ea"/>
                <a:cs typeface="+mn-cs"/>
              </a:rPr>
              <a:t>La resistencia de la fibra está relacionada al promedio de la longitud que tienen las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AR" sz="1800" b="1" i="0" u="none" strike="noStrike" kern="1200" cap="none" spc="0" normalizeH="0" baseline="0" noProof="0" dirty="0">
                <a:ln>
                  <a:noFill/>
                </a:ln>
                <a:solidFill>
                  <a:prstClr val="black"/>
                </a:solidFill>
                <a:effectLst/>
                <a:uLnTx/>
                <a:uFillTx/>
                <a:latin typeface="Trebuchet MS" panose="020B0603020202020204"/>
                <a:ea typeface="+mn-ea"/>
                <a:cs typeface="+mn-cs"/>
              </a:rPr>
              <a:t>moléculas de celulosa que la conforman. Mientras más largas sean las cadenas de celulosa,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AR" sz="1800" b="1" i="0" u="none" strike="noStrike" kern="1200" cap="none" spc="0" normalizeH="0" baseline="0" noProof="0" dirty="0">
                <a:ln>
                  <a:noFill/>
                </a:ln>
                <a:solidFill>
                  <a:prstClr val="black"/>
                </a:solidFill>
                <a:effectLst/>
                <a:uLnTx/>
                <a:uFillTx/>
                <a:latin typeface="Trebuchet MS" panose="020B0603020202020204"/>
                <a:ea typeface="+mn-ea"/>
                <a:cs typeface="+mn-cs"/>
              </a:rPr>
              <a:t>más resistencia tendrá la fibra.</a:t>
            </a:r>
          </a:p>
        </p:txBody>
      </p:sp>
      <p:pic>
        <p:nvPicPr>
          <p:cNvPr id="8" name="Image 7">
            <a:extLst>
              <a:ext uri="{FF2B5EF4-FFF2-40B4-BE49-F238E27FC236}">
                <a16:creationId xmlns:a16="http://schemas.microsoft.com/office/drawing/2014/main" id="{B7897BBF-4C08-4354-99CE-314FAAC740AD}"/>
              </a:ext>
            </a:extLst>
          </p:cNvPr>
          <p:cNvPicPr>
            <a:picLocks noChangeAspect="1"/>
          </p:cNvPicPr>
          <p:nvPr/>
        </p:nvPicPr>
        <p:blipFill>
          <a:blip r:embed="rId4"/>
          <a:stretch>
            <a:fillRect/>
          </a:stretch>
        </p:blipFill>
        <p:spPr>
          <a:xfrm>
            <a:off x="246485" y="183417"/>
            <a:ext cx="1005927" cy="1201016"/>
          </a:xfrm>
          <a:prstGeom prst="rect">
            <a:avLst/>
          </a:prstGeom>
        </p:spPr>
      </p:pic>
      <p:sp>
        <p:nvSpPr>
          <p:cNvPr id="9" name="ZoneTexte 8">
            <a:extLst>
              <a:ext uri="{FF2B5EF4-FFF2-40B4-BE49-F238E27FC236}">
                <a16:creationId xmlns:a16="http://schemas.microsoft.com/office/drawing/2014/main" id="{F376DD3C-1FE4-4954-8E0D-13CFAFB5F2A9}"/>
              </a:ext>
            </a:extLst>
          </p:cNvPr>
          <p:cNvSpPr txBox="1"/>
          <p:nvPr/>
        </p:nvSpPr>
        <p:spPr>
          <a:xfrm>
            <a:off x="1292" y="6433268"/>
            <a:ext cx="7096932" cy="258532"/>
          </a:xfrm>
          <a:prstGeom prst="rect">
            <a:avLst/>
          </a:prstGeom>
          <a:noFill/>
        </p:spPr>
        <p:txBody>
          <a:bodyPr wrap="square">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s-ES" sz="1200" b="0" i="0" u="none" strike="noStrike" kern="1200" cap="none" spc="0" normalizeH="0" baseline="0" noProof="0" dirty="0">
                <a:ln>
                  <a:noFill/>
                </a:ln>
                <a:solidFill>
                  <a:prstClr val="black"/>
                </a:solidFill>
                <a:effectLst/>
                <a:uLnTx/>
                <a:uFillTx/>
                <a:latin typeface="Calibri" panose="020F0502020204030204"/>
                <a:ea typeface="+mn-ea"/>
                <a:cs typeface="+mn-cs"/>
              </a:rPr>
              <a:t>Fuente :Algodonera GZ. </a:t>
            </a:r>
            <a:endParaRPr kumimoji="0" lang="fr-FR" sz="1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00235063"/>
      </p:ext>
    </p:extLst>
  </p:cSld>
  <p:clrMapOvr>
    <a:masterClrMapping/>
  </p:clrMapOvr>
  <p:transition spd="slow" advClick="0" advTm="5000">
    <p:randomBar dir="vert"/>
    <p:sndAc>
      <p:stSnd loop="1">
        <p:snd r:embed="rId3" name="wind.wav"/>
      </p:stSnd>
    </p:sndAc>
  </p:transition>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2BF2426-B80C-406A-9E19-EDC15277013D}"/>
              </a:ext>
            </a:extLst>
          </p:cNvPr>
          <p:cNvSpPr>
            <a:spLocks noGrp="1"/>
          </p:cNvSpPr>
          <p:nvPr>
            <p:ph type="ctrTitle"/>
          </p:nvPr>
        </p:nvSpPr>
        <p:spPr>
          <a:xfrm>
            <a:off x="304800" y="3798846"/>
            <a:ext cx="10635343" cy="1771029"/>
          </a:xfrm>
        </p:spPr>
        <p:txBody>
          <a:bodyPr>
            <a:normAutofit fontScale="90000"/>
          </a:bodyPr>
          <a:lstStyle/>
          <a:p>
            <a:pPr algn="l">
              <a:lnSpc>
                <a:spcPct val="90000"/>
              </a:lnSpc>
            </a:pPr>
            <a:r>
              <a:rPr lang="es-ES" sz="1200" b="1" dirty="0"/>
              <a:t> </a:t>
            </a:r>
            <a:br>
              <a:rPr lang="es-ES" sz="1200" b="1" dirty="0"/>
            </a:br>
            <a:br>
              <a:rPr lang="es-ES" sz="1200" b="1" dirty="0"/>
            </a:br>
            <a:br>
              <a:rPr lang="es-ES" sz="1200" b="1" dirty="0"/>
            </a:br>
            <a:br>
              <a:rPr lang="es-ES" sz="1200" b="1" dirty="0"/>
            </a:br>
            <a:br>
              <a:rPr lang="es-ES" sz="1200" b="1" dirty="0"/>
            </a:br>
            <a:br>
              <a:rPr lang="es-ES" sz="1200" b="1" dirty="0"/>
            </a:br>
            <a:br>
              <a:rPr lang="es-ES" sz="1200" b="1" dirty="0"/>
            </a:br>
            <a:br>
              <a:rPr lang="es-ES" sz="1200" b="1" dirty="0"/>
            </a:br>
            <a:br>
              <a:rPr lang="es-ES" sz="1200" b="1" dirty="0"/>
            </a:br>
            <a:br>
              <a:rPr lang="es-ES" sz="1200" b="1" dirty="0"/>
            </a:br>
            <a:br>
              <a:rPr lang="es-ES" sz="1200" b="1" dirty="0"/>
            </a:br>
            <a:br>
              <a:rPr lang="es-ES" sz="1200" b="1" dirty="0"/>
            </a:br>
            <a:br>
              <a:rPr lang="es-ES" sz="1200" b="1" dirty="0"/>
            </a:br>
            <a:br>
              <a:rPr lang="es-ES" sz="1200" b="1" dirty="0"/>
            </a:br>
            <a:r>
              <a:rPr lang="es-ES" sz="1200" b="1" dirty="0"/>
              <a:t>                                   </a:t>
            </a:r>
            <a:endParaRPr lang="fr-FR" sz="1200" b="1" dirty="0"/>
          </a:p>
        </p:txBody>
      </p:sp>
      <p:sp>
        <p:nvSpPr>
          <p:cNvPr id="3" name="Sous-titre 2">
            <a:extLst>
              <a:ext uri="{FF2B5EF4-FFF2-40B4-BE49-F238E27FC236}">
                <a16:creationId xmlns:a16="http://schemas.microsoft.com/office/drawing/2014/main" id="{11BF107B-0CF5-4EDA-8A8C-077D0C6355FC}"/>
              </a:ext>
            </a:extLst>
          </p:cNvPr>
          <p:cNvSpPr>
            <a:spLocks noGrp="1"/>
          </p:cNvSpPr>
          <p:nvPr>
            <p:ph type="subTitle" idx="1"/>
          </p:nvPr>
        </p:nvSpPr>
        <p:spPr>
          <a:xfrm>
            <a:off x="985969" y="5569874"/>
            <a:ext cx="8288032" cy="701677"/>
          </a:xfrm>
        </p:spPr>
        <p:txBody>
          <a:bodyPr>
            <a:normAutofit/>
          </a:bodyPr>
          <a:lstStyle/>
          <a:p>
            <a:pPr algn="l"/>
            <a:r>
              <a:rPr lang="fr-FR" dirty="0"/>
              <a:t> </a:t>
            </a:r>
          </a:p>
          <a:p>
            <a:pPr algn="l"/>
            <a:endParaRPr lang="fr-FR" b="1"/>
          </a:p>
          <a:p>
            <a:pPr algn="l"/>
            <a:endParaRPr lang="fr-FR" b="1"/>
          </a:p>
        </p:txBody>
      </p:sp>
      <p:sp>
        <p:nvSpPr>
          <p:cNvPr id="7" name="Espace réservé du numéro de diapositive 6">
            <a:extLst>
              <a:ext uri="{FF2B5EF4-FFF2-40B4-BE49-F238E27FC236}">
                <a16:creationId xmlns:a16="http://schemas.microsoft.com/office/drawing/2014/main" id="{60B4C800-4C88-4B2E-8045-90605028DB72}"/>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900" b="0" i="0" u="none" strike="noStrike" kern="1200" cap="none" spc="0" normalizeH="0" baseline="0" noProof="0" smtClean="0">
                <a:ln>
                  <a:noFill/>
                </a:ln>
                <a:solidFill>
                  <a:srgbClr val="90C226"/>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sz="900" b="0" i="0" u="none" strike="noStrike" kern="1200" cap="none" spc="0" normalizeH="0" baseline="0" noProof="0" dirty="0">
              <a:ln>
                <a:noFill/>
              </a:ln>
              <a:solidFill>
                <a:srgbClr val="90C226"/>
              </a:solidFill>
              <a:effectLst/>
              <a:uLnTx/>
              <a:uFillTx/>
              <a:latin typeface="Trebuchet MS" panose="020B0603020202020204"/>
              <a:ea typeface="+mn-ea"/>
              <a:cs typeface="+mn-cs"/>
            </a:endParaRPr>
          </a:p>
        </p:txBody>
      </p:sp>
      <p:sp>
        <p:nvSpPr>
          <p:cNvPr id="6" name="Rectangle 5">
            <a:extLst>
              <a:ext uri="{FF2B5EF4-FFF2-40B4-BE49-F238E27FC236}">
                <a16:creationId xmlns:a16="http://schemas.microsoft.com/office/drawing/2014/main" id="{223BEFEA-9940-4A8C-8470-195E52CF3724}"/>
              </a:ext>
            </a:extLst>
          </p:cNvPr>
          <p:cNvSpPr/>
          <p:nvPr/>
        </p:nvSpPr>
        <p:spPr>
          <a:xfrm>
            <a:off x="304800" y="319088"/>
            <a:ext cx="11642766" cy="1508105"/>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AR" sz="3600" b="0" i="0" u="none" strike="noStrike" kern="1200" cap="none" spc="0" normalizeH="0" baseline="0" noProof="0" dirty="0">
                <a:ln>
                  <a:noFill/>
                </a:ln>
                <a:solidFill>
                  <a:prstClr val="black"/>
                </a:solidFill>
                <a:effectLst/>
                <a:uLnTx/>
                <a:uFillTx/>
                <a:latin typeface="Trebuchet MS" panose="020B0603020202020204"/>
                <a:ea typeface="+mn-ea"/>
                <a:cs typeface="+mn-cs"/>
              </a:rPr>
              <a:t>         </a:t>
            </a:r>
            <a:r>
              <a:rPr kumimoji="0" lang="es-AR" sz="3600" b="0" i="0" u="sng" strike="noStrike" kern="1200" cap="none" spc="0" normalizeH="0" baseline="0" noProof="0" dirty="0">
                <a:ln>
                  <a:noFill/>
                </a:ln>
                <a:solidFill>
                  <a:prstClr val="black"/>
                </a:solidFill>
                <a:effectLst/>
                <a:uLnTx/>
                <a:uFillTx/>
                <a:latin typeface="Trebuchet MS" panose="020B0603020202020204"/>
                <a:ea typeface="+mn-ea"/>
                <a:cs typeface="+mn-cs"/>
              </a:rPr>
              <a:t>CLASIFICACION POR INSTRUMENTOS H.V.I.(6)</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AR" sz="2000" b="1" i="0" u="none" strike="noStrike" kern="1200" cap="none" spc="0" normalizeH="0" baseline="0" noProof="0" dirty="0">
                <a:ln>
                  <a:noFill/>
                </a:ln>
                <a:solidFill>
                  <a:prstClr val="black"/>
                </a:solidFill>
                <a:effectLst/>
                <a:uLnTx/>
                <a:uFillTx/>
                <a:latin typeface="Trebuchet MS" panose="020B0603020202020204"/>
                <a:ea typeface="+mn-ea"/>
                <a:cs typeface="+mn-cs"/>
              </a:rPr>
              <a:t>                                             Resistencia y Elongación (2)</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3600" b="0" i="0" u="sng" strike="noStrike" kern="1200" cap="none" spc="0" normalizeH="0" baseline="0" noProof="0" dirty="0">
              <a:ln>
                <a:noFill/>
              </a:ln>
              <a:solidFill>
                <a:prstClr val="black"/>
              </a:solidFill>
              <a:effectLst/>
              <a:uLnTx/>
              <a:uFillTx/>
              <a:latin typeface="Trebuchet MS" panose="020B0603020202020204"/>
              <a:ea typeface="+mn-ea"/>
              <a:cs typeface="+mn-cs"/>
            </a:endParaRPr>
          </a:p>
        </p:txBody>
      </p:sp>
      <p:graphicFrame>
        <p:nvGraphicFramePr>
          <p:cNvPr id="8" name="Tableau 7">
            <a:extLst>
              <a:ext uri="{FF2B5EF4-FFF2-40B4-BE49-F238E27FC236}">
                <a16:creationId xmlns:a16="http://schemas.microsoft.com/office/drawing/2014/main" id="{7A8E56F8-D410-4645-A55D-AF3D169440C6}"/>
              </a:ext>
            </a:extLst>
          </p:cNvPr>
          <p:cNvGraphicFramePr>
            <a:graphicFrameLocks noGrp="1"/>
          </p:cNvGraphicFramePr>
          <p:nvPr>
            <p:extLst>
              <p:ext uri="{D42A27DB-BD31-4B8C-83A1-F6EECF244321}">
                <p14:modId xmlns:p14="http://schemas.microsoft.com/office/powerpoint/2010/main" val="900760351"/>
              </p:ext>
            </p:extLst>
          </p:nvPr>
        </p:nvGraphicFramePr>
        <p:xfrm>
          <a:off x="2612203" y="1676232"/>
          <a:ext cx="5508172" cy="2672277"/>
        </p:xfrm>
        <a:graphic>
          <a:graphicData uri="http://schemas.openxmlformats.org/drawingml/2006/table">
            <a:tbl>
              <a:tblPr firstRow="1" bandRow="1">
                <a:tableStyleId>{5C22544A-7EE6-4342-B048-85BDC9FD1C3A}</a:tableStyleId>
              </a:tblPr>
              <a:tblGrid>
                <a:gridCol w="2176421">
                  <a:extLst>
                    <a:ext uri="{9D8B030D-6E8A-4147-A177-3AD203B41FA5}">
                      <a16:colId xmlns:a16="http://schemas.microsoft.com/office/drawing/2014/main" val="3696957669"/>
                    </a:ext>
                  </a:extLst>
                </a:gridCol>
                <a:gridCol w="3331751">
                  <a:extLst>
                    <a:ext uri="{9D8B030D-6E8A-4147-A177-3AD203B41FA5}">
                      <a16:colId xmlns:a16="http://schemas.microsoft.com/office/drawing/2014/main" val="3391461166"/>
                    </a:ext>
                  </a:extLst>
                </a:gridCol>
              </a:tblGrid>
              <a:tr h="788862">
                <a:tc>
                  <a:txBody>
                    <a:bodyPr/>
                    <a:lstStyle/>
                    <a:p>
                      <a:r>
                        <a:rPr lang="es-AR" dirty="0">
                          <a:solidFill>
                            <a:schemeClr val="tx1"/>
                          </a:solidFill>
                        </a:rPr>
                        <a:t>Resistencia (</a:t>
                      </a:r>
                      <a:r>
                        <a:rPr lang="es-AR" dirty="0" err="1">
                          <a:solidFill>
                            <a:schemeClr val="tx1"/>
                          </a:solidFill>
                        </a:rPr>
                        <a:t>Strength</a:t>
                      </a:r>
                      <a:r>
                        <a:rPr lang="es-AR" dirty="0">
                          <a:solidFill>
                            <a:schemeClr val="tx1"/>
                          </a:solidFill>
                        </a:rPr>
                        <a:t> g/tex)</a:t>
                      </a:r>
                    </a:p>
                  </a:txBody>
                  <a:tcPr/>
                </a:tc>
                <a:tc>
                  <a:txBody>
                    <a:bodyPr/>
                    <a:lstStyle/>
                    <a:p>
                      <a:r>
                        <a:rPr lang="es-AR" dirty="0">
                          <a:solidFill>
                            <a:schemeClr val="tx1"/>
                          </a:solidFill>
                        </a:rPr>
                        <a:t>Descripción</a:t>
                      </a:r>
                    </a:p>
                  </a:txBody>
                  <a:tcPr/>
                </a:tc>
                <a:extLst>
                  <a:ext uri="{0D108BD9-81ED-4DB2-BD59-A6C34878D82A}">
                    <a16:rowId xmlns:a16="http://schemas.microsoft.com/office/drawing/2014/main" val="943320868"/>
                  </a:ext>
                </a:extLst>
              </a:tr>
              <a:tr h="376683">
                <a:tc>
                  <a:txBody>
                    <a:bodyPr/>
                    <a:lstStyle/>
                    <a:p>
                      <a:r>
                        <a:rPr lang="es-AR" b="1" dirty="0">
                          <a:solidFill>
                            <a:schemeClr val="tx1"/>
                          </a:solidFill>
                        </a:rPr>
                        <a:t>Menor que 21</a:t>
                      </a:r>
                    </a:p>
                  </a:txBody>
                  <a:tcPr/>
                </a:tc>
                <a:tc>
                  <a:txBody>
                    <a:bodyPr/>
                    <a:lstStyle/>
                    <a:p>
                      <a:r>
                        <a:rPr lang="es-AR" b="1" dirty="0"/>
                        <a:t>Muy bajo</a:t>
                      </a:r>
                    </a:p>
                  </a:txBody>
                  <a:tcPr/>
                </a:tc>
                <a:extLst>
                  <a:ext uri="{0D108BD9-81ED-4DB2-BD59-A6C34878D82A}">
                    <a16:rowId xmlns:a16="http://schemas.microsoft.com/office/drawing/2014/main" val="3012872597"/>
                  </a:ext>
                </a:extLst>
              </a:tr>
              <a:tr h="376683">
                <a:tc>
                  <a:txBody>
                    <a:bodyPr/>
                    <a:lstStyle/>
                    <a:p>
                      <a:r>
                        <a:rPr lang="es-AR" dirty="0">
                          <a:solidFill>
                            <a:schemeClr val="tx1"/>
                          </a:solidFill>
                        </a:rPr>
                        <a:t>22 a 24</a:t>
                      </a:r>
                    </a:p>
                  </a:txBody>
                  <a:tcPr/>
                </a:tc>
                <a:tc>
                  <a:txBody>
                    <a:bodyPr/>
                    <a:lstStyle/>
                    <a:p>
                      <a:r>
                        <a:rPr lang="es-AR" dirty="0">
                          <a:solidFill>
                            <a:schemeClr val="tx1"/>
                          </a:solidFill>
                        </a:rPr>
                        <a:t>Bajo</a:t>
                      </a:r>
                    </a:p>
                  </a:txBody>
                  <a:tcPr/>
                </a:tc>
                <a:extLst>
                  <a:ext uri="{0D108BD9-81ED-4DB2-BD59-A6C34878D82A}">
                    <a16:rowId xmlns:a16="http://schemas.microsoft.com/office/drawing/2014/main" val="4107378610"/>
                  </a:ext>
                </a:extLst>
              </a:tr>
              <a:tr h="376683">
                <a:tc>
                  <a:txBody>
                    <a:bodyPr/>
                    <a:lstStyle/>
                    <a:p>
                      <a:r>
                        <a:rPr lang="es-AR" dirty="0">
                          <a:solidFill>
                            <a:schemeClr val="tx1"/>
                          </a:solidFill>
                        </a:rPr>
                        <a:t>25 a 27</a:t>
                      </a:r>
                    </a:p>
                  </a:txBody>
                  <a:tcPr/>
                </a:tc>
                <a:tc>
                  <a:txBody>
                    <a:bodyPr/>
                    <a:lstStyle/>
                    <a:p>
                      <a:r>
                        <a:rPr lang="es-AR" dirty="0">
                          <a:solidFill>
                            <a:schemeClr val="tx1"/>
                          </a:solidFill>
                        </a:rPr>
                        <a:t>Medio</a:t>
                      </a:r>
                    </a:p>
                  </a:txBody>
                  <a:tcPr/>
                </a:tc>
                <a:extLst>
                  <a:ext uri="{0D108BD9-81ED-4DB2-BD59-A6C34878D82A}">
                    <a16:rowId xmlns:a16="http://schemas.microsoft.com/office/drawing/2014/main" val="2675773988"/>
                  </a:ext>
                </a:extLst>
              </a:tr>
              <a:tr h="376683">
                <a:tc>
                  <a:txBody>
                    <a:bodyPr/>
                    <a:lstStyle/>
                    <a:p>
                      <a:r>
                        <a:rPr lang="es-AR" dirty="0">
                          <a:solidFill>
                            <a:schemeClr val="tx1"/>
                          </a:solidFill>
                        </a:rPr>
                        <a:t>28 a 30</a:t>
                      </a:r>
                    </a:p>
                  </a:txBody>
                  <a:tcPr/>
                </a:tc>
                <a:tc>
                  <a:txBody>
                    <a:bodyPr/>
                    <a:lstStyle/>
                    <a:p>
                      <a:r>
                        <a:rPr lang="es-AR" dirty="0">
                          <a:solidFill>
                            <a:schemeClr val="tx1"/>
                          </a:solidFill>
                        </a:rPr>
                        <a:t>Alto</a:t>
                      </a:r>
                    </a:p>
                  </a:txBody>
                  <a:tcPr/>
                </a:tc>
                <a:extLst>
                  <a:ext uri="{0D108BD9-81ED-4DB2-BD59-A6C34878D82A}">
                    <a16:rowId xmlns:a16="http://schemas.microsoft.com/office/drawing/2014/main" val="3131132725"/>
                  </a:ext>
                </a:extLst>
              </a:tr>
              <a:tr h="376683">
                <a:tc>
                  <a:txBody>
                    <a:bodyPr/>
                    <a:lstStyle/>
                    <a:p>
                      <a:r>
                        <a:rPr lang="es-AR" dirty="0">
                          <a:solidFill>
                            <a:schemeClr val="tx1"/>
                          </a:solidFill>
                        </a:rPr>
                        <a:t>31 o mayor</a:t>
                      </a:r>
                    </a:p>
                  </a:txBody>
                  <a:tcPr/>
                </a:tc>
                <a:tc>
                  <a:txBody>
                    <a:bodyPr/>
                    <a:lstStyle/>
                    <a:p>
                      <a:r>
                        <a:rPr lang="es-AR" dirty="0"/>
                        <a:t>Muy Alto</a:t>
                      </a:r>
                    </a:p>
                  </a:txBody>
                  <a:tcPr/>
                </a:tc>
                <a:extLst>
                  <a:ext uri="{0D108BD9-81ED-4DB2-BD59-A6C34878D82A}">
                    <a16:rowId xmlns:a16="http://schemas.microsoft.com/office/drawing/2014/main" val="317316541"/>
                  </a:ext>
                </a:extLst>
              </a:tr>
            </a:tbl>
          </a:graphicData>
        </a:graphic>
      </p:graphicFrame>
      <p:sp>
        <p:nvSpPr>
          <p:cNvPr id="9" name="Rectangle 8">
            <a:extLst>
              <a:ext uri="{FF2B5EF4-FFF2-40B4-BE49-F238E27FC236}">
                <a16:creationId xmlns:a16="http://schemas.microsoft.com/office/drawing/2014/main" id="{66C5DFDD-79B0-47AA-81C3-10D2D7A03417}"/>
              </a:ext>
            </a:extLst>
          </p:cNvPr>
          <p:cNvSpPr/>
          <p:nvPr/>
        </p:nvSpPr>
        <p:spPr>
          <a:xfrm>
            <a:off x="293914" y="4614051"/>
            <a:ext cx="11059886" cy="1477328"/>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AR" sz="1800" b="1" i="0" u="sng" strike="noStrike" kern="1200" cap="none" spc="0" normalizeH="0" baseline="0" noProof="0" dirty="0">
                <a:ln>
                  <a:noFill/>
                </a:ln>
                <a:solidFill>
                  <a:prstClr val="black"/>
                </a:solidFill>
                <a:effectLst/>
                <a:uLnTx/>
                <a:uFillTx/>
                <a:latin typeface="Trebuchet MS" panose="020B0603020202020204"/>
                <a:ea typeface="+mn-ea"/>
                <a:cs typeface="+mn-cs"/>
              </a:rPr>
              <a:t>Conclusión:</a:t>
            </a:r>
            <a:r>
              <a:rPr kumimoji="0" lang="es-AR" sz="1800" b="1" i="0" u="none" strike="noStrike" kern="1200" cap="none" spc="0" normalizeH="0" baseline="0" noProof="0" dirty="0">
                <a:ln>
                  <a:noFill/>
                </a:ln>
                <a:solidFill>
                  <a:prstClr val="black"/>
                </a:solidFill>
                <a:effectLst/>
                <a:uLnTx/>
                <a:uFillTx/>
                <a:latin typeface="Trebuchet MS" panose="020B0603020202020204"/>
                <a:ea typeface="+mn-ea"/>
                <a:cs typeface="+mn-cs"/>
              </a:rPr>
              <a:t> La resistencia es medida en gramos por tex. El tex es una unidad equivalente al peso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AR" sz="1800" b="1" i="0" u="none" strike="noStrike" kern="1200" cap="none" spc="0" normalizeH="0" baseline="0" noProof="0" dirty="0">
                <a:ln>
                  <a:noFill/>
                </a:ln>
                <a:solidFill>
                  <a:prstClr val="black"/>
                </a:solidFill>
                <a:effectLst/>
                <a:uLnTx/>
                <a:uFillTx/>
                <a:latin typeface="Trebuchet MS" panose="020B0603020202020204"/>
                <a:ea typeface="+mn-ea"/>
                <a:cs typeface="+mn-cs"/>
              </a:rPr>
              <a:t>en gramos de 1,000 metros de fibra. Por otro lado, la fibra de algodón es flexible y puede ser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AR" sz="1800" b="1" i="0" u="none" strike="noStrike" kern="1200" cap="none" spc="0" normalizeH="0" baseline="0" noProof="0" dirty="0">
                <a:ln>
                  <a:noFill/>
                </a:ln>
                <a:solidFill>
                  <a:prstClr val="black"/>
                </a:solidFill>
                <a:effectLst/>
                <a:uLnTx/>
                <a:uFillTx/>
                <a:latin typeface="Trebuchet MS" panose="020B0603020202020204"/>
                <a:ea typeface="+mn-ea"/>
                <a:cs typeface="+mn-cs"/>
              </a:rPr>
              <a:t>estirada. Al aumento en la longitud o deformación como resultado del estiramiento de la fibra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AR" sz="1800" b="1" i="0" u="none" strike="noStrike" kern="1200" cap="none" spc="0" normalizeH="0" baseline="0" noProof="0" dirty="0">
                <a:ln>
                  <a:noFill/>
                </a:ln>
                <a:solidFill>
                  <a:prstClr val="black"/>
                </a:solidFill>
                <a:effectLst/>
                <a:uLnTx/>
                <a:uFillTx/>
                <a:latin typeface="Trebuchet MS" panose="020B0603020202020204"/>
                <a:ea typeface="+mn-ea"/>
                <a:cs typeface="+mn-cs"/>
              </a:rPr>
              <a:t>se le conoce como elongación. Esta se mide y se representa como porcentaje de aumento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AR" sz="1800" b="1" i="0" u="none" strike="noStrike" kern="1200" cap="none" spc="0" normalizeH="0" baseline="0" noProof="0" dirty="0">
                <a:ln>
                  <a:noFill/>
                </a:ln>
                <a:solidFill>
                  <a:prstClr val="black"/>
                </a:solidFill>
                <a:effectLst/>
                <a:uLnTx/>
                <a:uFillTx/>
                <a:latin typeface="Trebuchet MS" panose="020B0603020202020204"/>
                <a:ea typeface="+mn-ea"/>
                <a:cs typeface="+mn-cs"/>
              </a:rPr>
              <a:t>sobre la longitud original de la fibra antes de estirarse.</a:t>
            </a:r>
          </a:p>
        </p:txBody>
      </p:sp>
      <p:pic>
        <p:nvPicPr>
          <p:cNvPr id="11" name="Image 10">
            <a:extLst>
              <a:ext uri="{FF2B5EF4-FFF2-40B4-BE49-F238E27FC236}">
                <a16:creationId xmlns:a16="http://schemas.microsoft.com/office/drawing/2014/main" id="{594BA33C-D605-462B-98D4-52E234D2A534}"/>
              </a:ext>
            </a:extLst>
          </p:cNvPr>
          <p:cNvPicPr>
            <a:picLocks noChangeAspect="1"/>
          </p:cNvPicPr>
          <p:nvPr/>
        </p:nvPicPr>
        <p:blipFill>
          <a:blip r:embed="rId4"/>
          <a:stretch>
            <a:fillRect/>
          </a:stretch>
        </p:blipFill>
        <p:spPr>
          <a:xfrm>
            <a:off x="246485" y="183417"/>
            <a:ext cx="1005927" cy="1201016"/>
          </a:xfrm>
          <a:prstGeom prst="rect">
            <a:avLst/>
          </a:prstGeom>
        </p:spPr>
      </p:pic>
      <p:sp>
        <p:nvSpPr>
          <p:cNvPr id="10" name="ZoneTexte 9">
            <a:extLst>
              <a:ext uri="{FF2B5EF4-FFF2-40B4-BE49-F238E27FC236}">
                <a16:creationId xmlns:a16="http://schemas.microsoft.com/office/drawing/2014/main" id="{8FB63B94-A657-4B7A-9CED-003155A9F3A8}"/>
              </a:ext>
            </a:extLst>
          </p:cNvPr>
          <p:cNvSpPr txBox="1"/>
          <p:nvPr/>
        </p:nvSpPr>
        <p:spPr>
          <a:xfrm>
            <a:off x="0" y="6574081"/>
            <a:ext cx="6415820" cy="258532"/>
          </a:xfrm>
          <a:prstGeom prst="rect">
            <a:avLst/>
          </a:prstGeom>
          <a:noFill/>
        </p:spPr>
        <p:txBody>
          <a:bodyPr wrap="square">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s-ES" sz="1200" b="0" i="0" u="none" strike="noStrike" kern="1200" cap="none" spc="0" normalizeH="0" baseline="0" noProof="0" dirty="0">
                <a:ln>
                  <a:noFill/>
                </a:ln>
                <a:solidFill>
                  <a:prstClr val="black"/>
                </a:solidFill>
                <a:effectLst/>
                <a:uLnTx/>
                <a:uFillTx/>
                <a:latin typeface="Calibri" panose="020F0502020204030204"/>
                <a:ea typeface="+mn-ea"/>
                <a:cs typeface="+mn-cs"/>
              </a:rPr>
              <a:t>Fuente :Algodonera GZ. </a:t>
            </a:r>
            <a:endParaRPr kumimoji="0" lang="fr-FR" sz="1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71790114"/>
      </p:ext>
    </p:extLst>
  </p:cSld>
  <p:clrMapOvr>
    <a:masterClrMapping/>
  </p:clrMapOvr>
  <p:transition spd="slow" advClick="0" advTm="5000">
    <p:randomBar dir="vert"/>
    <p:sndAc>
      <p:stSnd loop="1">
        <p:snd r:embed="rId3" name="wind.wav"/>
      </p:stSnd>
    </p:sndAc>
  </p:transition>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2BF2426-B80C-406A-9E19-EDC15277013D}"/>
              </a:ext>
            </a:extLst>
          </p:cNvPr>
          <p:cNvSpPr>
            <a:spLocks noGrp="1"/>
          </p:cNvSpPr>
          <p:nvPr>
            <p:ph type="ctrTitle"/>
          </p:nvPr>
        </p:nvSpPr>
        <p:spPr>
          <a:xfrm>
            <a:off x="985969" y="4473227"/>
            <a:ext cx="8288032" cy="1096648"/>
          </a:xfrm>
        </p:spPr>
        <p:txBody>
          <a:bodyPr>
            <a:normAutofit fontScale="90000"/>
          </a:bodyPr>
          <a:lstStyle/>
          <a:p>
            <a:pPr algn="l">
              <a:lnSpc>
                <a:spcPct val="90000"/>
              </a:lnSpc>
            </a:pPr>
            <a:r>
              <a:rPr lang="es-ES" sz="1200" b="1" dirty="0"/>
              <a:t> </a:t>
            </a:r>
            <a:br>
              <a:rPr lang="es-ES" sz="1200" b="1" dirty="0"/>
            </a:br>
            <a:br>
              <a:rPr lang="es-ES" sz="1200" b="1" dirty="0"/>
            </a:br>
            <a:br>
              <a:rPr lang="es-ES" sz="1200" b="1" dirty="0"/>
            </a:br>
            <a:br>
              <a:rPr lang="es-ES" sz="1200" b="1" dirty="0"/>
            </a:br>
            <a:br>
              <a:rPr lang="es-ES" sz="1200" b="1" dirty="0"/>
            </a:br>
            <a:br>
              <a:rPr lang="es-ES" sz="1200" b="1" dirty="0"/>
            </a:br>
            <a:br>
              <a:rPr lang="es-ES" sz="1200" b="1" dirty="0"/>
            </a:br>
            <a:br>
              <a:rPr lang="es-ES" sz="1200" b="1" dirty="0"/>
            </a:br>
            <a:br>
              <a:rPr lang="es-ES" sz="1200" b="1" dirty="0"/>
            </a:br>
            <a:br>
              <a:rPr lang="es-ES" sz="1200" b="1" dirty="0"/>
            </a:br>
            <a:br>
              <a:rPr lang="es-ES" sz="1200" b="1" dirty="0"/>
            </a:br>
            <a:br>
              <a:rPr lang="es-ES" sz="1200" b="1" dirty="0"/>
            </a:br>
            <a:br>
              <a:rPr lang="es-ES" sz="1200" b="1" dirty="0"/>
            </a:br>
            <a:br>
              <a:rPr lang="es-ES" sz="1200" b="1" dirty="0"/>
            </a:br>
            <a:r>
              <a:rPr lang="es-ES" sz="1200" b="1" dirty="0"/>
              <a:t>                                   </a:t>
            </a:r>
            <a:endParaRPr lang="fr-FR" sz="1200" b="1" dirty="0"/>
          </a:p>
        </p:txBody>
      </p:sp>
      <p:sp>
        <p:nvSpPr>
          <p:cNvPr id="3" name="Sous-titre 2">
            <a:extLst>
              <a:ext uri="{FF2B5EF4-FFF2-40B4-BE49-F238E27FC236}">
                <a16:creationId xmlns:a16="http://schemas.microsoft.com/office/drawing/2014/main" id="{11BF107B-0CF5-4EDA-8A8C-077D0C6355FC}"/>
              </a:ext>
            </a:extLst>
          </p:cNvPr>
          <p:cNvSpPr>
            <a:spLocks noGrp="1"/>
          </p:cNvSpPr>
          <p:nvPr>
            <p:ph type="subTitle" idx="1"/>
          </p:nvPr>
        </p:nvSpPr>
        <p:spPr>
          <a:xfrm>
            <a:off x="985969" y="5569874"/>
            <a:ext cx="8288032" cy="701677"/>
          </a:xfrm>
        </p:spPr>
        <p:txBody>
          <a:bodyPr>
            <a:normAutofit/>
          </a:bodyPr>
          <a:lstStyle/>
          <a:p>
            <a:pPr algn="l"/>
            <a:r>
              <a:rPr lang="fr-FR" dirty="0"/>
              <a:t> </a:t>
            </a:r>
          </a:p>
          <a:p>
            <a:pPr algn="l"/>
            <a:endParaRPr lang="fr-FR" b="1" dirty="0"/>
          </a:p>
          <a:p>
            <a:pPr algn="l"/>
            <a:endParaRPr lang="fr-FR" b="1" dirty="0"/>
          </a:p>
        </p:txBody>
      </p:sp>
      <p:sp>
        <p:nvSpPr>
          <p:cNvPr id="7" name="Espace réservé du numéro de diapositive 6">
            <a:extLst>
              <a:ext uri="{FF2B5EF4-FFF2-40B4-BE49-F238E27FC236}">
                <a16:creationId xmlns:a16="http://schemas.microsoft.com/office/drawing/2014/main" id="{60B4C800-4C88-4B2E-8045-90605028DB72}"/>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900" b="0" i="0" u="none" strike="noStrike" kern="1200" cap="none" spc="0" normalizeH="0" baseline="0" noProof="0" smtClean="0">
                <a:ln>
                  <a:noFill/>
                </a:ln>
                <a:solidFill>
                  <a:srgbClr val="90C226"/>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US" sz="900" b="0" i="0" u="none" strike="noStrike" kern="1200" cap="none" spc="0" normalizeH="0" baseline="0" noProof="0" dirty="0">
              <a:ln>
                <a:noFill/>
              </a:ln>
              <a:solidFill>
                <a:srgbClr val="90C226"/>
              </a:solidFill>
              <a:effectLst/>
              <a:uLnTx/>
              <a:uFillTx/>
              <a:latin typeface="Trebuchet MS" panose="020B0603020202020204"/>
              <a:ea typeface="+mn-ea"/>
              <a:cs typeface="+mn-cs"/>
            </a:endParaRPr>
          </a:p>
        </p:txBody>
      </p:sp>
      <p:sp>
        <p:nvSpPr>
          <p:cNvPr id="4" name="Rectangle 3">
            <a:extLst>
              <a:ext uri="{FF2B5EF4-FFF2-40B4-BE49-F238E27FC236}">
                <a16:creationId xmlns:a16="http://schemas.microsoft.com/office/drawing/2014/main" id="{058E955A-649A-4BE4-835E-F962CB7D0AA6}"/>
              </a:ext>
            </a:extLst>
          </p:cNvPr>
          <p:cNvSpPr/>
          <p:nvPr/>
        </p:nvSpPr>
        <p:spPr>
          <a:xfrm>
            <a:off x="1398650" y="342178"/>
            <a:ext cx="10472057" cy="1384995"/>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AR" sz="3600" b="1" i="0" u="sng" strike="noStrike" kern="1200" cap="none" spc="0" normalizeH="0" baseline="0" noProof="0" dirty="0">
                <a:ln>
                  <a:noFill/>
                </a:ln>
                <a:solidFill>
                  <a:prstClr val="black"/>
                </a:solidFill>
                <a:effectLst/>
                <a:uLnTx/>
                <a:uFillTx/>
                <a:latin typeface="Trebuchet MS" panose="020B0603020202020204"/>
                <a:ea typeface="+mn-ea"/>
                <a:cs typeface="+mn-cs"/>
              </a:rPr>
              <a:t>CLASIFICACION POR INSTRUMENTOS H.V</a:t>
            </a:r>
            <a:r>
              <a:rPr kumimoji="0" lang="es-AR" sz="3600" b="0" i="0" u="sng" strike="noStrike" kern="1200" cap="none" spc="0" normalizeH="0" baseline="0" noProof="0" dirty="0">
                <a:ln>
                  <a:noFill/>
                </a:ln>
                <a:solidFill>
                  <a:prstClr val="black"/>
                </a:solidFill>
                <a:effectLst/>
                <a:uLnTx/>
                <a:uFillTx/>
                <a:latin typeface="Trebuchet MS" panose="020B0603020202020204"/>
                <a:ea typeface="+mn-ea"/>
                <a:cs typeface="+mn-cs"/>
              </a:rPr>
              <a:t>.I.(7)</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AR" sz="2400" b="0" i="0" u="none" strike="noStrike" kern="1200" cap="none" spc="0" normalizeH="0" baseline="0" noProof="0" dirty="0">
                <a:ln>
                  <a:noFill/>
                </a:ln>
                <a:solidFill>
                  <a:prstClr val="black"/>
                </a:solidFill>
                <a:effectLst/>
                <a:uLnTx/>
                <a:uFillTx/>
                <a:latin typeface="Trebuchet MS" panose="020B0603020202020204"/>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AR" sz="2400" b="0" i="0" u="none" strike="noStrike" kern="1200" cap="none" spc="0" normalizeH="0" baseline="0" noProof="0" dirty="0">
                <a:ln>
                  <a:noFill/>
                </a:ln>
                <a:solidFill>
                  <a:prstClr val="black"/>
                </a:solidFill>
                <a:effectLst/>
                <a:uLnTx/>
                <a:uFillTx/>
                <a:latin typeface="Trebuchet MS" panose="020B0603020202020204"/>
                <a:ea typeface="+mn-ea"/>
                <a:cs typeface="+mn-cs"/>
              </a:rPr>
              <a:t>                         </a:t>
            </a:r>
            <a:r>
              <a:rPr kumimoji="0" lang="es-AR" sz="2400" b="0" i="0" u="none" strike="noStrike" kern="1200" cap="none" spc="0" normalizeH="0" baseline="0" noProof="0" dirty="0" err="1">
                <a:ln>
                  <a:noFill/>
                </a:ln>
                <a:solidFill>
                  <a:prstClr val="black"/>
                </a:solidFill>
                <a:effectLst/>
                <a:uLnTx/>
                <a:uFillTx/>
                <a:latin typeface="Trebuchet MS" panose="020B0603020202020204"/>
                <a:ea typeface="+mn-ea"/>
                <a:cs typeface="+mn-cs"/>
              </a:rPr>
              <a:t>Micronaire</a:t>
            </a:r>
            <a:r>
              <a:rPr kumimoji="0" lang="es-AR" sz="2400" b="0" i="0" u="none" strike="noStrike" kern="1200" cap="none" spc="0" normalizeH="0" baseline="0" noProof="0" dirty="0">
                <a:ln>
                  <a:noFill/>
                </a:ln>
                <a:solidFill>
                  <a:prstClr val="black"/>
                </a:solidFill>
                <a:effectLst/>
                <a:uLnTx/>
                <a:uFillTx/>
                <a:latin typeface="Trebuchet MS" panose="020B0603020202020204"/>
                <a:ea typeface="+mn-ea"/>
                <a:cs typeface="+mn-cs"/>
              </a:rPr>
              <a:t> e Índice de madurez-1</a:t>
            </a:r>
          </a:p>
        </p:txBody>
      </p:sp>
      <p:sp>
        <p:nvSpPr>
          <p:cNvPr id="6" name="Rectangle 5">
            <a:extLst>
              <a:ext uri="{FF2B5EF4-FFF2-40B4-BE49-F238E27FC236}">
                <a16:creationId xmlns:a16="http://schemas.microsoft.com/office/drawing/2014/main" id="{4BAA345C-9131-444D-9D65-B3F91C92B37E}"/>
              </a:ext>
            </a:extLst>
          </p:cNvPr>
          <p:cNvSpPr/>
          <p:nvPr/>
        </p:nvSpPr>
        <p:spPr>
          <a:xfrm>
            <a:off x="947056" y="1506163"/>
            <a:ext cx="9938658" cy="4801314"/>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AR" sz="1800" b="1" i="0" u="none" strike="noStrike" kern="1200" cap="none" spc="0" normalizeH="0" baseline="0" noProof="0" dirty="0">
                <a:ln>
                  <a:noFill/>
                </a:ln>
                <a:solidFill>
                  <a:prstClr val="black"/>
                </a:solidFill>
                <a:effectLst/>
                <a:uLnTx/>
                <a:uFillTx/>
                <a:latin typeface="Trebuchet MS" panose="020B0603020202020204"/>
                <a:ea typeface="+mn-ea"/>
                <a:cs typeface="+mn-cs"/>
              </a:rPr>
              <a:t>El </a:t>
            </a:r>
            <a:r>
              <a:rPr kumimoji="0" lang="es-AR" sz="1800" b="1" i="0" u="none" strike="noStrike" kern="1200" cap="none" spc="0" normalizeH="0" baseline="0" noProof="0" dirty="0" err="1">
                <a:ln>
                  <a:noFill/>
                </a:ln>
                <a:solidFill>
                  <a:prstClr val="black"/>
                </a:solidFill>
                <a:effectLst/>
                <a:uLnTx/>
                <a:uFillTx/>
                <a:latin typeface="Trebuchet MS" panose="020B0603020202020204"/>
                <a:ea typeface="+mn-ea"/>
                <a:cs typeface="+mn-cs"/>
              </a:rPr>
              <a:t>micronaire</a:t>
            </a:r>
            <a:r>
              <a:rPr kumimoji="0" lang="es-AR" sz="1800" b="1" i="0" u="none" strike="noStrike" kern="1200" cap="none" spc="0" normalizeH="0" baseline="0" noProof="0" dirty="0">
                <a:ln>
                  <a:noFill/>
                </a:ln>
                <a:solidFill>
                  <a:prstClr val="black"/>
                </a:solidFill>
                <a:effectLst/>
                <a:uLnTx/>
                <a:uFillTx/>
                <a:latin typeface="Trebuchet MS" panose="020B0603020202020204"/>
                <a:ea typeface="+mn-ea"/>
                <a:cs typeface="+mn-cs"/>
              </a:rPr>
              <a:t> se utiliza, como medida de la madurez, lo cual es cierto para una variedad (cultivo) y región determinadas. Es una función de la madurez así como de la finura, que afecta al tratamiento textil. Cuando intervienen diferentes variedades de algodón y distintas regiones de cultivo, es necesario medir la madurez y la finura por separado. El </a:t>
            </a:r>
            <a:r>
              <a:rPr kumimoji="0" lang="es-AR" sz="1800" b="1" i="0" u="none" strike="noStrike" kern="1200" cap="none" spc="0" normalizeH="0" baseline="0" noProof="0" dirty="0" err="1">
                <a:ln>
                  <a:noFill/>
                </a:ln>
                <a:solidFill>
                  <a:prstClr val="black"/>
                </a:solidFill>
                <a:effectLst/>
                <a:uLnTx/>
                <a:uFillTx/>
                <a:latin typeface="Trebuchet MS" panose="020B0603020202020204"/>
                <a:ea typeface="+mn-ea"/>
                <a:cs typeface="+mn-cs"/>
              </a:rPr>
              <a:t>micronaire</a:t>
            </a:r>
            <a:r>
              <a:rPr kumimoji="0" lang="es-AR" sz="1800" b="1" i="0" u="none" strike="noStrike" kern="1200" cap="none" spc="0" normalizeH="0" baseline="0" noProof="0" dirty="0">
                <a:ln>
                  <a:noFill/>
                </a:ln>
                <a:solidFill>
                  <a:prstClr val="black"/>
                </a:solidFill>
                <a:effectLst/>
                <a:uLnTx/>
                <a:uFillTx/>
                <a:latin typeface="Trebuchet MS" panose="020B0603020202020204"/>
                <a:ea typeface="+mn-ea"/>
                <a:cs typeface="+mn-cs"/>
              </a:rPr>
              <a:t> permite predecir la calidad y la capacidad de absorción de tintura del hilo.</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1" i="0" u="none" strike="noStrike" kern="1200" cap="none" spc="0" normalizeH="0" baseline="0" noProof="0" dirty="0">
              <a:ln>
                <a:noFill/>
              </a:ln>
              <a:solidFill>
                <a:prstClr val="black"/>
              </a:solidFill>
              <a:effectLst/>
              <a:uLnTx/>
              <a:uFillTx/>
              <a:latin typeface="Trebuchet MS" panose="020B0603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AR" sz="1800" b="1" i="0" u="none" strike="noStrike" kern="1200" cap="none" spc="0" normalizeH="0" baseline="0" noProof="0" dirty="0">
                <a:ln>
                  <a:noFill/>
                </a:ln>
                <a:solidFill>
                  <a:prstClr val="black"/>
                </a:solidFill>
                <a:effectLst/>
                <a:uLnTx/>
                <a:uFillTx/>
                <a:latin typeface="Trebuchet MS" panose="020B0603020202020204"/>
                <a:ea typeface="+mn-ea"/>
                <a:cs typeface="+mn-cs"/>
              </a:rPr>
              <a:t>Las fibras con un </a:t>
            </a:r>
            <a:r>
              <a:rPr kumimoji="0" lang="es-AR" sz="1800" b="1" i="0" u="none" strike="noStrike" kern="1200" cap="none" spc="0" normalizeH="0" baseline="0" noProof="0" dirty="0" err="1">
                <a:ln>
                  <a:noFill/>
                </a:ln>
                <a:solidFill>
                  <a:prstClr val="black"/>
                </a:solidFill>
                <a:effectLst/>
                <a:uLnTx/>
                <a:uFillTx/>
                <a:latin typeface="Trebuchet MS" panose="020B0603020202020204"/>
                <a:ea typeface="+mn-ea"/>
                <a:cs typeface="+mn-cs"/>
              </a:rPr>
              <a:t>micronaire</a:t>
            </a:r>
            <a:r>
              <a:rPr kumimoji="0" lang="es-AR" sz="1800" b="1" i="0" u="none" strike="noStrike" kern="1200" cap="none" spc="0" normalizeH="0" baseline="0" noProof="0" dirty="0">
                <a:ln>
                  <a:noFill/>
                </a:ln>
                <a:solidFill>
                  <a:prstClr val="black"/>
                </a:solidFill>
                <a:effectLst/>
                <a:uLnTx/>
                <a:uFillTx/>
                <a:latin typeface="Trebuchet MS" panose="020B0603020202020204"/>
                <a:ea typeface="+mn-ea"/>
                <a:cs typeface="+mn-cs"/>
              </a:rPr>
              <a:t> bajo: se rompen fácilmente durante la manipulación mecánica; tienden también a enredarse con mayor facilidad alrededor de partículas de basura y hojas, por lo que la cantidad de fibra buena que se elimina es mayor; suelen ser más flexibles y se enredan con más facilidad y forman los </a:t>
            </a:r>
            <a:r>
              <a:rPr kumimoji="0" lang="es-AR" sz="1800" b="1" i="0" u="none" strike="noStrike" kern="1200" cap="none" spc="0" normalizeH="0" baseline="0" noProof="0" dirty="0" err="1">
                <a:ln>
                  <a:noFill/>
                </a:ln>
                <a:solidFill>
                  <a:prstClr val="black"/>
                </a:solidFill>
                <a:effectLst/>
                <a:uLnTx/>
                <a:uFillTx/>
                <a:latin typeface="Trebuchet MS" panose="020B0603020202020204"/>
                <a:ea typeface="+mn-ea"/>
                <a:cs typeface="+mn-cs"/>
              </a:rPr>
              <a:t>neps</a:t>
            </a:r>
            <a:r>
              <a:rPr kumimoji="0" lang="es-AR" sz="1800" b="1" i="0" u="none" strike="noStrike" kern="1200" cap="none" spc="0" normalizeH="0" baseline="0" noProof="0" dirty="0">
                <a:ln>
                  <a:noFill/>
                </a:ln>
                <a:solidFill>
                  <a:prstClr val="black"/>
                </a:solidFill>
                <a:effectLst/>
                <a:uLnTx/>
                <a:uFillTx/>
                <a:latin typeface="Trebuchet MS" panose="020B0603020202020204"/>
                <a:ea typeface="+mn-ea"/>
                <a:cs typeface="+mn-cs"/>
              </a:rPr>
              <a: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1" i="0" u="none" strike="noStrike" kern="1200" cap="none" spc="0" normalizeH="0" baseline="0" noProof="0" dirty="0">
              <a:ln>
                <a:noFill/>
              </a:ln>
              <a:solidFill>
                <a:prstClr val="black"/>
              </a:solidFill>
              <a:effectLst/>
              <a:uLnTx/>
              <a:uFillTx/>
              <a:latin typeface="Trebuchet MS" panose="020B0603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AR" sz="1800" b="1" i="0" u="none" strike="noStrike" kern="1200" cap="none" spc="0" normalizeH="0" baseline="0" noProof="0" dirty="0">
                <a:ln>
                  <a:noFill/>
                </a:ln>
                <a:solidFill>
                  <a:prstClr val="black"/>
                </a:solidFill>
                <a:effectLst/>
                <a:uLnTx/>
                <a:uFillTx/>
                <a:latin typeface="Trebuchet MS" panose="020B0603020202020204"/>
                <a:ea typeface="+mn-ea"/>
                <a:cs typeface="+mn-cs"/>
              </a:rPr>
              <a:t>La madurez, que viene determinada principalmente por las condiciones de cultivo, puede definirse como el grosor relativo de las paredes (es decir, el área de la membrana celular respecto a la de un círculo del mismo perímetro que la fibra o la relación que existe entre el grosor de las paredes y el “diámetro” global de la fibra).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pic>
        <p:nvPicPr>
          <p:cNvPr id="8" name="Image 7">
            <a:extLst>
              <a:ext uri="{FF2B5EF4-FFF2-40B4-BE49-F238E27FC236}">
                <a16:creationId xmlns:a16="http://schemas.microsoft.com/office/drawing/2014/main" id="{5E3C1474-C83A-4AAA-A5DA-A6547F5906F5}"/>
              </a:ext>
            </a:extLst>
          </p:cNvPr>
          <p:cNvPicPr>
            <a:picLocks noChangeAspect="1"/>
          </p:cNvPicPr>
          <p:nvPr/>
        </p:nvPicPr>
        <p:blipFill>
          <a:blip r:embed="rId4"/>
          <a:stretch>
            <a:fillRect/>
          </a:stretch>
        </p:blipFill>
        <p:spPr>
          <a:xfrm>
            <a:off x="246485" y="183417"/>
            <a:ext cx="1005927" cy="1201016"/>
          </a:xfrm>
          <a:prstGeom prst="rect">
            <a:avLst/>
          </a:prstGeom>
        </p:spPr>
      </p:pic>
      <p:sp>
        <p:nvSpPr>
          <p:cNvPr id="9" name="ZoneTexte 8">
            <a:extLst>
              <a:ext uri="{FF2B5EF4-FFF2-40B4-BE49-F238E27FC236}">
                <a16:creationId xmlns:a16="http://schemas.microsoft.com/office/drawing/2014/main" id="{7B1F66B5-D5FC-4ABC-9492-6CFF0EEB619E}"/>
              </a:ext>
            </a:extLst>
          </p:cNvPr>
          <p:cNvSpPr txBox="1"/>
          <p:nvPr/>
        </p:nvSpPr>
        <p:spPr>
          <a:xfrm>
            <a:off x="56181" y="6433268"/>
            <a:ext cx="6569344" cy="258532"/>
          </a:xfrm>
          <a:prstGeom prst="rect">
            <a:avLst/>
          </a:prstGeom>
          <a:noFill/>
        </p:spPr>
        <p:txBody>
          <a:bodyPr wrap="square">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s-ES" sz="1200" b="0" i="0" u="none" strike="noStrike" kern="1200" cap="none" spc="0" normalizeH="0" baseline="0" noProof="0" dirty="0">
                <a:ln>
                  <a:noFill/>
                </a:ln>
                <a:solidFill>
                  <a:prstClr val="black"/>
                </a:solidFill>
                <a:effectLst/>
                <a:uLnTx/>
                <a:uFillTx/>
                <a:latin typeface="Calibri" panose="020F0502020204030204"/>
                <a:ea typeface="+mn-ea"/>
                <a:cs typeface="+mn-cs"/>
              </a:rPr>
              <a:t>Fuente :Algodonera GZ. </a:t>
            </a:r>
            <a:endParaRPr kumimoji="0" lang="fr-FR" sz="1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1313383"/>
      </p:ext>
    </p:extLst>
  </p:cSld>
  <p:clrMapOvr>
    <a:masterClrMapping/>
  </p:clrMapOvr>
  <p:transition spd="slow" advClick="0" advTm="5000">
    <p:randomBar dir="vert"/>
    <p:sndAc>
      <p:stSnd loop="1">
        <p:snd r:embed="rId3" name="wind.wav"/>
      </p:stSnd>
    </p:sndAc>
  </p:transition>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2BF2426-B80C-406A-9E19-EDC15277013D}"/>
              </a:ext>
            </a:extLst>
          </p:cNvPr>
          <p:cNvSpPr>
            <a:spLocks noGrp="1"/>
          </p:cNvSpPr>
          <p:nvPr>
            <p:ph type="ctrTitle"/>
          </p:nvPr>
        </p:nvSpPr>
        <p:spPr>
          <a:xfrm>
            <a:off x="985969" y="4473227"/>
            <a:ext cx="8288032" cy="1096648"/>
          </a:xfrm>
        </p:spPr>
        <p:txBody>
          <a:bodyPr>
            <a:normAutofit fontScale="90000"/>
          </a:bodyPr>
          <a:lstStyle/>
          <a:p>
            <a:pPr algn="l">
              <a:lnSpc>
                <a:spcPct val="90000"/>
              </a:lnSpc>
            </a:pPr>
            <a:r>
              <a:rPr lang="es-ES" sz="1200" b="1" dirty="0"/>
              <a:t> </a:t>
            </a:r>
            <a:br>
              <a:rPr lang="es-ES" sz="1200" b="1" dirty="0"/>
            </a:br>
            <a:br>
              <a:rPr lang="es-ES" sz="1200" b="1" dirty="0"/>
            </a:br>
            <a:br>
              <a:rPr lang="es-ES" sz="1200" b="1" dirty="0"/>
            </a:br>
            <a:br>
              <a:rPr lang="es-ES" sz="1200" b="1" dirty="0"/>
            </a:br>
            <a:br>
              <a:rPr lang="es-ES" sz="1200" b="1" dirty="0"/>
            </a:br>
            <a:br>
              <a:rPr lang="es-ES" sz="1200" b="1" dirty="0"/>
            </a:br>
            <a:br>
              <a:rPr lang="es-ES" sz="1200" b="1" dirty="0"/>
            </a:br>
            <a:br>
              <a:rPr lang="es-ES" sz="1200" b="1" dirty="0"/>
            </a:br>
            <a:br>
              <a:rPr lang="es-ES" sz="1200" b="1" dirty="0"/>
            </a:br>
            <a:br>
              <a:rPr lang="es-ES" sz="1200" b="1" dirty="0"/>
            </a:br>
            <a:br>
              <a:rPr lang="es-ES" sz="1200" b="1" dirty="0"/>
            </a:br>
            <a:br>
              <a:rPr lang="es-ES" sz="1200" b="1" dirty="0"/>
            </a:br>
            <a:br>
              <a:rPr lang="es-ES" sz="1200" b="1" dirty="0"/>
            </a:br>
            <a:br>
              <a:rPr lang="es-ES" sz="1200" b="1" dirty="0"/>
            </a:br>
            <a:r>
              <a:rPr lang="es-ES" sz="1200" b="1" dirty="0"/>
              <a:t>                                   </a:t>
            </a:r>
            <a:endParaRPr lang="fr-FR" sz="1200" b="1" dirty="0"/>
          </a:p>
        </p:txBody>
      </p:sp>
      <p:sp>
        <p:nvSpPr>
          <p:cNvPr id="3" name="Sous-titre 2">
            <a:extLst>
              <a:ext uri="{FF2B5EF4-FFF2-40B4-BE49-F238E27FC236}">
                <a16:creationId xmlns:a16="http://schemas.microsoft.com/office/drawing/2014/main" id="{11BF107B-0CF5-4EDA-8A8C-077D0C6355FC}"/>
              </a:ext>
            </a:extLst>
          </p:cNvPr>
          <p:cNvSpPr>
            <a:spLocks noGrp="1"/>
          </p:cNvSpPr>
          <p:nvPr>
            <p:ph type="subTitle" idx="1"/>
          </p:nvPr>
        </p:nvSpPr>
        <p:spPr>
          <a:xfrm>
            <a:off x="985969" y="5569874"/>
            <a:ext cx="8288032" cy="701677"/>
          </a:xfrm>
        </p:spPr>
        <p:txBody>
          <a:bodyPr>
            <a:normAutofit/>
          </a:bodyPr>
          <a:lstStyle/>
          <a:p>
            <a:pPr algn="l"/>
            <a:r>
              <a:rPr lang="fr-FR" dirty="0"/>
              <a:t> </a:t>
            </a:r>
          </a:p>
          <a:p>
            <a:pPr algn="l"/>
            <a:endParaRPr lang="fr-FR" b="1" dirty="0"/>
          </a:p>
          <a:p>
            <a:pPr algn="l"/>
            <a:endParaRPr lang="fr-FR" b="1" dirty="0"/>
          </a:p>
        </p:txBody>
      </p:sp>
      <p:sp>
        <p:nvSpPr>
          <p:cNvPr id="7" name="Espace réservé du numéro de diapositive 6">
            <a:extLst>
              <a:ext uri="{FF2B5EF4-FFF2-40B4-BE49-F238E27FC236}">
                <a16:creationId xmlns:a16="http://schemas.microsoft.com/office/drawing/2014/main" id="{60B4C800-4C88-4B2E-8045-90605028DB72}"/>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900" b="0" i="0" u="none" strike="noStrike" kern="1200" cap="none" spc="0" normalizeH="0" baseline="0" noProof="0" smtClean="0">
                <a:ln>
                  <a:noFill/>
                </a:ln>
                <a:solidFill>
                  <a:srgbClr val="90C226"/>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US" sz="900" b="0" i="0" u="none" strike="noStrike" kern="1200" cap="none" spc="0" normalizeH="0" baseline="0" noProof="0" dirty="0">
              <a:ln>
                <a:noFill/>
              </a:ln>
              <a:solidFill>
                <a:srgbClr val="90C226"/>
              </a:solidFill>
              <a:effectLst/>
              <a:uLnTx/>
              <a:uFillTx/>
              <a:latin typeface="Trebuchet MS" panose="020B0603020202020204"/>
              <a:ea typeface="+mn-ea"/>
              <a:cs typeface="+mn-cs"/>
            </a:endParaRPr>
          </a:p>
        </p:txBody>
      </p:sp>
      <p:sp>
        <p:nvSpPr>
          <p:cNvPr id="4" name="Rectangle 3">
            <a:extLst>
              <a:ext uri="{FF2B5EF4-FFF2-40B4-BE49-F238E27FC236}">
                <a16:creationId xmlns:a16="http://schemas.microsoft.com/office/drawing/2014/main" id="{058E955A-649A-4BE4-835E-F962CB7D0AA6}"/>
              </a:ext>
            </a:extLst>
          </p:cNvPr>
          <p:cNvSpPr/>
          <p:nvPr/>
        </p:nvSpPr>
        <p:spPr>
          <a:xfrm>
            <a:off x="1398649" y="364795"/>
            <a:ext cx="10472057" cy="1200329"/>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AR" sz="3600" b="1" i="0" u="sng" strike="noStrike" kern="1200" cap="none" spc="0" normalizeH="0" baseline="0" noProof="0" dirty="0">
                <a:ln>
                  <a:noFill/>
                </a:ln>
                <a:solidFill>
                  <a:prstClr val="black"/>
                </a:solidFill>
                <a:effectLst/>
                <a:uLnTx/>
                <a:uFillTx/>
                <a:latin typeface="Trebuchet MS" panose="020B0603020202020204"/>
                <a:ea typeface="+mn-ea"/>
                <a:cs typeface="+mn-cs"/>
              </a:rPr>
              <a:t>CLASIFICACION POR INSTRUMENTOS H.V</a:t>
            </a:r>
            <a:r>
              <a:rPr kumimoji="0" lang="es-AR" sz="3600" b="0" i="0" u="sng" strike="noStrike" kern="1200" cap="none" spc="0" normalizeH="0" baseline="0" noProof="0" dirty="0">
                <a:ln>
                  <a:noFill/>
                </a:ln>
                <a:solidFill>
                  <a:prstClr val="black"/>
                </a:solidFill>
                <a:effectLst/>
                <a:uLnTx/>
                <a:uFillTx/>
                <a:latin typeface="Trebuchet MS" panose="020B0603020202020204"/>
                <a:ea typeface="+mn-ea"/>
                <a:cs typeface="+mn-cs"/>
              </a:rPr>
              <a:t>.I.(8A)</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AR" sz="3600" b="0" i="0" u="none" strike="noStrike" kern="1200" cap="none" spc="0" normalizeH="0" baseline="0" noProof="0" dirty="0">
                <a:ln>
                  <a:noFill/>
                </a:ln>
                <a:solidFill>
                  <a:prstClr val="black"/>
                </a:solidFill>
                <a:effectLst/>
                <a:uLnTx/>
                <a:uFillTx/>
                <a:latin typeface="Trebuchet MS" panose="020B0603020202020204"/>
                <a:ea typeface="+mn-ea"/>
                <a:cs typeface="+mn-cs"/>
              </a:rPr>
              <a:t>                </a:t>
            </a:r>
            <a:r>
              <a:rPr kumimoji="0" lang="es-AR" sz="2400" b="0" i="0" u="none" strike="noStrike" kern="1200" cap="none" spc="0" normalizeH="0" baseline="0" noProof="0" dirty="0" err="1">
                <a:ln>
                  <a:noFill/>
                </a:ln>
                <a:solidFill>
                  <a:prstClr val="black"/>
                </a:solidFill>
                <a:effectLst/>
                <a:uLnTx/>
                <a:uFillTx/>
                <a:latin typeface="Trebuchet MS" panose="020B0603020202020204"/>
                <a:ea typeface="+mn-ea"/>
                <a:cs typeface="+mn-cs"/>
              </a:rPr>
              <a:t>Micronaire</a:t>
            </a:r>
            <a:r>
              <a:rPr kumimoji="0" lang="es-AR" sz="2400" b="0" i="0" u="none" strike="noStrike" kern="1200" cap="none" spc="0" normalizeH="0" baseline="0" noProof="0" dirty="0">
                <a:ln>
                  <a:noFill/>
                </a:ln>
                <a:solidFill>
                  <a:prstClr val="black"/>
                </a:solidFill>
                <a:effectLst/>
                <a:uLnTx/>
                <a:uFillTx/>
                <a:latin typeface="Trebuchet MS" panose="020B0603020202020204"/>
                <a:ea typeface="+mn-ea"/>
                <a:cs typeface="+mn-cs"/>
              </a:rPr>
              <a:t> e índice de madurez-2</a:t>
            </a:r>
          </a:p>
        </p:txBody>
      </p:sp>
      <p:sp>
        <p:nvSpPr>
          <p:cNvPr id="8" name="Rectangle 7">
            <a:extLst>
              <a:ext uri="{FF2B5EF4-FFF2-40B4-BE49-F238E27FC236}">
                <a16:creationId xmlns:a16="http://schemas.microsoft.com/office/drawing/2014/main" id="{0BA038CB-7BA8-4D87-8E3E-6188C02332E1}"/>
              </a:ext>
            </a:extLst>
          </p:cNvPr>
          <p:cNvSpPr/>
          <p:nvPr/>
        </p:nvSpPr>
        <p:spPr>
          <a:xfrm>
            <a:off x="293914" y="1720840"/>
            <a:ext cx="11277600" cy="3693319"/>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AR" sz="1800" b="1" i="0" u="none" strike="noStrike" kern="1200" cap="none" spc="0" normalizeH="0" baseline="0" noProof="0" dirty="0">
                <a:ln>
                  <a:noFill/>
                </a:ln>
                <a:solidFill>
                  <a:prstClr val="black"/>
                </a:solidFill>
                <a:effectLst/>
                <a:uLnTx/>
                <a:uFillTx/>
                <a:latin typeface="Trebuchet MS" panose="020B0603020202020204"/>
                <a:ea typeface="+mn-ea"/>
                <a:cs typeface="+mn-cs"/>
              </a:rPr>
              <a:t>La madurez ejerce, por lo general, mayor influencia en el aspecto y los defectos de la tela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AR" sz="1800" b="1" i="0" u="none" strike="noStrike" kern="1200" cap="none" spc="0" normalizeH="0" baseline="0" noProof="0" dirty="0">
                <a:ln>
                  <a:noFill/>
                </a:ln>
                <a:solidFill>
                  <a:prstClr val="black"/>
                </a:solidFill>
                <a:effectLst/>
                <a:uLnTx/>
                <a:uFillTx/>
                <a:latin typeface="Trebuchet MS" panose="020B0603020202020204"/>
                <a:ea typeface="+mn-ea"/>
                <a:cs typeface="+mn-cs"/>
              </a:rPr>
              <a:t>que cualquier otra propiedad de la fibra. La madurez de la fibra de algodón influye enormemente: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AR" sz="1800" b="1" i="0" u="none" strike="noStrike" kern="1200" cap="none" spc="0" normalizeH="0" baseline="0" noProof="0" dirty="0">
                <a:ln>
                  <a:noFill/>
                </a:ln>
                <a:solidFill>
                  <a:prstClr val="black"/>
                </a:solidFill>
                <a:effectLst/>
                <a:uLnTx/>
                <a:uFillTx/>
                <a:latin typeface="Trebuchet MS" panose="020B0603020202020204"/>
                <a:ea typeface="+mn-ea"/>
                <a:cs typeface="+mn-cs"/>
              </a:rPr>
              <a:t>en la formación de </a:t>
            </a:r>
            <a:r>
              <a:rPr kumimoji="0" lang="es-AR" sz="1800" b="1" i="0" u="none" strike="noStrike" kern="1200" cap="none" spc="0" normalizeH="0" baseline="0" noProof="0" dirty="0" err="1">
                <a:ln>
                  <a:noFill/>
                </a:ln>
                <a:solidFill>
                  <a:prstClr val="black"/>
                </a:solidFill>
                <a:effectLst/>
                <a:uLnTx/>
                <a:uFillTx/>
                <a:latin typeface="Trebuchet MS" panose="020B0603020202020204"/>
                <a:ea typeface="+mn-ea"/>
                <a:cs typeface="+mn-cs"/>
              </a:rPr>
              <a:t>neps</a:t>
            </a:r>
            <a:r>
              <a:rPr kumimoji="0" lang="es-AR" sz="1800" b="1" i="0" u="none" strike="noStrike" kern="1200" cap="none" spc="0" normalizeH="0" baseline="0" noProof="0" dirty="0">
                <a:ln>
                  <a:noFill/>
                </a:ln>
                <a:solidFill>
                  <a:prstClr val="black"/>
                </a:solidFill>
                <a:effectLst/>
                <a:uLnTx/>
                <a:uFillTx/>
                <a:latin typeface="Trebuchet MS" panose="020B0603020202020204"/>
                <a:ea typeface="+mn-ea"/>
                <a:cs typeface="+mn-cs"/>
              </a:rPr>
              <a:t>, la absorción del tinte y en el aspecto del tejido teñido.</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1" i="0" u="none" strike="noStrike" kern="1200" cap="none" spc="0" normalizeH="0" baseline="0" noProof="0" dirty="0">
              <a:ln>
                <a:noFill/>
              </a:ln>
              <a:solidFill>
                <a:prstClr val="black"/>
              </a:solidFill>
              <a:effectLst/>
              <a:uLnTx/>
              <a:uFillTx/>
              <a:latin typeface="Trebuchet MS" panose="020B0603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AR" sz="1800" b="1" i="0" u="none" strike="noStrike" kern="1200" cap="none" spc="0" normalizeH="0" baseline="0" noProof="0" dirty="0">
                <a:ln>
                  <a:noFill/>
                </a:ln>
                <a:solidFill>
                  <a:prstClr val="black"/>
                </a:solidFill>
                <a:effectLst/>
                <a:uLnTx/>
                <a:uFillTx/>
                <a:latin typeface="Trebuchet MS" panose="020B0603020202020204"/>
                <a:ea typeface="+mn-ea"/>
                <a:cs typeface="+mn-cs"/>
              </a:rPr>
              <a:t>Las variaciones de madurez en un lote de hilo o de tela pueden causar estrías y barrados porque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AR" sz="1800" b="1" i="0" u="none" strike="noStrike" kern="1200" cap="none" spc="0" normalizeH="0" baseline="0" noProof="0" dirty="0">
                <a:ln>
                  <a:noFill/>
                </a:ln>
                <a:solidFill>
                  <a:prstClr val="black"/>
                </a:solidFill>
                <a:effectLst/>
                <a:uLnTx/>
                <a:uFillTx/>
                <a:latin typeface="Trebuchet MS" panose="020B0603020202020204"/>
                <a:ea typeface="+mn-ea"/>
                <a:cs typeface="+mn-cs"/>
              </a:rPr>
              <a:t> el teñido presentará tonalidades diferentes. Un pequeño porcentaje de fibras inmaduras o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AR" sz="1800" b="1" i="0" u="none" strike="noStrike" kern="1200" cap="none" spc="0" normalizeH="0" baseline="0" noProof="0" dirty="0">
                <a:ln>
                  <a:noFill/>
                </a:ln>
                <a:solidFill>
                  <a:prstClr val="black"/>
                </a:solidFill>
                <a:effectLst/>
                <a:uLnTx/>
                <a:uFillTx/>
                <a:latin typeface="Trebuchet MS" panose="020B0603020202020204"/>
                <a:ea typeface="+mn-ea"/>
                <a:cs typeface="+mn-cs"/>
              </a:rPr>
              <a:t>“muertas” puede afectar mucho al aspecto del hilo y de la tela, sobre todo en lo que se refiere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AR" sz="1800" b="1" i="0" u="none" strike="noStrike" kern="1200" cap="none" spc="0" normalizeH="0" baseline="0" noProof="0" dirty="0">
                <a:ln>
                  <a:noFill/>
                </a:ln>
                <a:solidFill>
                  <a:prstClr val="black"/>
                </a:solidFill>
                <a:effectLst/>
                <a:uLnTx/>
                <a:uFillTx/>
                <a:latin typeface="Trebuchet MS" panose="020B0603020202020204"/>
                <a:ea typeface="+mn-ea"/>
                <a:cs typeface="+mn-cs"/>
              </a:rPr>
              <a:t>a la nudosidad y las manchas blancas. Las pérdidas por lavado y acabado también son mayores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AR" sz="1800" b="1" i="0" u="none" strike="noStrike" kern="1200" cap="none" spc="0" normalizeH="0" baseline="0" noProof="0" dirty="0">
                <a:ln>
                  <a:noFill/>
                </a:ln>
                <a:solidFill>
                  <a:prstClr val="black"/>
                </a:solidFill>
                <a:effectLst/>
                <a:uLnTx/>
                <a:uFillTx/>
                <a:latin typeface="Trebuchet MS" panose="020B0603020202020204"/>
                <a:ea typeface="+mn-ea"/>
                <a:cs typeface="+mn-cs"/>
              </a:rPr>
              <a:t>en algodones inmaduros porque su contenido de fibras no celulósicas es más alto. La madurez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AR" sz="1800" b="1" i="0" u="none" strike="noStrike" kern="1200" cap="none" spc="0" normalizeH="0" baseline="0" noProof="0" dirty="0">
                <a:ln>
                  <a:noFill/>
                </a:ln>
                <a:solidFill>
                  <a:prstClr val="black"/>
                </a:solidFill>
                <a:effectLst/>
                <a:uLnTx/>
                <a:uFillTx/>
                <a:latin typeface="Trebuchet MS" panose="020B0603020202020204"/>
                <a:ea typeface="+mn-ea"/>
                <a:cs typeface="+mn-cs"/>
              </a:rPr>
              <a:t>de las fibras afecta asimismo al brillo. La inmadurez se asocia también con pegajosidad y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AR" sz="1800" b="1" i="0" u="none" strike="noStrike" kern="1200" cap="none" spc="0" normalizeH="0" baseline="0" noProof="0" dirty="0">
                <a:ln>
                  <a:noFill/>
                </a:ln>
                <a:solidFill>
                  <a:prstClr val="black"/>
                </a:solidFill>
                <a:effectLst/>
                <a:uLnTx/>
                <a:uFillTx/>
                <a:latin typeface="Trebuchet MS" panose="020B0603020202020204"/>
                <a:ea typeface="+mn-ea"/>
                <a:cs typeface="+mn-cs"/>
              </a:rPr>
              <a:t>el lapeado de los rodillos debido al exceso de azúcares de la planta, en particular con altos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AR" sz="1800" b="1" i="0" u="none" strike="noStrike" kern="1200" cap="none" spc="0" normalizeH="0" baseline="0" noProof="0" dirty="0">
                <a:ln>
                  <a:noFill/>
                </a:ln>
                <a:solidFill>
                  <a:prstClr val="black"/>
                </a:solidFill>
                <a:effectLst/>
                <a:uLnTx/>
                <a:uFillTx/>
                <a:latin typeface="Trebuchet MS" panose="020B0603020202020204"/>
                <a:ea typeface="+mn-ea"/>
                <a:cs typeface="+mn-cs"/>
              </a:rPr>
              <a:t>niveles de humedad. Como se sabe, el peinado permite eliminar en cierta medida las fibras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AR" sz="1800" b="1" i="0" u="none" strike="noStrike" kern="1200" cap="none" spc="0" normalizeH="0" baseline="0" noProof="0" dirty="0">
                <a:ln>
                  <a:noFill/>
                </a:ln>
                <a:solidFill>
                  <a:prstClr val="black"/>
                </a:solidFill>
                <a:effectLst/>
                <a:uLnTx/>
                <a:uFillTx/>
                <a:latin typeface="Trebuchet MS" panose="020B0603020202020204"/>
                <a:ea typeface="+mn-ea"/>
                <a:cs typeface="+mn-cs"/>
              </a:rPr>
              <a:t>inmaduras y finas.</a:t>
            </a:r>
          </a:p>
        </p:txBody>
      </p:sp>
      <p:pic>
        <p:nvPicPr>
          <p:cNvPr id="9" name="Image 8">
            <a:extLst>
              <a:ext uri="{FF2B5EF4-FFF2-40B4-BE49-F238E27FC236}">
                <a16:creationId xmlns:a16="http://schemas.microsoft.com/office/drawing/2014/main" id="{700D0E11-0041-4809-A56F-6EDD94BE4195}"/>
              </a:ext>
            </a:extLst>
          </p:cNvPr>
          <p:cNvPicPr>
            <a:picLocks noChangeAspect="1"/>
          </p:cNvPicPr>
          <p:nvPr/>
        </p:nvPicPr>
        <p:blipFill>
          <a:blip r:embed="rId4"/>
          <a:stretch>
            <a:fillRect/>
          </a:stretch>
        </p:blipFill>
        <p:spPr>
          <a:xfrm>
            <a:off x="246485" y="183417"/>
            <a:ext cx="1005927" cy="1201016"/>
          </a:xfrm>
          <a:prstGeom prst="rect">
            <a:avLst/>
          </a:prstGeom>
        </p:spPr>
      </p:pic>
      <p:sp>
        <p:nvSpPr>
          <p:cNvPr id="10" name="ZoneTexte 9">
            <a:extLst>
              <a:ext uri="{FF2B5EF4-FFF2-40B4-BE49-F238E27FC236}">
                <a16:creationId xmlns:a16="http://schemas.microsoft.com/office/drawing/2014/main" id="{64DE2554-5EAD-4D00-8743-BD043D3EAA1A}"/>
              </a:ext>
            </a:extLst>
          </p:cNvPr>
          <p:cNvSpPr txBox="1"/>
          <p:nvPr/>
        </p:nvSpPr>
        <p:spPr>
          <a:xfrm>
            <a:off x="1291" y="6462217"/>
            <a:ext cx="6446003" cy="258532"/>
          </a:xfrm>
          <a:prstGeom prst="rect">
            <a:avLst/>
          </a:prstGeom>
          <a:noFill/>
        </p:spPr>
        <p:txBody>
          <a:bodyPr wrap="square">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s-ES" sz="1200" b="0" i="0" u="none" strike="noStrike" kern="1200" cap="none" spc="0" normalizeH="0" baseline="0" noProof="0" dirty="0">
                <a:ln>
                  <a:noFill/>
                </a:ln>
                <a:solidFill>
                  <a:prstClr val="black"/>
                </a:solidFill>
                <a:effectLst/>
                <a:uLnTx/>
                <a:uFillTx/>
                <a:latin typeface="Calibri" panose="020F0502020204030204"/>
                <a:ea typeface="+mn-ea"/>
                <a:cs typeface="+mn-cs"/>
              </a:rPr>
              <a:t>Fuente :Algodonera GZ. </a:t>
            </a:r>
            <a:endParaRPr kumimoji="0" lang="fr-FR" sz="1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41760946"/>
      </p:ext>
    </p:extLst>
  </p:cSld>
  <p:clrMapOvr>
    <a:masterClrMapping/>
  </p:clrMapOvr>
  <p:transition spd="slow" advClick="0" advTm="5000">
    <p:randomBar dir="vert"/>
    <p:sndAc>
      <p:stSnd loop="1">
        <p:snd r:embed="rId3" name="wind.wav"/>
      </p:stSnd>
    </p:sndAc>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DDE92A2-2089-4F30-AAB4-A89374B0408A}"/>
              </a:ext>
            </a:extLst>
          </p:cNvPr>
          <p:cNvSpPr>
            <a:spLocks noGrp="1"/>
          </p:cNvSpPr>
          <p:nvPr>
            <p:ph type="title"/>
          </p:nvPr>
        </p:nvSpPr>
        <p:spPr>
          <a:xfrm>
            <a:off x="1187758" y="207489"/>
            <a:ext cx="10515600" cy="1201017"/>
          </a:xfrm>
        </p:spPr>
        <p:txBody>
          <a:bodyPr/>
          <a:lstStyle/>
          <a:p>
            <a:pPr algn="ctr"/>
            <a:r>
              <a:rPr kumimoji="0" lang="es-AR" sz="3600" b="1" i="0" u="sng" strike="noStrike" kern="1200" cap="none" spc="0" normalizeH="0" baseline="0" noProof="0" dirty="0">
                <a:ln>
                  <a:noFill/>
                </a:ln>
                <a:solidFill>
                  <a:prstClr val="black"/>
                </a:solidFill>
                <a:effectLst/>
                <a:uLnTx/>
                <a:uFillTx/>
                <a:latin typeface="Trebuchet MS" panose="020B0603020202020204"/>
                <a:ea typeface="+mj-ea"/>
                <a:cs typeface="+mj-cs"/>
              </a:rPr>
              <a:t>CLASIFICACION POR INSTRUMENTOS H.V.I.-(8B)</a:t>
            </a:r>
            <a:endParaRPr lang="es-AR" dirty="0"/>
          </a:p>
        </p:txBody>
      </p:sp>
      <p:pic>
        <p:nvPicPr>
          <p:cNvPr id="6" name="Espace réservé du contenu 5">
            <a:extLst>
              <a:ext uri="{FF2B5EF4-FFF2-40B4-BE49-F238E27FC236}">
                <a16:creationId xmlns:a16="http://schemas.microsoft.com/office/drawing/2014/main" id="{22BBCF60-959A-4006-BCC6-BDFF8F05C7A8}"/>
              </a:ext>
            </a:extLst>
          </p:cNvPr>
          <p:cNvPicPr>
            <a:picLocks noGrp="1" noChangeAspect="1"/>
          </p:cNvPicPr>
          <p:nvPr>
            <p:ph idx="1"/>
          </p:nvPr>
        </p:nvPicPr>
        <p:blipFill>
          <a:blip r:embed="rId3"/>
          <a:stretch>
            <a:fillRect/>
          </a:stretch>
        </p:blipFill>
        <p:spPr>
          <a:xfrm>
            <a:off x="1728061" y="1393669"/>
            <a:ext cx="8942521" cy="5327806"/>
          </a:xfrm>
        </p:spPr>
      </p:pic>
      <p:sp>
        <p:nvSpPr>
          <p:cNvPr id="4" name="Espace réservé du numéro de diapositive 3">
            <a:extLst>
              <a:ext uri="{FF2B5EF4-FFF2-40B4-BE49-F238E27FC236}">
                <a16:creationId xmlns:a16="http://schemas.microsoft.com/office/drawing/2014/main" id="{B7A7DEA2-22A5-46FA-BC27-FEF8868AD0A6}"/>
              </a:ext>
            </a:extLst>
          </p:cNvPr>
          <p:cNvSpPr>
            <a:spLocks noGrp="1"/>
          </p:cNvSpPr>
          <p:nvPr>
            <p:ph type="sldNum" sz="quarter" idx="12"/>
          </p:nvPr>
        </p:nvSpPr>
        <p:spPr/>
        <p:txBody>
          <a:bodyPr/>
          <a:lstStyle/>
          <a:p>
            <a:fld id="{D57F1E4F-1CFF-5643-939E-217C01CDF565}" type="slidenum">
              <a:rPr lang="en-US" smtClean="0"/>
              <a:pPr/>
              <a:t>25</a:t>
            </a:fld>
            <a:endParaRPr lang="en-US" dirty="0"/>
          </a:p>
        </p:txBody>
      </p:sp>
      <p:pic>
        <p:nvPicPr>
          <p:cNvPr id="7" name="Image 6">
            <a:extLst>
              <a:ext uri="{FF2B5EF4-FFF2-40B4-BE49-F238E27FC236}">
                <a16:creationId xmlns:a16="http://schemas.microsoft.com/office/drawing/2014/main" id="{E6F894E9-64F8-4DB1-AE5C-C3D277A8AB38}"/>
              </a:ext>
            </a:extLst>
          </p:cNvPr>
          <p:cNvPicPr>
            <a:picLocks noChangeAspect="1"/>
          </p:cNvPicPr>
          <p:nvPr/>
        </p:nvPicPr>
        <p:blipFill>
          <a:blip r:embed="rId4"/>
          <a:stretch>
            <a:fillRect/>
          </a:stretch>
        </p:blipFill>
        <p:spPr>
          <a:xfrm>
            <a:off x="181831" y="192653"/>
            <a:ext cx="1005927" cy="1201016"/>
          </a:xfrm>
          <a:prstGeom prst="rect">
            <a:avLst/>
          </a:prstGeom>
        </p:spPr>
      </p:pic>
      <p:sp>
        <p:nvSpPr>
          <p:cNvPr id="11" name="ZoneTexte 10">
            <a:extLst>
              <a:ext uri="{FF2B5EF4-FFF2-40B4-BE49-F238E27FC236}">
                <a16:creationId xmlns:a16="http://schemas.microsoft.com/office/drawing/2014/main" id="{3B01CC92-A2E7-40EF-911A-67314A313FBD}"/>
              </a:ext>
            </a:extLst>
          </p:cNvPr>
          <p:cNvSpPr txBox="1"/>
          <p:nvPr/>
        </p:nvSpPr>
        <p:spPr>
          <a:xfrm>
            <a:off x="181831" y="6433268"/>
            <a:ext cx="6373952" cy="258532"/>
          </a:xfrm>
          <a:prstGeom prst="rect">
            <a:avLst/>
          </a:prstGeom>
          <a:noFill/>
        </p:spPr>
        <p:txBody>
          <a:bodyPr wrap="square">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dirty="0">
                <a:effectLst/>
              </a:rPr>
              <a:t>                                            Fuente: </a:t>
            </a:r>
            <a:r>
              <a:rPr lang="fr-FR" sz="1200" dirty="0" err="1">
                <a:effectLst/>
              </a:rPr>
              <a:t>Nardi</a:t>
            </a:r>
            <a:r>
              <a:rPr lang="fr-FR" sz="1200" dirty="0">
                <a:effectLst/>
              </a:rPr>
              <a:t> Analytics LLC</a:t>
            </a:r>
            <a:endParaRPr kumimoji="0" lang="fr-FR" sz="1200" b="1"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1957362051"/>
      </p:ext>
    </p:extLst>
  </p:cSld>
  <p:clrMapOvr>
    <a:masterClrMapping/>
  </p:clrMapOvr>
  <p:transition spd="slow" advClick="0" advTm="5000">
    <p:randomBar dir="vert"/>
    <p:sndAc>
      <p:stSnd loop="1">
        <p:snd r:embed="rId2" name="wind.wav"/>
      </p:stSnd>
    </p:sndAc>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DDE92A2-2089-4F30-AAB4-A89374B0408A}"/>
              </a:ext>
            </a:extLst>
          </p:cNvPr>
          <p:cNvSpPr>
            <a:spLocks noGrp="1"/>
          </p:cNvSpPr>
          <p:nvPr>
            <p:ph type="title"/>
          </p:nvPr>
        </p:nvSpPr>
        <p:spPr>
          <a:xfrm>
            <a:off x="1093359" y="365125"/>
            <a:ext cx="10515600" cy="1201017"/>
          </a:xfrm>
        </p:spPr>
        <p:txBody>
          <a:bodyPr/>
          <a:lstStyle/>
          <a:p>
            <a:pPr algn="ctr"/>
            <a:r>
              <a:rPr kumimoji="0" lang="es-AR" sz="3600" b="1" i="0" u="sng" strike="noStrike" kern="1200" cap="none" spc="0" normalizeH="0" baseline="0" noProof="0">
                <a:ln>
                  <a:noFill/>
                </a:ln>
                <a:solidFill>
                  <a:prstClr val="black"/>
                </a:solidFill>
                <a:effectLst/>
                <a:uLnTx/>
                <a:uFillTx/>
                <a:latin typeface="Trebuchet MS" panose="020B0603020202020204"/>
                <a:ea typeface="+mj-ea"/>
                <a:cs typeface="+mj-cs"/>
              </a:rPr>
              <a:t>CLASIFICACION POR INSTRUMENTOS H.V.I.-(8C)</a:t>
            </a:r>
            <a:endParaRPr lang="es-AR" dirty="0"/>
          </a:p>
        </p:txBody>
      </p:sp>
      <p:sp>
        <p:nvSpPr>
          <p:cNvPr id="4" name="Espace réservé du numéro de diapositive 3">
            <a:extLst>
              <a:ext uri="{FF2B5EF4-FFF2-40B4-BE49-F238E27FC236}">
                <a16:creationId xmlns:a16="http://schemas.microsoft.com/office/drawing/2014/main" id="{B7A7DEA2-22A5-46FA-BC27-FEF8868AD0A6}"/>
              </a:ext>
            </a:extLst>
          </p:cNvPr>
          <p:cNvSpPr>
            <a:spLocks noGrp="1"/>
          </p:cNvSpPr>
          <p:nvPr>
            <p:ph type="sldNum" sz="quarter" idx="12"/>
          </p:nvPr>
        </p:nvSpPr>
        <p:spPr/>
        <p:txBody>
          <a:bodyPr/>
          <a:lstStyle/>
          <a:p>
            <a:fld id="{D57F1E4F-1CFF-5643-939E-217C01CDF565}" type="slidenum">
              <a:rPr lang="en-US" smtClean="0"/>
              <a:pPr/>
              <a:t>26</a:t>
            </a:fld>
            <a:endParaRPr lang="en-US" dirty="0"/>
          </a:p>
        </p:txBody>
      </p:sp>
      <p:pic>
        <p:nvPicPr>
          <p:cNvPr id="7" name="Image 6">
            <a:extLst>
              <a:ext uri="{FF2B5EF4-FFF2-40B4-BE49-F238E27FC236}">
                <a16:creationId xmlns:a16="http://schemas.microsoft.com/office/drawing/2014/main" id="{E6F894E9-64F8-4DB1-AE5C-C3D277A8AB38}"/>
              </a:ext>
            </a:extLst>
          </p:cNvPr>
          <p:cNvPicPr>
            <a:picLocks noChangeAspect="1"/>
          </p:cNvPicPr>
          <p:nvPr/>
        </p:nvPicPr>
        <p:blipFill>
          <a:blip r:embed="rId3"/>
          <a:stretch>
            <a:fillRect/>
          </a:stretch>
        </p:blipFill>
        <p:spPr>
          <a:xfrm>
            <a:off x="70994" y="101309"/>
            <a:ext cx="1005927" cy="1201016"/>
          </a:xfrm>
          <a:prstGeom prst="rect">
            <a:avLst/>
          </a:prstGeom>
        </p:spPr>
      </p:pic>
      <p:sp>
        <p:nvSpPr>
          <p:cNvPr id="11" name="ZoneTexte 10">
            <a:extLst>
              <a:ext uri="{FF2B5EF4-FFF2-40B4-BE49-F238E27FC236}">
                <a16:creationId xmlns:a16="http://schemas.microsoft.com/office/drawing/2014/main" id="{3B01CC92-A2E7-40EF-911A-67314A313FBD}"/>
              </a:ext>
            </a:extLst>
          </p:cNvPr>
          <p:cNvSpPr txBox="1"/>
          <p:nvPr/>
        </p:nvSpPr>
        <p:spPr>
          <a:xfrm>
            <a:off x="172594" y="6462943"/>
            <a:ext cx="6373952" cy="258532"/>
          </a:xfrm>
          <a:prstGeom prst="rect">
            <a:avLst/>
          </a:prstGeom>
          <a:noFill/>
        </p:spPr>
        <p:txBody>
          <a:bodyPr wrap="square">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1200" dirty="0">
                <a:effectLst/>
              </a:rPr>
              <a:t>                                    Fuente: Diagonal</a:t>
            </a:r>
            <a:endParaRPr kumimoji="0" lang="fr-FR" sz="1200" b="1" i="0" u="none" strike="noStrike" kern="1200" cap="none" spc="0" normalizeH="0" baseline="0" noProof="0" dirty="0">
              <a:ln>
                <a:noFill/>
              </a:ln>
              <a:solidFill>
                <a:prstClr val="black"/>
              </a:solidFill>
              <a:effectLst/>
              <a:uLnTx/>
              <a:uFillTx/>
              <a:ea typeface="+mn-ea"/>
              <a:cs typeface="+mn-cs"/>
            </a:endParaRPr>
          </a:p>
        </p:txBody>
      </p:sp>
      <p:pic>
        <p:nvPicPr>
          <p:cNvPr id="9" name="Espace réservé du contenu 8">
            <a:extLst>
              <a:ext uri="{FF2B5EF4-FFF2-40B4-BE49-F238E27FC236}">
                <a16:creationId xmlns:a16="http://schemas.microsoft.com/office/drawing/2014/main" id="{11C3FFE4-748A-4CEF-AD77-3B05719F5C63}"/>
              </a:ext>
            </a:extLst>
          </p:cNvPr>
          <p:cNvPicPr>
            <a:picLocks noGrp="1" noChangeAspect="1"/>
          </p:cNvPicPr>
          <p:nvPr>
            <p:ph idx="1"/>
          </p:nvPr>
        </p:nvPicPr>
        <p:blipFill>
          <a:blip r:embed="rId4"/>
          <a:stretch>
            <a:fillRect/>
          </a:stretch>
        </p:blipFill>
        <p:spPr>
          <a:xfrm>
            <a:off x="1403927" y="1302326"/>
            <a:ext cx="9762836" cy="5190549"/>
          </a:xfrm>
        </p:spPr>
      </p:pic>
    </p:spTree>
    <p:extLst>
      <p:ext uri="{BB962C8B-B14F-4D97-AF65-F5344CB8AC3E}">
        <p14:creationId xmlns:p14="http://schemas.microsoft.com/office/powerpoint/2010/main" val="637745745"/>
      </p:ext>
    </p:extLst>
  </p:cSld>
  <p:clrMapOvr>
    <a:masterClrMapping/>
  </p:clrMapOvr>
  <p:transition spd="slow" advClick="0" advTm="5000">
    <p:randomBar dir="vert"/>
    <p:sndAc>
      <p:stSnd loop="1">
        <p:snd r:embed="rId2" name="wind.wav"/>
      </p:stSnd>
    </p:sndAc>
  </p:transition>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2BF2426-B80C-406A-9E19-EDC15277013D}"/>
              </a:ext>
            </a:extLst>
          </p:cNvPr>
          <p:cNvSpPr>
            <a:spLocks noGrp="1"/>
          </p:cNvSpPr>
          <p:nvPr>
            <p:ph type="ctrTitle"/>
          </p:nvPr>
        </p:nvSpPr>
        <p:spPr>
          <a:xfrm>
            <a:off x="985969" y="4473227"/>
            <a:ext cx="8288032" cy="1096648"/>
          </a:xfrm>
        </p:spPr>
        <p:txBody>
          <a:bodyPr>
            <a:normAutofit fontScale="90000"/>
          </a:bodyPr>
          <a:lstStyle/>
          <a:p>
            <a:pPr algn="l">
              <a:lnSpc>
                <a:spcPct val="90000"/>
              </a:lnSpc>
            </a:pPr>
            <a:r>
              <a:rPr lang="es-ES" sz="1200" b="1"/>
              <a:t> </a:t>
            </a:r>
            <a:br>
              <a:rPr lang="es-ES" sz="1200" b="1"/>
            </a:br>
            <a:br>
              <a:rPr lang="es-ES" sz="1200" b="1"/>
            </a:br>
            <a:br>
              <a:rPr lang="es-ES" sz="1200" b="1"/>
            </a:br>
            <a:br>
              <a:rPr lang="es-ES" sz="1200" b="1"/>
            </a:br>
            <a:br>
              <a:rPr lang="es-ES" sz="1200" b="1"/>
            </a:br>
            <a:br>
              <a:rPr lang="es-ES" sz="1200" b="1"/>
            </a:br>
            <a:br>
              <a:rPr lang="es-ES" sz="1200" b="1"/>
            </a:br>
            <a:br>
              <a:rPr lang="es-ES" sz="1200" b="1"/>
            </a:br>
            <a:br>
              <a:rPr lang="es-ES" sz="1200" b="1"/>
            </a:br>
            <a:br>
              <a:rPr lang="es-ES" sz="1200" b="1"/>
            </a:br>
            <a:br>
              <a:rPr lang="es-ES" sz="1200" b="1"/>
            </a:br>
            <a:br>
              <a:rPr lang="es-ES" sz="1200" b="1"/>
            </a:br>
            <a:br>
              <a:rPr lang="es-ES" sz="1200" b="1"/>
            </a:br>
            <a:br>
              <a:rPr lang="es-ES" sz="1200" b="1"/>
            </a:br>
            <a:r>
              <a:rPr lang="es-ES" sz="1200" b="1"/>
              <a:t>                                   </a:t>
            </a:r>
            <a:endParaRPr lang="fr-FR" sz="1200" b="1"/>
          </a:p>
        </p:txBody>
      </p:sp>
      <p:sp>
        <p:nvSpPr>
          <p:cNvPr id="3" name="Sous-titre 2">
            <a:extLst>
              <a:ext uri="{FF2B5EF4-FFF2-40B4-BE49-F238E27FC236}">
                <a16:creationId xmlns:a16="http://schemas.microsoft.com/office/drawing/2014/main" id="{11BF107B-0CF5-4EDA-8A8C-077D0C6355FC}"/>
              </a:ext>
            </a:extLst>
          </p:cNvPr>
          <p:cNvSpPr>
            <a:spLocks noGrp="1"/>
          </p:cNvSpPr>
          <p:nvPr>
            <p:ph type="subTitle" idx="1"/>
          </p:nvPr>
        </p:nvSpPr>
        <p:spPr>
          <a:xfrm>
            <a:off x="985969" y="5569874"/>
            <a:ext cx="8288032" cy="701677"/>
          </a:xfrm>
        </p:spPr>
        <p:txBody>
          <a:bodyPr>
            <a:normAutofit/>
          </a:bodyPr>
          <a:lstStyle/>
          <a:p>
            <a:pPr algn="l"/>
            <a:r>
              <a:rPr lang="fr-FR" dirty="0"/>
              <a:t> </a:t>
            </a:r>
          </a:p>
          <a:p>
            <a:pPr algn="l"/>
            <a:endParaRPr lang="fr-FR" b="1"/>
          </a:p>
          <a:p>
            <a:pPr algn="l"/>
            <a:endParaRPr lang="fr-FR" b="1"/>
          </a:p>
        </p:txBody>
      </p:sp>
      <p:sp>
        <p:nvSpPr>
          <p:cNvPr id="7" name="Espace réservé du numéro de diapositive 6">
            <a:extLst>
              <a:ext uri="{FF2B5EF4-FFF2-40B4-BE49-F238E27FC236}">
                <a16:creationId xmlns:a16="http://schemas.microsoft.com/office/drawing/2014/main" id="{60B4C800-4C88-4B2E-8045-90605028DB72}"/>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900" b="0" i="0" u="none" strike="noStrike" kern="1200" cap="none" spc="0" normalizeH="0" baseline="0" noProof="0" smtClean="0">
                <a:ln>
                  <a:noFill/>
                </a:ln>
                <a:solidFill>
                  <a:srgbClr val="90C226"/>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US" sz="900" b="0" i="0" u="none" strike="noStrike" kern="1200" cap="none" spc="0" normalizeH="0" baseline="0" noProof="0" dirty="0">
              <a:ln>
                <a:noFill/>
              </a:ln>
              <a:solidFill>
                <a:srgbClr val="90C226"/>
              </a:solidFill>
              <a:effectLst/>
              <a:uLnTx/>
              <a:uFillTx/>
              <a:latin typeface="Trebuchet MS" panose="020B0603020202020204"/>
              <a:ea typeface="+mn-ea"/>
              <a:cs typeface="+mn-cs"/>
            </a:endParaRPr>
          </a:p>
        </p:txBody>
      </p:sp>
      <p:sp>
        <p:nvSpPr>
          <p:cNvPr id="9" name="Rectangle 8">
            <a:extLst>
              <a:ext uri="{FF2B5EF4-FFF2-40B4-BE49-F238E27FC236}">
                <a16:creationId xmlns:a16="http://schemas.microsoft.com/office/drawing/2014/main" id="{97A84FF9-9D0E-4106-8C66-FDC4BEE16105}"/>
              </a:ext>
            </a:extLst>
          </p:cNvPr>
          <p:cNvSpPr/>
          <p:nvPr/>
        </p:nvSpPr>
        <p:spPr>
          <a:xfrm>
            <a:off x="580545" y="1147002"/>
            <a:ext cx="11266311" cy="5724644"/>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AR" sz="2400" b="1" i="0" u="none" strike="noStrike" kern="1200" cap="none" spc="0" normalizeH="0" baseline="0" noProof="0" dirty="0">
                <a:ln>
                  <a:noFill/>
                </a:ln>
                <a:solidFill>
                  <a:prstClr val="black"/>
                </a:solidFill>
                <a:effectLst/>
                <a:uLnTx/>
                <a:uFillTx/>
                <a:latin typeface="Trebuchet MS" panose="020B0603020202020204"/>
                <a:ea typeface="+mn-ea"/>
                <a:cs typeface="+mn-cs"/>
              </a:rPr>
              <a:t>                                     Color (</a:t>
            </a:r>
            <a:r>
              <a:rPr kumimoji="0" lang="es-AR" sz="2400" b="1" i="0" u="none" strike="noStrike" kern="1200" cap="none" spc="0" normalizeH="0" baseline="0" noProof="0" dirty="0" err="1">
                <a:ln>
                  <a:noFill/>
                </a:ln>
                <a:solidFill>
                  <a:prstClr val="black"/>
                </a:solidFill>
                <a:effectLst/>
                <a:uLnTx/>
                <a:uFillTx/>
                <a:latin typeface="Trebuchet MS" panose="020B0603020202020204"/>
                <a:ea typeface="+mn-ea"/>
                <a:cs typeface="+mn-cs"/>
              </a:rPr>
              <a:t>Rd</a:t>
            </a:r>
            <a:r>
              <a:rPr kumimoji="0" lang="es-AR" sz="2400" b="1" i="0" u="none" strike="noStrike" kern="1200" cap="none" spc="0" normalizeH="0" baseline="0" noProof="0" dirty="0">
                <a:ln>
                  <a:noFill/>
                </a:ln>
                <a:solidFill>
                  <a:prstClr val="black"/>
                </a:solidFill>
                <a:effectLst/>
                <a:uLnTx/>
                <a:uFillTx/>
                <a:latin typeface="Trebuchet MS" panose="020B0603020202020204"/>
                <a:ea typeface="+mn-ea"/>
                <a:cs typeface="+mn-cs"/>
              </a:rPr>
              <a:t>, +b, Grado de Color)</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AR" sz="1800" b="1" i="0" u="none" strike="noStrike" kern="1200" cap="none" spc="0" normalizeH="0" baseline="0" noProof="0" dirty="0">
                <a:ln>
                  <a:noFill/>
                </a:ln>
                <a:solidFill>
                  <a:prstClr val="black"/>
                </a:solidFill>
                <a:effectLst/>
                <a:uLnTx/>
                <a:uFillTx/>
                <a:latin typeface="Trebuchet MS" panose="020B0603020202020204"/>
                <a:ea typeface="+mn-ea"/>
                <a:cs typeface="+mn-cs"/>
              </a:rPr>
              <a:t>Por lo general, cuando se abre la cápsula el algodón es blanco, pero su exposición a la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AR" sz="1800" b="1" i="0" u="none" strike="noStrike" kern="1200" cap="none" spc="0" normalizeH="0" baseline="0" noProof="0" dirty="0">
                <a:ln>
                  <a:noFill/>
                </a:ln>
                <a:solidFill>
                  <a:prstClr val="black"/>
                </a:solidFill>
                <a:effectLst/>
                <a:uLnTx/>
                <a:uFillTx/>
                <a:latin typeface="Trebuchet MS" panose="020B0603020202020204"/>
                <a:ea typeface="+mn-ea"/>
                <a:cs typeface="+mn-cs"/>
              </a:rPr>
              <a:t>intemperie y los microorganismos durante mucho tiempo oscurece su color y le resta brillo.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AR" sz="1800" b="1" i="0" u="none" strike="noStrike" kern="1200" cap="none" spc="0" normalizeH="0" baseline="0" noProof="0" dirty="0">
                <a:ln>
                  <a:noFill/>
                </a:ln>
                <a:solidFill>
                  <a:prstClr val="black"/>
                </a:solidFill>
                <a:effectLst/>
                <a:uLnTx/>
                <a:uFillTx/>
                <a:latin typeface="Trebuchet MS" panose="020B0603020202020204"/>
                <a:ea typeface="+mn-ea"/>
                <a:cs typeface="+mn-cs"/>
              </a:rPr>
              <a:t>El algodón también se descolora o motea por la acción de los insectos, los hongos, las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AR" sz="1800" b="1" i="0" u="none" strike="noStrike" kern="1200" cap="none" spc="0" normalizeH="0" baseline="0" noProof="0" dirty="0">
                <a:ln>
                  <a:noFill/>
                </a:ln>
                <a:solidFill>
                  <a:prstClr val="black"/>
                </a:solidFill>
                <a:effectLst/>
                <a:uLnTx/>
                <a:uFillTx/>
                <a:latin typeface="Trebuchet MS" panose="020B0603020202020204"/>
                <a:ea typeface="+mn-ea"/>
                <a:cs typeface="+mn-cs"/>
              </a:rPr>
              <a:t>enfermedades de la planta y la suciedad del suelo, o cuando la planta muere a causa de las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AR" sz="1800" b="1" i="0" u="none" strike="noStrike" kern="1200" cap="none" spc="0" normalizeH="0" baseline="0" noProof="0" dirty="0">
                <a:ln>
                  <a:noFill/>
                </a:ln>
                <a:solidFill>
                  <a:prstClr val="black"/>
                </a:solidFill>
                <a:effectLst/>
                <a:uLnTx/>
                <a:uFillTx/>
                <a:latin typeface="Trebuchet MS" panose="020B0603020202020204"/>
                <a:ea typeface="+mn-ea"/>
                <a:cs typeface="+mn-cs"/>
              </a:rPr>
              <a:t>heladas o la sequía. Una reducción de los azúcares y el almacenamiento en condiciones de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AR" sz="1800" b="1" i="0" u="none" strike="noStrike" kern="1200" cap="none" spc="0" normalizeH="0" baseline="0" noProof="0" dirty="0">
                <a:ln>
                  <a:noFill/>
                </a:ln>
                <a:solidFill>
                  <a:prstClr val="black"/>
                </a:solidFill>
                <a:effectLst/>
                <a:uLnTx/>
                <a:uFillTx/>
                <a:latin typeface="Trebuchet MS" panose="020B0603020202020204"/>
                <a:ea typeface="+mn-ea"/>
                <a:cs typeface="+mn-cs"/>
              </a:rPr>
              <a:t>alto nivel de humedad también causan la amarillez del algodón.</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1" i="0" u="none" strike="noStrike" kern="1200" cap="none" spc="0" normalizeH="0" baseline="0" noProof="0" dirty="0">
              <a:ln>
                <a:noFill/>
              </a:ln>
              <a:solidFill>
                <a:prstClr val="black"/>
              </a:solidFill>
              <a:effectLst/>
              <a:uLnTx/>
              <a:uFillTx/>
              <a:latin typeface="Trebuchet MS" panose="020B0603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AR" sz="1800" b="1" i="0" u="none" strike="noStrike" kern="1200" cap="none" spc="0" normalizeH="0" baseline="0" noProof="0" dirty="0">
                <a:ln>
                  <a:noFill/>
                </a:ln>
                <a:solidFill>
                  <a:prstClr val="black"/>
                </a:solidFill>
                <a:effectLst/>
                <a:uLnTx/>
                <a:uFillTx/>
                <a:latin typeface="Trebuchet MS" panose="020B0603020202020204"/>
                <a:ea typeface="+mn-ea"/>
                <a:cs typeface="+mn-cs"/>
              </a:rPr>
              <a:t>El color del algodón no influye en su tratamiento, pero sí en el teñido y el acabado.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AR" sz="1800" b="1" i="0" u="none" strike="noStrike" kern="1200" cap="none" spc="0" normalizeH="0" baseline="0" noProof="0" dirty="0">
                <a:ln>
                  <a:noFill/>
                </a:ln>
                <a:solidFill>
                  <a:prstClr val="black"/>
                </a:solidFill>
                <a:effectLst/>
                <a:uLnTx/>
                <a:uFillTx/>
                <a:latin typeface="Trebuchet MS" panose="020B0603020202020204"/>
                <a:ea typeface="+mn-ea"/>
                <a:cs typeface="+mn-cs"/>
              </a:rPr>
              <a:t>El color suele medirse con la ayuda de instrumentos que determinan su grado de opacidad,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AR" sz="1800" b="1" i="0" u="none" strike="noStrike" kern="1200" cap="none" spc="0" normalizeH="0" baseline="0" noProof="0" dirty="0">
                <a:ln>
                  <a:noFill/>
                </a:ln>
                <a:solidFill>
                  <a:prstClr val="black"/>
                </a:solidFill>
                <a:effectLst/>
                <a:uLnTx/>
                <a:uFillTx/>
                <a:latin typeface="Trebuchet MS" panose="020B0603020202020204"/>
                <a:ea typeface="+mn-ea"/>
                <a:cs typeface="+mn-cs"/>
              </a:rPr>
              <a:t>reflectancia o brillo (</a:t>
            </a:r>
            <a:r>
              <a:rPr kumimoji="0" lang="es-AR" sz="1800" b="1" i="0" u="none" strike="noStrike" kern="1200" cap="none" spc="0" normalizeH="0" baseline="0" noProof="0" dirty="0" err="1">
                <a:ln>
                  <a:noFill/>
                </a:ln>
                <a:solidFill>
                  <a:prstClr val="black"/>
                </a:solidFill>
                <a:effectLst/>
                <a:uLnTx/>
                <a:uFillTx/>
                <a:latin typeface="Trebuchet MS" panose="020B0603020202020204"/>
                <a:ea typeface="+mn-ea"/>
                <a:cs typeface="+mn-cs"/>
              </a:rPr>
              <a:t>Rd</a:t>
            </a:r>
            <a:r>
              <a:rPr kumimoji="0" lang="es-AR" sz="1800" b="1" i="0" u="none" strike="noStrike" kern="1200" cap="none" spc="0" normalizeH="0" baseline="0" noProof="0" dirty="0">
                <a:ln>
                  <a:noFill/>
                </a:ln>
                <a:solidFill>
                  <a:prstClr val="black"/>
                </a:solidFill>
                <a:effectLst/>
                <a:uLnTx/>
                <a:uFillTx/>
                <a:latin typeface="Trebuchet MS" panose="020B0603020202020204"/>
                <a:ea typeface="+mn-ea"/>
                <a:cs typeface="+mn-cs"/>
              </a:rPr>
              <a:t>) y la amarillez (+b)</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AR" sz="1800" b="1" i="0" u="none" strike="noStrike" kern="1200" cap="none" spc="0" normalizeH="0" baseline="0" noProof="0" dirty="0">
                <a:ln>
                  <a:noFill/>
                </a:ln>
                <a:solidFill>
                  <a:prstClr val="black"/>
                </a:solidFill>
                <a:effectLst/>
                <a:uLnTx/>
                <a:uFillTx/>
                <a:latin typeface="Trebuchet MS" panose="020B0603020202020204"/>
                <a:ea typeface="+mn-ea"/>
                <a:cs typeface="+mn-cs"/>
              </a:rPr>
              <a:t>La reflectancia indica cuánto brillo o apagamiento tiene una muestra y la amarillez indica el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AR" sz="1800" b="1" i="0" u="none" strike="noStrike" kern="1200" cap="none" spc="0" normalizeH="0" baseline="0" noProof="0" dirty="0">
                <a:ln>
                  <a:noFill/>
                </a:ln>
                <a:solidFill>
                  <a:prstClr val="black"/>
                </a:solidFill>
                <a:effectLst/>
                <a:uLnTx/>
                <a:uFillTx/>
                <a:latin typeface="Trebuchet MS" panose="020B0603020202020204"/>
                <a:ea typeface="+mn-ea"/>
                <a:cs typeface="+mn-cs"/>
              </a:rPr>
              <a:t>grado de pigmentación de color. A medida que el color del algodón se deteriora debido a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AR" sz="1800" b="1" i="0" u="none" strike="noStrike" kern="1200" cap="none" spc="0" normalizeH="0" baseline="0" noProof="0" dirty="0">
                <a:ln>
                  <a:noFill/>
                </a:ln>
                <a:solidFill>
                  <a:prstClr val="black"/>
                </a:solidFill>
                <a:effectLst/>
                <a:uLnTx/>
                <a:uFillTx/>
                <a:latin typeface="Trebuchet MS" panose="020B0603020202020204"/>
                <a:ea typeface="+mn-ea"/>
                <a:cs typeface="+mn-cs"/>
              </a:rPr>
              <a:t>condiciones ambientales, aumenta la probabilidad de reducir la eficiencia del proceso.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AR" sz="1800" b="1" i="0" u="none" strike="noStrike" kern="1200" cap="none" spc="0" normalizeH="0" baseline="0" noProof="0" dirty="0">
                <a:ln>
                  <a:noFill/>
                </a:ln>
                <a:solidFill>
                  <a:prstClr val="black"/>
                </a:solidFill>
                <a:effectLst/>
                <a:uLnTx/>
                <a:uFillTx/>
                <a:latin typeface="Trebuchet MS" panose="020B0603020202020204"/>
                <a:ea typeface="+mn-ea"/>
                <a:cs typeface="+mn-cs"/>
              </a:rPr>
              <a:t>El deterioro del color también afecta la capacidad de las fibras para absorber y retener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AR" sz="1800" b="1" i="0" u="none" strike="noStrike" kern="1200" cap="none" spc="0" normalizeH="0" baseline="0" noProof="0" dirty="0">
                <a:ln>
                  <a:noFill/>
                </a:ln>
                <a:solidFill>
                  <a:prstClr val="black"/>
                </a:solidFill>
                <a:effectLst/>
                <a:uLnTx/>
                <a:uFillTx/>
                <a:latin typeface="Trebuchet MS" panose="020B0603020202020204"/>
                <a:ea typeface="+mn-ea"/>
                <a:cs typeface="+mn-cs"/>
              </a:rPr>
              <a:t>tinturas y acabados.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1" i="0" u="none" strike="noStrike" kern="1200" cap="none" spc="0" normalizeH="0" baseline="0" noProof="0" dirty="0">
              <a:ln>
                <a:noFill/>
              </a:ln>
              <a:solidFill>
                <a:prstClr val="black"/>
              </a:solidFill>
              <a:effectLst/>
              <a:uLnTx/>
              <a:uFillTx/>
              <a:latin typeface="Trebuchet MS" panose="020B0603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sp>
        <p:nvSpPr>
          <p:cNvPr id="10" name="Rectangle 9">
            <a:extLst>
              <a:ext uri="{FF2B5EF4-FFF2-40B4-BE49-F238E27FC236}">
                <a16:creationId xmlns:a16="http://schemas.microsoft.com/office/drawing/2014/main" id="{90E3D41A-C619-4739-A848-5F7033FCB9DB}"/>
              </a:ext>
            </a:extLst>
          </p:cNvPr>
          <p:cNvSpPr/>
          <p:nvPr/>
        </p:nvSpPr>
        <p:spPr>
          <a:xfrm>
            <a:off x="1328413" y="642734"/>
            <a:ext cx="9777677" cy="646331"/>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AR" sz="3600" b="1" i="0" u="sng" strike="noStrike" kern="1200" cap="none" spc="0" normalizeH="0" baseline="0" noProof="0" dirty="0">
                <a:ln>
                  <a:noFill/>
                </a:ln>
                <a:solidFill>
                  <a:prstClr val="black"/>
                </a:solidFill>
                <a:effectLst/>
                <a:uLnTx/>
                <a:uFillTx/>
                <a:latin typeface="Trebuchet MS" panose="020B0603020202020204"/>
                <a:ea typeface="+mn-ea"/>
                <a:cs typeface="+mn-cs"/>
              </a:rPr>
              <a:t>CLASIFICACION POR INSTRUMENTOS H.V.I.(9)</a:t>
            </a:r>
          </a:p>
        </p:txBody>
      </p:sp>
      <p:pic>
        <p:nvPicPr>
          <p:cNvPr id="8" name="Image 7">
            <a:extLst>
              <a:ext uri="{FF2B5EF4-FFF2-40B4-BE49-F238E27FC236}">
                <a16:creationId xmlns:a16="http://schemas.microsoft.com/office/drawing/2014/main" id="{D5943461-EFAF-441C-8E3F-12DF7C2C2BFE}"/>
              </a:ext>
            </a:extLst>
          </p:cNvPr>
          <p:cNvPicPr>
            <a:picLocks noChangeAspect="1"/>
          </p:cNvPicPr>
          <p:nvPr/>
        </p:nvPicPr>
        <p:blipFill>
          <a:blip r:embed="rId4"/>
          <a:stretch>
            <a:fillRect/>
          </a:stretch>
        </p:blipFill>
        <p:spPr>
          <a:xfrm>
            <a:off x="246485" y="183417"/>
            <a:ext cx="1005927" cy="1201016"/>
          </a:xfrm>
          <a:prstGeom prst="rect">
            <a:avLst/>
          </a:prstGeom>
        </p:spPr>
      </p:pic>
      <p:sp>
        <p:nvSpPr>
          <p:cNvPr id="11" name="ZoneTexte 10">
            <a:extLst>
              <a:ext uri="{FF2B5EF4-FFF2-40B4-BE49-F238E27FC236}">
                <a16:creationId xmlns:a16="http://schemas.microsoft.com/office/drawing/2014/main" id="{72F5C266-562C-4734-A5CC-0317397A2D81}"/>
              </a:ext>
            </a:extLst>
          </p:cNvPr>
          <p:cNvSpPr txBox="1"/>
          <p:nvPr/>
        </p:nvSpPr>
        <p:spPr>
          <a:xfrm>
            <a:off x="0" y="6545317"/>
            <a:ext cx="6390296" cy="258532"/>
          </a:xfrm>
          <a:prstGeom prst="rect">
            <a:avLst/>
          </a:prstGeom>
          <a:noFill/>
        </p:spPr>
        <p:txBody>
          <a:bodyPr wrap="square">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s-ES" sz="1200" b="0" i="0" u="none" strike="noStrike" kern="1200" cap="none" spc="0" normalizeH="0" baseline="0" noProof="0" dirty="0">
                <a:ln>
                  <a:noFill/>
                </a:ln>
                <a:solidFill>
                  <a:prstClr val="black"/>
                </a:solidFill>
                <a:effectLst/>
                <a:uLnTx/>
                <a:uFillTx/>
                <a:latin typeface="Calibri" panose="020F0502020204030204"/>
                <a:ea typeface="+mn-ea"/>
                <a:cs typeface="+mn-cs"/>
              </a:rPr>
              <a:t>Fuente :Algodonera GZ</a:t>
            </a:r>
            <a:endParaRPr kumimoji="0" lang="fr-FR" sz="1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588299"/>
      </p:ext>
    </p:extLst>
  </p:cSld>
  <p:clrMapOvr>
    <a:masterClrMapping/>
  </p:clrMapOvr>
  <p:transition spd="slow" advClick="0" advTm="5000">
    <p:randomBar dir="vert"/>
    <p:sndAc>
      <p:stSnd loop="1">
        <p:snd r:embed="rId3" name="wind.wav"/>
      </p:stSnd>
    </p:sndAc>
  </p:transition>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2BF2426-B80C-406A-9E19-EDC15277013D}"/>
              </a:ext>
            </a:extLst>
          </p:cNvPr>
          <p:cNvSpPr>
            <a:spLocks noGrp="1"/>
          </p:cNvSpPr>
          <p:nvPr>
            <p:ph type="ctrTitle"/>
          </p:nvPr>
        </p:nvSpPr>
        <p:spPr>
          <a:xfrm>
            <a:off x="985969" y="4473227"/>
            <a:ext cx="8288032" cy="1096648"/>
          </a:xfrm>
        </p:spPr>
        <p:txBody>
          <a:bodyPr>
            <a:normAutofit fontScale="90000"/>
          </a:bodyPr>
          <a:lstStyle/>
          <a:p>
            <a:pPr algn="l">
              <a:lnSpc>
                <a:spcPct val="90000"/>
              </a:lnSpc>
            </a:pPr>
            <a:r>
              <a:rPr lang="es-ES" sz="1200" b="1" dirty="0"/>
              <a:t> </a:t>
            </a:r>
            <a:br>
              <a:rPr lang="es-ES" sz="1200" b="1" dirty="0"/>
            </a:br>
            <a:br>
              <a:rPr lang="es-ES" sz="1200" b="1" dirty="0"/>
            </a:br>
            <a:br>
              <a:rPr lang="es-ES" sz="1200" b="1" dirty="0"/>
            </a:br>
            <a:br>
              <a:rPr lang="es-ES" sz="1200" b="1" dirty="0"/>
            </a:br>
            <a:br>
              <a:rPr lang="es-ES" sz="1200" b="1" dirty="0"/>
            </a:br>
            <a:br>
              <a:rPr lang="es-ES" sz="1200" b="1" dirty="0"/>
            </a:br>
            <a:br>
              <a:rPr lang="es-ES" sz="1200" b="1" dirty="0"/>
            </a:br>
            <a:br>
              <a:rPr lang="es-ES" sz="1200" b="1" dirty="0"/>
            </a:br>
            <a:br>
              <a:rPr lang="es-ES" sz="1200" b="1" dirty="0"/>
            </a:br>
            <a:br>
              <a:rPr lang="es-ES" sz="1200" b="1" dirty="0"/>
            </a:br>
            <a:br>
              <a:rPr lang="es-ES" sz="1200" b="1" dirty="0"/>
            </a:br>
            <a:br>
              <a:rPr lang="es-ES" sz="1200" b="1" dirty="0"/>
            </a:br>
            <a:br>
              <a:rPr lang="es-ES" sz="1200" b="1" dirty="0"/>
            </a:br>
            <a:br>
              <a:rPr lang="es-ES" sz="1200" b="1" dirty="0"/>
            </a:br>
            <a:r>
              <a:rPr lang="es-ES" sz="1200" b="1" dirty="0"/>
              <a:t>                                   </a:t>
            </a:r>
            <a:endParaRPr lang="fr-FR" sz="1200" b="1" dirty="0"/>
          </a:p>
        </p:txBody>
      </p:sp>
      <p:sp>
        <p:nvSpPr>
          <p:cNvPr id="3" name="Sous-titre 2">
            <a:extLst>
              <a:ext uri="{FF2B5EF4-FFF2-40B4-BE49-F238E27FC236}">
                <a16:creationId xmlns:a16="http://schemas.microsoft.com/office/drawing/2014/main" id="{11BF107B-0CF5-4EDA-8A8C-077D0C6355FC}"/>
              </a:ext>
            </a:extLst>
          </p:cNvPr>
          <p:cNvSpPr>
            <a:spLocks noGrp="1"/>
          </p:cNvSpPr>
          <p:nvPr>
            <p:ph type="subTitle" idx="1"/>
          </p:nvPr>
        </p:nvSpPr>
        <p:spPr>
          <a:xfrm>
            <a:off x="985969" y="5569874"/>
            <a:ext cx="8288032" cy="701677"/>
          </a:xfrm>
        </p:spPr>
        <p:txBody>
          <a:bodyPr>
            <a:normAutofit/>
          </a:bodyPr>
          <a:lstStyle/>
          <a:p>
            <a:pPr algn="l"/>
            <a:r>
              <a:rPr lang="fr-FR" dirty="0"/>
              <a:t> </a:t>
            </a:r>
          </a:p>
          <a:p>
            <a:pPr algn="l"/>
            <a:endParaRPr lang="fr-FR" b="1" dirty="0"/>
          </a:p>
          <a:p>
            <a:pPr algn="l"/>
            <a:endParaRPr lang="fr-FR" b="1" dirty="0"/>
          </a:p>
        </p:txBody>
      </p:sp>
      <p:sp>
        <p:nvSpPr>
          <p:cNvPr id="7" name="Espace réservé du numéro de diapositive 6">
            <a:extLst>
              <a:ext uri="{FF2B5EF4-FFF2-40B4-BE49-F238E27FC236}">
                <a16:creationId xmlns:a16="http://schemas.microsoft.com/office/drawing/2014/main" id="{60B4C800-4C88-4B2E-8045-90605028DB72}"/>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900" b="0" i="0" u="none" strike="noStrike" kern="1200" cap="none" spc="0" normalizeH="0" baseline="0" noProof="0" smtClean="0">
                <a:ln>
                  <a:noFill/>
                </a:ln>
                <a:solidFill>
                  <a:srgbClr val="90C226"/>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US" sz="900" b="0" i="0" u="none" strike="noStrike" kern="1200" cap="none" spc="0" normalizeH="0" baseline="0" noProof="0" dirty="0">
              <a:ln>
                <a:noFill/>
              </a:ln>
              <a:solidFill>
                <a:srgbClr val="90C226"/>
              </a:solidFill>
              <a:effectLst/>
              <a:uLnTx/>
              <a:uFillTx/>
              <a:latin typeface="Trebuchet MS" panose="020B0603020202020204"/>
              <a:ea typeface="+mn-ea"/>
              <a:cs typeface="+mn-cs"/>
            </a:endParaRPr>
          </a:p>
        </p:txBody>
      </p:sp>
      <p:sp>
        <p:nvSpPr>
          <p:cNvPr id="4" name="Rectangle 3">
            <a:extLst>
              <a:ext uri="{FF2B5EF4-FFF2-40B4-BE49-F238E27FC236}">
                <a16:creationId xmlns:a16="http://schemas.microsoft.com/office/drawing/2014/main" id="{44F6D659-E26B-49FA-A727-D08B7296DFAD}"/>
              </a:ext>
            </a:extLst>
          </p:cNvPr>
          <p:cNvSpPr/>
          <p:nvPr/>
        </p:nvSpPr>
        <p:spPr>
          <a:xfrm>
            <a:off x="374754" y="2384773"/>
            <a:ext cx="11677338" cy="2308324"/>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AR" sz="1800" b="0" i="0" u="none" strike="noStrike" kern="1200" cap="none" spc="0" normalizeH="0" baseline="0" noProof="0" dirty="0">
                <a:ln>
                  <a:noFill/>
                </a:ln>
                <a:solidFill>
                  <a:prstClr val="black"/>
                </a:solidFill>
                <a:effectLst/>
                <a:uLnTx/>
                <a:uFillTx/>
                <a:latin typeface="Trebuchet MS" panose="020B0603020202020204"/>
                <a:ea typeface="+mn-ea"/>
                <a:cs typeface="+mn-cs"/>
              </a:rPr>
              <a:t>E</a:t>
            </a:r>
            <a:r>
              <a:rPr kumimoji="0" lang="es-AR" sz="1800" b="1" i="0" u="none" strike="noStrike" kern="1200" cap="none" spc="0" normalizeH="0" baseline="0" noProof="0" dirty="0">
                <a:ln>
                  <a:noFill/>
                </a:ln>
                <a:solidFill>
                  <a:prstClr val="black"/>
                </a:solidFill>
                <a:effectLst/>
                <a:uLnTx/>
                <a:uFillTx/>
                <a:latin typeface="Trebuchet MS" panose="020B0603020202020204"/>
                <a:ea typeface="+mn-ea"/>
                <a:cs typeface="+mn-cs"/>
              </a:rPr>
              <a:t>l color instrumental en la clasificación del algodón se mide en unidades de reflectancia (</a:t>
            </a:r>
            <a:r>
              <a:rPr kumimoji="0" lang="es-AR" sz="1800" b="1" i="0" u="none" strike="noStrike" kern="1200" cap="none" spc="0" normalizeH="0" baseline="0" noProof="0" dirty="0" err="1">
                <a:ln>
                  <a:noFill/>
                </a:ln>
                <a:solidFill>
                  <a:prstClr val="black"/>
                </a:solidFill>
                <a:effectLst/>
                <a:uLnTx/>
                <a:uFillTx/>
                <a:latin typeface="Trebuchet MS" panose="020B0603020202020204"/>
                <a:ea typeface="+mn-ea"/>
                <a:cs typeface="+mn-cs"/>
              </a:rPr>
              <a:t>Rd</a:t>
            </a:r>
            <a:r>
              <a:rPr kumimoji="0" lang="es-AR" sz="1800" b="1" i="0" u="none" strike="noStrike" kern="1200" cap="none" spc="0" normalizeH="0" baseline="0" noProof="0" dirty="0">
                <a:ln>
                  <a:noFill/>
                </a:ln>
                <a:solidFill>
                  <a:prstClr val="black"/>
                </a:solidFill>
                <a:effectLst/>
                <a:uLnTx/>
                <a:uFillTx/>
                <a:latin typeface="Trebuchet MS" panose="020B0603020202020204"/>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AR" sz="1800" b="1" i="0" u="none" strike="noStrike" kern="1200" cap="none" spc="0" normalizeH="0" baseline="0" noProof="0" dirty="0">
                <a:ln>
                  <a:noFill/>
                </a:ln>
                <a:solidFill>
                  <a:prstClr val="black"/>
                </a:solidFill>
                <a:effectLst/>
                <a:uLnTx/>
                <a:uFillTx/>
                <a:latin typeface="Trebuchet MS" panose="020B0603020202020204"/>
                <a:ea typeface="+mn-ea"/>
                <a:cs typeface="+mn-cs"/>
              </a:rPr>
              <a:t>y amarillez (+b). La reflectancia indica el brillo o apagamiento de una muestra, y la amarillez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AR" sz="1800" b="1" i="0" u="none" strike="noStrike" kern="1200" cap="none" spc="0" normalizeH="0" baseline="0" noProof="0" dirty="0">
                <a:ln>
                  <a:noFill/>
                </a:ln>
                <a:solidFill>
                  <a:prstClr val="black"/>
                </a:solidFill>
                <a:effectLst/>
                <a:uLnTx/>
                <a:uFillTx/>
                <a:latin typeface="Trebuchet MS" panose="020B0603020202020204"/>
                <a:ea typeface="+mn-ea"/>
                <a:cs typeface="+mn-cs"/>
              </a:rPr>
              <a:t>indica el grado de pigmentación. Unos niveles bajos de </a:t>
            </a:r>
            <a:r>
              <a:rPr kumimoji="0" lang="es-AR" sz="1800" b="1" i="0" u="none" strike="noStrike" kern="1200" cap="none" spc="0" normalizeH="0" baseline="0" noProof="0" dirty="0" err="1">
                <a:ln>
                  <a:noFill/>
                </a:ln>
                <a:solidFill>
                  <a:prstClr val="black"/>
                </a:solidFill>
                <a:effectLst/>
                <a:uLnTx/>
                <a:uFillTx/>
                <a:latin typeface="Trebuchet MS" panose="020B0603020202020204"/>
                <a:ea typeface="+mn-ea"/>
                <a:cs typeface="+mn-cs"/>
              </a:rPr>
              <a:t>Rd</a:t>
            </a:r>
            <a:r>
              <a:rPr kumimoji="0" lang="es-AR" sz="1800" b="1" i="0" u="none" strike="noStrike" kern="1200" cap="none" spc="0" normalizeH="0" baseline="0" noProof="0" dirty="0">
                <a:ln>
                  <a:noFill/>
                </a:ln>
                <a:solidFill>
                  <a:prstClr val="black"/>
                </a:solidFill>
                <a:effectLst/>
                <a:uLnTx/>
                <a:uFillTx/>
                <a:latin typeface="Trebuchet MS" panose="020B0603020202020204"/>
                <a:ea typeface="+mn-ea"/>
                <a:cs typeface="+mn-cs"/>
              </a:rPr>
              <a:t> son sinónimo de un tono opaco o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AR" sz="1800" b="1" i="0" u="none" strike="noStrike" kern="1200" cap="none" spc="0" normalizeH="0" baseline="0" noProof="0" dirty="0">
                <a:ln>
                  <a:noFill/>
                </a:ln>
                <a:solidFill>
                  <a:prstClr val="black"/>
                </a:solidFill>
                <a:effectLst/>
                <a:uLnTx/>
                <a:uFillTx/>
                <a:latin typeface="Trebuchet MS" panose="020B0603020202020204"/>
                <a:ea typeface="+mn-ea"/>
                <a:cs typeface="+mn-cs"/>
              </a:rPr>
              <a:t>grisáceo, mientras que los niveles altos de </a:t>
            </a:r>
            <a:r>
              <a:rPr kumimoji="0" lang="es-AR" sz="1800" b="1" i="0" u="none" strike="noStrike" kern="1200" cap="none" spc="0" normalizeH="0" baseline="0" noProof="0" dirty="0" err="1">
                <a:ln>
                  <a:noFill/>
                </a:ln>
                <a:solidFill>
                  <a:prstClr val="black"/>
                </a:solidFill>
                <a:effectLst/>
                <a:uLnTx/>
                <a:uFillTx/>
                <a:latin typeface="Trebuchet MS" panose="020B0603020202020204"/>
                <a:ea typeface="+mn-ea"/>
                <a:cs typeface="+mn-cs"/>
              </a:rPr>
              <a:t>Rd</a:t>
            </a:r>
            <a:r>
              <a:rPr kumimoji="0" lang="es-AR" sz="1800" b="1" i="0" u="none" strike="noStrike" kern="1200" cap="none" spc="0" normalizeH="0" baseline="0" noProof="0" dirty="0">
                <a:ln>
                  <a:noFill/>
                </a:ln>
                <a:solidFill>
                  <a:prstClr val="black"/>
                </a:solidFill>
                <a:effectLst/>
                <a:uLnTx/>
                <a:uFillTx/>
                <a:latin typeface="Trebuchet MS" panose="020B0603020202020204"/>
                <a:ea typeface="+mn-ea"/>
                <a:cs typeface="+mn-cs"/>
              </a:rPr>
              <a:t> indican brillo o ausencia de gris. Los altos niveles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AR" sz="1800" b="1" i="0" u="none" strike="noStrike" kern="1200" cap="none" spc="0" normalizeH="0" baseline="0" noProof="0" dirty="0">
                <a:ln>
                  <a:noFill/>
                </a:ln>
                <a:solidFill>
                  <a:prstClr val="black"/>
                </a:solidFill>
                <a:effectLst/>
                <a:uLnTx/>
                <a:uFillTx/>
                <a:latin typeface="Trebuchet MS" panose="020B0603020202020204"/>
                <a:ea typeface="+mn-ea"/>
                <a:cs typeface="+mn-cs"/>
              </a:rPr>
              <a:t>de +b indican un alto grado de amarillez, mientras que niveles bajos de +b equivalen a un bajo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AR" sz="1800" b="1" i="0" u="none" strike="noStrike" kern="1200" cap="none" spc="0" normalizeH="0" baseline="0" noProof="0" dirty="0">
                <a:ln>
                  <a:noFill/>
                </a:ln>
                <a:solidFill>
                  <a:prstClr val="black"/>
                </a:solidFill>
                <a:effectLst/>
                <a:uLnTx/>
                <a:uFillTx/>
                <a:latin typeface="Trebuchet MS" panose="020B0603020202020204"/>
                <a:ea typeface="+mn-ea"/>
                <a:cs typeface="+mn-cs"/>
              </a:rPr>
              <a:t>nivel de amarillez.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AR" sz="1800" b="1" i="0" u="none" strike="noStrike" kern="1200" cap="none" spc="0" normalizeH="0" baseline="0" noProof="0" dirty="0">
                <a:ln>
                  <a:noFill/>
                </a:ln>
                <a:solidFill>
                  <a:prstClr val="black"/>
                </a:solidFill>
                <a:effectLst/>
                <a:uLnTx/>
                <a:uFillTx/>
                <a:latin typeface="Trebuchet MS" panose="020B0603020202020204"/>
                <a:ea typeface="+mn-ea"/>
                <a:cs typeface="+mn-cs"/>
              </a:rPr>
              <a:t>Desde 1999, el USDA utiliza instrumentos, en lugar de un clasificador humano, para determinar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AR" sz="1800" b="1" i="0" u="none" strike="noStrike" kern="1200" cap="none" spc="0" normalizeH="0" baseline="0" noProof="0" dirty="0">
                <a:ln>
                  <a:noFill/>
                </a:ln>
                <a:solidFill>
                  <a:prstClr val="black"/>
                </a:solidFill>
                <a:effectLst/>
                <a:uLnTx/>
                <a:uFillTx/>
                <a:latin typeface="Trebuchet MS" panose="020B0603020202020204"/>
                <a:ea typeface="+mn-ea"/>
                <a:cs typeface="+mn-cs"/>
              </a:rPr>
              <a:t>el grado de color de la clasificación oficial del algodón </a:t>
            </a:r>
            <a:r>
              <a:rPr kumimoji="0" lang="es-AR" sz="1800" b="1" i="0" u="none" strike="noStrike" kern="1200" cap="none" spc="0" normalizeH="0" baseline="0" noProof="0" dirty="0" err="1">
                <a:ln>
                  <a:noFill/>
                </a:ln>
                <a:solidFill>
                  <a:prstClr val="black"/>
                </a:solidFill>
                <a:effectLst/>
                <a:uLnTx/>
                <a:uFillTx/>
                <a:latin typeface="Trebuchet MS" panose="020B0603020202020204"/>
                <a:ea typeface="+mn-ea"/>
                <a:cs typeface="+mn-cs"/>
              </a:rPr>
              <a:t>Upland</a:t>
            </a:r>
            <a:r>
              <a:rPr kumimoji="0" lang="es-AR" sz="1800" b="1" i="0" u="none" strike="noStrike" kern="1200" cap="none" spc="0" normalizeH="0" baseline="0" noProof="0" dirty="0">
                <a:ln>
                  <a:noFill/>
                </a:ln>
                <a:solidFill>
                  <a:prstClr val="black"/>
                </a:solidFill>
                <a:effectLst/>
                <a:uLnTx/>
                <a:uFillTx/>
                <a:latin typeface="Trebuchet MS" panose="020B0603020202020204"/>
                <a:ea typeface="+mn-ea"/>
                <a:cs typeface="+mn-cs"/>
              </a:rPr>
              <a:t>.</a:t>
            </a:r>
          </a:p>
        </p:txBody>
      </p:sp>
      <p:sp>
        <p:nvSpPr>
          <p:cNvPr id="6" name="Rectangle 5">
            <a:extLst>
              <a:ext uri="{FF2B5EF4-FFF2-40B4-BE49-F238E27FC236}">
                <a16:creationId xmlns:a16="http://schemas.microsoft.com/office/drawing/2014/main" id="{85C69C2B-7189-4180-A3CC-D22BD8F03C1A}"/>
              </a:ext>
            </a:extLst>
          </p:cNvPr>
          <p:cNvSpPr/>
          <p:nvPr/>
        </p:nvSpPr>
        <p:spPr>
          <a:xfrm>
            <a:off x="1413462" y="499608"/>
            <a:ext cx="11207348" cy="1384995"/>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AR" sz="3600" b="1" i="0" u="sng" strike="noStrike" kern="1200" cap="none" spc="0" normalizeH="0" baseline="0" noProof="0" dirty="0">
                <a:ln>
                  <a:noFill/>
                </a:ln>
                <a:solidFill>
                  <a:prstClr val="black"/>
                </a:solidFill>
                <a:effectLst/>
                <a:uLnTx/>
                <a:uFillTx/>
                <a:latin typeface="Trebuchet MS" panose="020B0603020202020204"/>
                <a:ea typeface="+mn-ea"/>
                <a:cs typeface="+mn-cs"/>
              </a:rPr>
              <a:t>CLASIFICACION POR INSTRUMENTOS H.V.I.(10A)</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AR" sz="2400" b="0" i="0" u="none" strike="noStrike" kern="1200" cap="none" spc="0" normalizeH="0" baseline="0" noProof="0" dirty="0">
                <a:ln>
                  <a:noFill/>
                </a:ln>
                <a:solidFill>
                  <a:prstClr val="black"/>
                </a:solidFill>
                <a:effectLst/>
                <a:uLnTx/>
                <a:uFillTx/>
                <a:latin typeface="Trebuchet MS" panose="020B0603020202020204"/>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AR" sz="2400" b="0" i="0" u="none" strike="noStrike" kern="1200" cap="none" spc="0" normalizeH="0" baseline="0" noProof="0" dirty="0">
                <a:ln>
                  <a:noFill/>
                </a:ln>
                <a:solidFill>
                  <a:prstClr val="black"/>
                </a:solidFill>
                <a:effectLst/>
                <a:uLnTx/>
                <a:uFillTx/>
                <a:latin typeface="Trebuchet MS" panose="020B0603020202020204"/>
                <a:ea typeface="+mn-ea"/>
                <a:cs typeface="+mn-cs"/>
              </a:rPr>
              <a:t>                                Color (</a:t>
            </a:r>
            <a:r>
              <a:rPr kumimoji="0" lang="es-AR" sz="2400" b="0" i="0" u="none" strike="noStrike" kern="1200" cap="none" spc="0" normalizeH="0" baseline="0" noProof="0" dirty="0" err="1">
                <a:ln>
                  <a:noFill/>
                </a:ln>
                <a:solidFill>
                  <a:prstClr val="black"/>
                </a:solidFill>
                <a:effectLst/>
                <a:uLnTx/>
                <a:uFillTx/>
                <a:latin typeface="Trebuchet MS" panose="020B0603020202020204"/>
                <a:ea typeface="+mn-ea"/>
                <a:cs typeface="+mn-cs"/>
              </a:rPr>
              <a:t>Rd</a:t>
            </a:r>
            <a:r>
              <a:rPr kumimoji="0" lang="es-AR" sz="2400" b="0" i="0" u="none" strike="noStrike" kern="1200" cap="none" spc="0" normalizeH="0" baseline="0" noProof="0" dirty="0">
                <a:ln>
                  <a:noFill/>
                </a:ln>
                <a:solidFill>
                  <a:prstClr val="black"/>
                </a:solidFill>
                <a:effectLst/>
                <a:uLnTx/>
                <a:uFillTx/>
                <a:latin typeface="Trebuchet MS" panose="020B0603020202020204"/>
                <a:ea typeface="+mn-ea"/>
                <a:cs typeface="+mn-cs"/>
              </a:rPr>
              <a:t>, +b, Grado de Color)</a:t>
            </a:r>
          </a:p>
        </p:txBody>
      </p:sp>
      <p:pic>
        <p:nvPicPr>
          <p:cNvPr id="8" name="Image 7">
            <a:extLst>
              <a:ext uri="{FF2B5EF4-FFF2-40B4-BE49-F238E27FC236}">
                <a16:creationId xmlns:a16="http://schemas.microsoft.com/office/drawing/2014/main" id="{FEE46D77-A44B-4A20-9A30-8E89E6B2D041}"/>
              </a:ext>
            </a:extLst>
          </p:cNvPr>
          <p:cNvPicPr>
            <a:picLocks noChangeAspect="1"/>
          </p:cNvPicPr>
          <p:nvPr/>
        </p:nvPicPr>
        <p:blipFill>
          <a:blip r:embed="rId4"/>
          <a:stretch>
            <a:fillRect/>
          </a:stretch>
        </p:blipFill>
        <p:spPr>
          <a:xfrm>
            <a:off x="246485" y="183417"/>
            <a:ext cx="1005927" cy="1201016"/>
          </a:xfrm>
          <a:prstGeom prst="rect">
            <a:avLst/>
          </a:prstGeom>
        </p:spPr>
      </p:pic>
      <p:sp>
        <p:nvSpPr>
          <p:cNvPr id="9" name="ZoneTexte 8">
            <a:extLst>
              <a:ext uri="{FF2B5EF4-FFF2-40B4-BE49-F238E27FC236}">
                <a16:creationId xmlns:a16="http://schemas.microsoft.com/office/drawing/2014/main" id="{C39AAD1C-E85C-4244-8839-94886FCE4AD0}"/>
              </a:ext>
            </a:extLst>
          </p:cNvPr>
          <p:cNvSpPr txBox="1"/>
          <p:nvPr/>
        </p:nvSpPr>
        <p:spPr>
          <a:xfrm>
            <a:off x="102675" y="6433268"/>
            <a:ext cx="6615839" cy="258532"/>
          </a:xfrm>
          <a:prstGeom prst="rect">
            <a:avLst/>
          </a:prstGeom>
          <a:noFill/>
        </p:spPr>
        <p:txBody>
          <a:bodyPr wrap="square">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s-ES" sz="1200" b="0" i="0" u="none" strike="noStrike" kern="1200" cap="none" spc="0" normalizeH="0" baseline="0" noProof="0" dirty="0">
                <a:ln>
                  <a:noFill/>
                </a:ln>
                <a:solidFill>
                  <a:prstClr val="black"/>
                </a:solidFill>
                <a:effectLst/>
                <a:uLnTx/>
                <a:uFillTx/>
                <a:latin typeface="Calibri" panose="020F0502020204030204"/>
                <a:ea typeface="+mn-ea"/>
                <a:cs typeface="+mn-cs"/>
              </a:rPr>
              <a:t>Fuente :Algodonera GZ. </a:t>
            </a:r>
            <a:endParaRPr kumimoji="0" lang="fr-FR" sz="1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6517813"/>
      </p:ext>
    </p:extLst>
  </p:cSld>
  <p:clrMapOvr>
    <a:masterClrMapping/>
  </p:clrMapOvr>
  <p:transition spd="slow" advClick="0" advTm="5000">
    <p:randomBar dir="vert"/>
    <p:sndAc>
      <p:stSnd loop="1">
        <p:snd r:embed="rId3" name="wind.wav"/>
      </p:stSnd>
    </p:sndAc>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8D02828-28BB-473B-8FAB-6AEED7B3492B}"/>
              </a:ext>
            </a:extLst>
          </p:cNvPr>
          <p:cNvSpPr>
            <a:spLocks noGrp="1"/>
          </p:cNvSpPr>
          <p:nvPr>
            <p:ph type="title"/>
          </p:nvPr>
        </p:nvSpPr>
        <p:spPr/>
        <p:txBody>
          <a:bodyPr/>
          <a:lstStyle/>
          <a:p>
            <a:r>
              <a:rPr kumimoji="0" lang="es-AR" sz="3600" b="1" i="0" u="sng" strike="noStrike" kern="1200" cap="none" spc="0" normalizeH="0" baseline="0" noProof="0" dirty="0">
                <a:ln>
                  <a:noFill/>
                </a:ln>
                <a:solidFill>
                  <a:prstClr val="black"/>
                </a:solidFill>
                <a:effectLst/>
                <a:uLnTx/>
                <a:uFillTx/>
                <a:latin typeface="Trebuchet MS" panose="020B0603020202020204"/>
                <a:ea typeface="+mj-ea"/>
                <a:cs typeface="+mj-cs"/>
              </a:rPr>
              <a:t>CLASIFICACION POR INSTRUMENTOS H.V.I.-(10B)</a:t>
            </a:r>
            <a:endParaRPr lang="es-AR" dirty="0"/>
          </a:p>
        </p:txBody>
      </p:sp>
      <p:pic>
        <p:nvPicPr>
          <p:cNvPr id="6" name="Espace réservé du contenu 5">
            <a:extLst>
              <a:ext uri="{FF2B5EF4-FFF2-40B4-BE49-F238E27FC236}">
                <a16:creationId xmlns:a16="http://schemas.microsoft.com/office/drawing/2014/main" id="{BB8F77AE-EF76-48D7-8D06-36B20EDF20CB}"/>
              </a:ext>
            </a:extLst>
          </p:cNvPr>
          <p:cNvPicPr>
            <a:picLocks noGrp="1" noChangeAspect="1"/>
          </p:cNvPicPr>
          <p:nvPr>
            <p:ph idx="1"/>
          </p:nvPr>
        </p:nvPicPr>
        <p:blipFill>
          <a:blip r:embed="rId3"/>
          <a:stretch>
            <a:fillRect/>
          </a:stretch>
        </p:blipFill>
        <p:spPr>
          <a:xfrm>
            <a:off x="2641725" y="1825625"/>
            <a:ext cx="6908550" cy="4351338"/>
          </a:xfrm>
        </p:spPr>
      </p:pic>
      <p:sp>
        <p:nvSpPr>
          <p:cNvPr id="4" name="Espace réservé du numéro de diapositive 3">
            <a:extLst>
              <a:ext uri="{FF2B5EF4-FFF2-40B4-BE49-F238E27FC236}">
                <a16:creationId xmlns:a16="http://schemas.microsoft.com/office/drawing/2014/main" id="{6E8CBDB9-474C-4019-A545-4CEE34BBF2F0}"/>
              </a:ext>
            </a:extLst>
          </p:cNvPr>
          <p:cNvSpPr>
            <a:spLocks noGrp="1"/>
          </p:cNvSpPr>
          <p:nvPr>
            <p:ph type="sldNum" sz="quarter" idx="12"/>
          </p:nvPr>
        </p:nvSpPr>
        <p:spPr/>
        <p:txBody>
          <a:bodyPr/>
          <a:lstStyle/>
          <a:p>
            <a:fld id="{D57F1E4F-1CFF-5643-939E-217C01CDF565}" type="slidenum">
              <a:rPr lang="en-US" smtClean="0"/>
              <a:pPr/>
              <a:t>29</a:t>
            </a:fld>
            <a:endParaRPr lang="en-US" dirty="0"/>
          </a:p>
        </p:txBody>
      </p:sp>
      <p:sp>
        <p:nvSpPr>
          <p:cNvPr id="7" name="ZoneTexte 6">
            <a:extLst>
              <a:ext uri="{FF2B5EF4-FFF2-40B4-BE49-F238E27FC236}">
                <a16:creationId xmlns:a16="http://schemas.microsoft.com/office/drawing/2014/main" id="{AC284A1A-8F82-44E1-AAD1-72CB06CCDB2F}"/>
              </a:ext>
            </a:extLst>
          </p:cNvPr>
          <p:cNvSpPr txBox="1"/>
          <p:nvPr/>
        </p:nvSpPr>
        <p:spPr>
          <a:xfrm>
            <a:off x="1291" y="6433268"/>
            <a:ext cx="6538993" cy="258532"/>
          </a:xfrm>
          <a:prstGeom prst="rect">
            <a:avLst/>
          </a:prstGeom>
          <a:noFill/>
        </p:spPr>
        <p:txBody>
          <a:bodyPr wrap="square">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r-FR" sz="1200" b="0" i="0" u="none" strike="noStrike" kern="1200" cap="none" spc="0" normalizeH="0" baseline="0" noProof="0">
                <a:ln>
                  <a:noFill/>
                </a:ln>
                <a:solidFill>
                  <a:prstClr val="black"/>
                </a:solidFill>
                <a:effectLst/>
                <a:uLnTx/>
                <a:uFillTx/>
                <a:latin typeface="Calibri" panose="020F0502020204030204"/>
                <a:ea typeface="+mn-ea"/>
                <a:cs typeface="+mn-cs"/>
              </a:rPr>
              <a:t>Fuente: Nardi Analytics LLC</a:t>
            </a:r>
            <a:endParaRPr kumimoji="0" lang="fr-FR" sz="1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9494192"/>
      </p:ext>
    </p:extLst>
  </p:cSld>
  <p:clrMapOvr>
    <a:masterClrMapping/>
  </p:clrMapOvr>
  <p:transition spd="slow" advClick="0" advTm="5000">
    <p:randomBar dir="vert"/>
    <p:sndAc>
      <p:stSnd loop="1">
        <p:snd r:embed="rId2" name="wind.wav"/>
      </p:stSnd>
    </p:sndAc>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07F0F97-0025-40B4-95A4-CE90C864074B}"/>
              </a:ext>
            </a:extLst>
          </p:cNvPr>
          <p:cNvSpPr>
            <a:spLocks noGrp="1"/>
          </p:cNvSpPr>
          <p:nvPr>
            <p:ph type="title"/>
          </p:nvPr>
        </p:nvSpPr>
        <p:spPr>
          <a:xfrm>
            <a:off x="838200" y="365125"/>
            <a:ext cx="10515600" cy="1192455"/>
          </a:xfrm>
        </p:spPr>
        <p:txBody>
          <a:bodyPr>
            <a:normAutofit fontScale="90000"/>
          </a:bodyPr>
          <a:lstStyle/>
          <a:p>
            <a:pPr marL="0" marR="0" lvl="0" indent="0" algn="ctr" defTabSz="457200" rtl="0" eaLnBrk="1" fontAlgn="auto" latinLnBrk="0" hangingPunct="1">
              <a:lnSpc>
                <a:spcPct val="100000"/>
              </a:lnSpc>
              <a:spcBef>
                <a:spcPts val="0"/>
              </a:spcBef>
              <a:spcAft>
                <a:spcPts val="0"/>
              </a:spcAft>
              <a:tabLst/>
              <a:defRPr/>
            </a:pPr>
            <a:r>
              <a:rPr kumimoji="0" lang="es-AR" sz="3600" b="1" i="0" u="sng" strike="noStrike" kern="1200" cap="none" spc="0" normalizeH="0" baseline="0" noProof="0" dirty="0">
                <a:ln>
                  <a:noFill/>
                </a:ln>
                <a:solidFill>
                  <a:prstClr val="black"/>
                </a:solidFill>
                <a:effectLst/>
                <a:uLnTx/>
                <a:uFillTx/>
                <a:latin typeface="Trebuchet MS" panose="020B0603020202020204"/>
                <a:ea typeface="+mn-ea"/>
                <a:cs typeface="+mn-cs"/>
              </a:rPr>
              <a:t>CLASIFICACION POR INSTRUMENTOS H.V.I.: importancia para el sector textil y la moda-2</a:t>
            </a:r>
            <a:br>
              <a:rPr kumimoji="0" lang="es-AR" sz="3600" b="1" i="0" u="sng" strike="noStrike" kern="1200" cap="none" spc="0" normalizeH="0" baseline="0" noProof="0" dirty="0">
                <a:ln>
                  <a:noFill/>
                </a:ln>
                <a:solidFill>
                  <a:prstClr val="black"/>
                </a:solidFill>
                <a:effectLst/>
                <a:uLnTx/>
                <a:uFillTx/>
                <a:latin typeface="Trebuchet MS" panose="020B0603020202020204"/>
                <a:ea typeface="+mn-ea"/>
                <a:cs typeface="+mn-cs"/>
              </a:rPr>
            </a:br>
            <a:endParaRPr lang="es-AR" dirty="0"/>
          </a:p>
        </p:txBody>
      </p:sp>
      <p:sp>
        <p:nvSpPr>
          <p:cNvPr id="3" name="Espace réservé du contenu 2">
            <a:extLst>
              <a:ext uri="{FF2B5EF4-FFF2-40B4-BE49-F238E27FC236}">
                <a16:creationId xmlns:a16="http://schemas.microsoft.com/office/drawing/2014/main" id="{10E02D7B-4DF3-4D53-B162-39A2631D511A}"/>
              </a:ext>
            </a:extLst>
          </p:cNvPr>
          <p:cNvSpPr>
            <a:spLocks noGrp="1"/>
          </p:cNvSpPr>
          <p:nvPr>
            <p:ph idx="1"/>
          </p:nvPr>
        </p:nvSpPr>
        <p:spPr>
          <a:xfrm>
            <a:off x="838199" y="1466661"/>
            <a:ext cx="11281475" cy="5182112"/>
          </a:xfrm>
        </p:spPr>
        <p:txBody>
          <a:bodyPr>
            <a:norm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s-ES" sz="1600" b="1" strike="noStrike" kern="1200" cap="none" spc="0" normalizeH="0" baseline="0" noProof="0" dirty="0">
                <a:ln>
                  <a:noFill/>
                </a:ln>
                <a:solidFill>
                  <a:srgbClr val="C00000"/>
                </a:solidFill>
                <a:effectLst/>
                <a:uLnTx/>
                <a:uFillTx/>
                <a:latin typeface="Arial" panose="020B0604020202020204" pitchFamily="34" charset="0"/>
                <a:ea typeface="+mn-ea"/>
                <a:cs typeface="+mn-cs"/>
              </a:rPr>
              <a:t>“CUMPLIR CON  UNA NORMATIVA TECNICA SE LOGRA UNICAMENTE A TRAVES DE LOS LABORATORIOS, CERTIFICADORES, DE </a:t>
            </a:r>
            <a:r>
              <a:rPr kumimoji="0" lang="es-ES" sz="1600" b="1" strike="noStrike" kern="1200" cap="none" spc="0" normalizeH="0" baseline="0" noProof="0" dirty="0">
                <a:ln>
                  <a:noFill/>
                </a:ln>
                <a:solidFill>
                  <a:srgbClr val="C00000"/>
                </a:solidFill>
                <a:effectLst/>
                <a:uLnTx/>
                <a:uFillTx/>
                <a:latin typeface="Calibri" panose="020F0502020204030204"/>
                <a:ea typeface="+mn-ea"/>
                <a:cs typeface="+mn-cs"/>
              </a:rPr>
              <a:t>LA </a:t>
            </a:r>
            <a:r>
              <a:rPr kumimoji="0" lang="es-ES" sz="1600" b="1" strike="noStrike" kern="1200" cap="none" spc="0" normalizeH="0" baseline="0" noProof="0" dirty="0">
                <a:ln>
                  <a:noFill/>
                </a:ln>
                <a:solidFill>
                  <a:srgbClr val="C00000"/>
                </a:solidFill>
                <a:effectLst/>
                <a:uLnTx/>
                <a:uFillTx/>
                <a:latin typeface="Arial" panose="020B0604020202020204" pitchFamily="34" charset="0"/>
                <a:ea typeface="+mn-ea"/>
                <a:cs typeface="+mn-cs"/>
              </a:rPr>
              <a:t>INSPECCION, QUE PERMITEN LA EVALUACION DE LA CONFORMIDAD”.</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s-ES" sz="2100" strike="noStrike" kern="1200" cap="none" spc="0" normalizeH="0" baseline="0" noProof="0" dirty="0">
                <a:ln>
                  <a:noFill/>
                </a:ln>
                <a:solidFill>
                  <a:prstClr val="black"/>
                </a:solidFill>
                <a:effectLst/>
                <a:uLnTx/>
                <a:uFillTx/>
                <a:latin typeface="Bahnschrift" panose="020B0502040204020203" pitchFamily="34" charset="0"/>
                <a:ea typeface="+mn-ea"/>
                <a:cs typeface="+mn-cs"/>
              </a:rPr>
              <a:t>El cumplimiento de la normativa permite ofrecer productos y servicios en función de un estándar reconocido mundialmente.</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s-ES" sz="2100" strike="noStrike" kern="1200" cap="none" spc="0" normalizeH="0" baseline="0" noProof="0" dirty="0">
                <a:ln>
                  <a:noFill/>
                </a:ln>
                <a:solidFill>
                  <a:prstClr val="black"/>
                </a:solidFill>
                <a:effectLst/>
                <a:uLnTx/>
                <a:uFillTx/>
                <a:latin typeface="Bahnschrift" panose="020B0502040204020203" pitchFamily="34" charset="0"/>
                <a:ea typeface="+mn-ea"/>
                <a:cs typeface="+mn-cs"/>
              </a:rPr>
              <a:t>En la exportación permite cumplir con los requisitos que exige el país importador.</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s-ES" sz="2100" dirty="0">
                <a:solidFill>
                  <a:prstClr val="black"/>
                </a:solidFill>
                <a:latin typeface="Bahnschrift" panose="020B0502040204020203" pitchFamily="34" charset="0"/>
              </a:rPr>
              <a:t>Permite expresarnos en un idioma común al resto del mundo.</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s-ES" sz="2100" strike="noStrike" kern="1200" cap="none" spc="0" normalizeH="0" baseline="0" noProof="0" dirty="0">
                <a:ln>
                  <a:noFill/>
                </a:ln>
                <a:solidFill>
                  <a:prstClr val="black"/>
                </a:solidFill>
                <a:effectLst/>
                <a:uLnTx/>
                <a:uFillTx/>
                <a:latin typeface="Bahnschrift" panose="020B0502040204020203" pitchFamily="34" charset="0"/>
                <a:ea typeface="+mn-ea"/>
                <a:cs typeface="+mn-cs"/>
              </a:rPr>
              <a:t>Se genera confianza en la denominación de origen del algodón argentino.</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s-ES" sz="2100" dirty="0">
                <a:solidFill>
                  <a:prstClr val="black"/>
                </a:solidFill>
                <a:latin typeface="Bahnschrift" panose="020B0502040204020203" pitchFamily="34" charset="0"/>
              </a:rPr>
              <a:t>Crea una imagen positiva del país.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s-ES" sz="2100" strike="noStrike" kern="1200" cap="none" spc="0" normalizeH="0" baseline="0" noProof="0" dirty="0">
                <a:ln>
                  <a:noFill/>
                </a:ln>
                <a:solidFill>
                  <a:prstClr val="black"/>
                </a:solidFill>
                <a:effectLst/>
                <a:uLnTx/>
                <a:uFillTx/>
                <a:latin typeface="Bahnschrift" panose="020B0502040204020203" pitchFamily="34" charset="0"/>
                <a:ea typeface="+mn-ea"/>
                <a:cs typeface="+mn-cs"/>
              </a:rPr>
              <a:t>Permite desarrollar estrategias para alcanzar objetivos a medio y largo plazo.</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s-ES" sz="2100" dirty="0">
                <a:solidFill>
                  <a:prstClr val="black"/>
                </a:solidFill>
                <a:latin typeface="Bahnschrift" panose="020B0502040204020203" pitchFamily="34" charset="0"/>
              </a:rPr>
              <a:t>Permite individualizar e identificar el algodón argentino.</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s-ES" sz="2100" strike="noStrike" kern="1200" cap="none" spc="0" normalizeH="0" baseline="0" noProof="0" dirty="0">
                <a:ln>
                  <a:noFill/>
                </a:ln>
                <a:solidFill>
                  <a:prstClr val="black"/>
                </a:solidFill>
                <a:effectLst/>
                <a:uLnTx/>
                <a:uFillTx/>
                <a:latin typeface="Bahnschrift" panose="020B0502040204020203" pitchFamily="34" charset="0"/>
                <a:ea typeface="+mn-ea"/>
                <a:cs typeface="+mn-cs"/>
              </a:rPr>
              <a:t>Responde a objetivos de responsabilidad social.</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s-ES" sz="2100" dirty="0">
                <a:solidFill>
                  <a:prstClr val="black"/>
                </a:solidFill>
                <a:latin typeface="Bahnschrift" panose="020B0502040204020203" pitchFamily="34" charset="0"/>
              </a:rPr>
              <a:t>Asegura al consumidor la calidad del producto que compra.</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s-ES" sz="2100" strike="noStrike" kern="1200" cap="none" spc="0" normalizeH="0" baseline="0" noProof="0" dirty="0">
                <a:ln>
                  <a:noFill/>
                </a:ln>
                <a:solidFill>
                  <a:prstClr val="black"/>
                </a:solidFill>
                <a:effectLst/>
                <a:uLnTx/>
                <a:uFillTx/>
                <a:latin typeface="Bahnschrift" panose="020B0502040204020203" pitchFamily="34" charset="0"/>
                <a:ea typeface="+mn-ea"/>
                <a:cs typeface="+mn-cs"/>
              </a:rPr>
              <a:t>Impide el fraude aduanero y el desprestigio del origen argentino.</a:t>
            </a:r>
          </a:p>
        </p:txBody>
      </p:sp>
      <p:pic>
        <p:nvPicPr>
          <p:cNvPr id="5" name="Image 4">
            <a:extLst>
              <a:ext uri="{FF2B5EF4-FFF2-40B4-BE49-F238E27FC236}">
                <a16:creationId xmlns:a16="http://schemas.microsoft.com/office/drawing/2014/main" id="{944582D9-4988-4400-9B21-8E362580202A}"/>
              </a:ext>
            </a:extLst>
          </p:cNvPr>
          <p:cNvPicPr>
            <a:picLocks noChangeAspect="1"/>
          </p:cNvPicPr>
          <p:nvPr/>
        </p:nvPicPr>
        <p:blipFill>
          <a:blip r:embed="rId3"/>
          <a:stretch>
            <a:fillRect/>
          </a:stretch>
        </p:blipFill>
        <p:spPr>
          <a:xfrm>
            <a:off x="246485" y="183417"/>
            <a:ext cx="1005927" cy="1201016"/>
          </a:xfrm>
          <a:prstGeom prst="rect">
            <a:avLst/>
          </a:prstGeom>
        </p:spPr>
      </p:pic>
    </p:spTree>
    <p:extLst>
      <p:ext uri="{BB962C8B-B14F-4D97-AF65-F5344CB8AC3E}">
        <p14:creationId xmlns:p14="http://schemas.microsoft.com/office/powerpoint/2010/main" val="3209975453"/>
      </p:ext>
    </p:extLst>
  </p:cSld>
  <p:clrMapOvr>
    <a:masterClrMapping/>
  </p:clrMapOvr>
  <p:transition spd="slow" advClick="0" advTm="5000">
    <p:randomBar dir="vert"/>
    <p:sndAc>
      <p:stSnd loop="1">
        <p:snd r:embed="rId2" name="wind.wav"/>
      </p:stSnd>
    </p:sndAc>
  </p:transition>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2BF2426-B80C-406A-9E19-EDC15277013D}"/>
              </a:ext>
            </a:extLst>
          </p:cNvPr>
          <p:cNvSpPr>
            <a:spLocks noGrp="1"/>
          </p:cNvSpPr>
          <p:nvPr>
            <p:ph type="ctrTitle"/>
          </p:nvPr>
        </p:nvSpPr>
        <p:spPr>
          <a:xfrm>
            <a:off x="164559" y="1546398"/>
            <a:ext cx="11784634" cy="5311602"/>
          </a:xfrm>
        </p:spPr>
        <p:txBody>
          <a:bodyPr>
            <a:normAutofit fontScale="90000"/>
          </a:bodyPr>
          <a:lstStyle/>
          <a:p>
            <a:pPr algn="l">
              <a:lnSpc>
                <a:spcPct val="90000"/>
              </a:lnSpc>
            </a:pPr>
            <a:br>
              <a:rPr lang="es-AR" sz="2000" b="1" dirty="0">
                <a:solidFill>
                  <a:schemeClr val="tx1"/>
                </a:solidFill>
              </a:rPr>
            </a:br>
            <a:r>
              <a:rPr lang="es-AR" sz="2000" b="1" dirty="0">
                <a:solidFill>
                  <a:schemeClr val="tx1"/>
                </a:solidFill>
                <a:latin typeface="Trebuchet MS" panose="020B0603020202020204" pitchFamily="34" charset="0"/>
              </a:rPr>
              <a:t>La basura es una medida de la cantidad de materias en el algodón que no son fibra, como</a:t>
            </a:r>
            <a:br>
              <a:rPr lang="es-AR" sz="2000" b="1" dirty="0">
                <a:solidFill>
                  <a:schemeClr val="tx1"/>
                </a:solidFill>
                <a:latin typeface="Trebuchet MS" panose="020B0603020202020204" pitchFamily="34" charset="0"/>
              </a:rPr>
            </a:br>
            <a:r>
              <a:rPr lang="es-AR" sz="2000" b="1" dirty="0">
                <a:solidFill>
                  <a:schemeClr val="tx1"/>
                </a:solidFill>
                <a:latin typeface="Trebuchet MS" panose="020B0603020202020204" pitchFamily="34" charset="0"/>
              </a:rPr>
              <a:t>hojas y cortezas de la propia planta. Un porcentaje alto de superficie de basura se traduce </a:t>
            </a:r>
            <a:br>
              <a:rPr lang="es-AR" sz="2000" b="1" dirty="0">
                <a:solidFill>
                  <a:schemeClr val="tx1"/>
                </a:solidFill>
                <a:latin typeface="Trebuchet MS" panose="020B0603020202020204" pitchFamily="34" charset="0"/>
              </a:rPr>
            </a:br>
            <a:r>
              <a:rPr lang="es-AR" sz="2000" b="1" dirty="0">
                <a:solidFill>
                  <a:schemeClr val="tx1"/>
                </a:solidFill>
                <a:latin typeface="Trebuchet MS" panose="020B0603020202020204" pitchFamily="34" charset="0"/>
              </a:rPr>
              <a:t>en una mayor cantidad de residuos durante el tratamiento en la hilandería y un hilo de </a:t>
            </a:r>
            <a:br>
              <a:rPr lang="es-AR" sz="2000" b="1" dirty="0">
                <a:solidFill>
                  <a:schemeClr val="tx1"/>
                </a:solidFill>
                <a:latin typeface="Trebuchet MS" panose="020B0603020202020204" pitchFamily="34" charset="0"/>
              </a:rPr>
            </a:br>
            <a:r>
              <a:rPr lang="es-AR" sz="2000" b="1" dirty="0">
                <a:solidFill>
                  <a:schemeClr val="tx1"/>
                </a:solidFill>
                <a:latin typeface="Trebuchet MS" panose="020B0603020202020204" pitchFamily="34" charset="0"/>
              </a:rPr>
              <a:t>inferior calidad. La relación entre la superficie porcentual de basura y el número de partículas </a:t>
            </a:r>
            <a:br>
              <a:rPr lang="es-AR" sz="2000" b="1" dirty="0">
                <a:solidFill>
                  <a:schemeClr val="tx1"/>
                </a:solidFill>
                <a:latin typeface="Trebuchet MS" panose="020B0603020202020204" pitchFamily="34" charset="0"/>
              </a:rPr>
            </a:br>
            <a:r>
              <a:rPr lang="es-AR" sz="2000" b="1" dirty="0">
                <a:solidFill>
                  <a:schemeClr val="tx1"/>
                </a:solidFill>
                <a:latin typeface="Trebuchet MS" panose="020B0603020202020204" pitchFamily="34" charset="0"/>
              </a:rPr>
              <a:t>de basura es un buen indicador del tamaño medio de las partículas que contiene la muestra de algodón.. Las partículas de basura pequeñas o “de pimienta” son muy perjudiciales porque </a:t>
            </a:r>
            <a:br>
              <a:rPr lang="es-AR" sz="2000" b="1" dirty="0">
                <a:solidFill>
                  <a:schemeClr val="tx1"/>
                </a:solidFill>
                <a:latin typeface="Trebuchet MS" panose="020B0603020202020204" pitchFamily="34" charset="0"/>
              </a:rPr>
            </a:br>
            <a:r>
              <a:rPr lang="es-AR" sz="2000" b="1" dirty="0">
                <a:solidFill>
                  <a:schemeClr val="tx1"/>
                </a:solidFill>
                <a:latin typeface="Trebuchet MS" panose="020B0603020202020204" pitchFamily="34" charset="0"/>
              </a:rPr>
              <a:t>son más difíciles de eliminar de la fibra durante la hilatura que las partículas de basura más </a:t>
            </a:r>
            <a:br>
              <a:rPr lang="es-AR" sz="2000" b="1" dirty="0">
                <a:solidFill>
                  <a:schemeClr val="tx1"/>
                </a:solidFill>
                <a:latin typeface="Trebuchet MS" panose="020B0603020202020204" pitchFamily="34" charset="0"/>
              </a:rPr>
            </a:br>
            <a:r>
              <a:rPr lang="es-AR" sz="2000" b="1" dirty="0">
                <a:solidFill>
                  <a:schemeClr val="tx1"/>
                </a:solidFill>
                <a:latin typeface="Trebuchet MS" panose="020B0603020202020204" pitchFamily="34" charset="0"/>
              </a:rPr>
              <a:t>grandes.</a:t>
            </a:r>
            <a:r>
              <a:rPr lang="es-ES" sz="2000" b="1" dirty="0">
                <a:solidFill>
                  <a:schemeClr val="tx1"/>
                </a:solidFill>
                <a:latin typeface="Trebuchet MS" panose="020B0603020202020204" pitchFamily="34" charset="0"/>
              </a:rPr>
              <a:t> </a:t>
            </a:r>
            <a:br>
              <a:rPr lang="es-ES" sz="2000" b="1" dirty="0">
                <a:solidFill>
                  <a:schemeClr val="tx1"/>
                </a:solidFill>
                <a:latin typeface="Trebuchet MS" panose="020B0603020202020204" pitchFamily="34" charset="0"/>
              </a:rPr>
            </a:br>
            <a:br>
              <a:rPr lang="es-ES" sz="2000" b="1" dirty="0">
                <a:solidFill>
                  <a:schemeClr val="tx1"/>
                </a:solidFill>
                <a:latin typeface="Trebuchet MS" panose="020B0603020202020204" pitchFamily="34" charset="0"/>
              </a:rPr>
            </a:br>
            <a:r>
              <a:rPr lang="es-AR" sz="2000" b="1" dirty="0">
                <a:solidFill>
                  <a:schemeClr val="tx1"/>
                </a:solidFill>
                <a:latin typeface="Trebuchet MS" panose="020B0603020202020204" pitchFamily="34" charset="0"/>
              </a:rPr>
              <a:t>El grado de hoja del clasificador es una estimación visual de la cantidad de partículas de </a:t>
            </a:r>
            <a:br>
              <a:rPr lang="es-AR" sz="2000" b="1" dirty="0">
                <a:solidFill>
                  <a:schemeClr val="tx1"/>
                </a:solidFill>
                <a:latin typeface="Trebuchet MS" panose="020B0603020202020204" pitchFamily="34" charset="0"/>
              </a:rPr>
            </a:br>
            <a:r>
              <a:rPr lang="es-AR" sz="2000" b="1" dirty="0">
                <a:solidFill>
                  <a:schemeClr val="tx1"/>
                </a:solidFill>
                <a:latin typeface="Trebuchet MS" panose="020B0603020202020204" pitchFamily="34" charset="0"/>
              </a:rPr>
              <a:t>hoja de la planta de algodón. Hay siete grados de hoja, designados como grado de hoja “1” </a:t>
            </a:r>
            <a:br>
              <a:rPr lang="es-AR" sz="2000" b="1" dirty="0">
                <a:solidFill>
                  <a:schemeClr val="tx1"/>
                </a:solidFill>
                <a:latin typeface="Trebuchet MS" panose="020B0603020202020204" pitchFamily="34" charset="0"/>
              </a:rPr>
            </a:br>
            <a:r>
              <a:rPr lang="es-AR" sz="2000" b="1" dirty="0">
                <a:solidFill>
                  <a:schemeClr val="tx1"/>
                </a:solidFill>
                <a:latin typeface="Trebuchet MS" panose="020B0603020202020204" pitchFamily="34" charset="0"/>
              </a:rPr>
              <a:t>hasta “7”, y todos están representados por estándares físicos. Además, hay una designación </a:t>
            </a:r>
            <a:br>
              <a:rPr lang="es-AR" sz="2000" b="1" dirty="0">
                <a:solidFill>
                  <a:schemeClr val="tx1"/>
                </a:solidFill>
                <a:latin typeface="Trebuchet MS" panose="020B0603020202020204" pitchFamily="34" charset="0"/>
              </a:rPr>
            </a:br>
            <a:r>
              <a:rPr lang="es-AR" sz="2000" b="1" dirty="0">
                <a:solidFill>
                  <a:schemeClr val="tx1"/>
                </a:solidFill>
                <a:latin typeface="Trebuchet MS" panose="020B0603020202020204" pitchFamily="34" charset="0"/>
              </a:rPr>
              <a:t>“debajo de grado” que es descriptiva.</a:t>
            </a:r>
            <a:br>
              <a:rPr lang="es-ES" sz="2000" b="1" dirty="0">
                <a:latin typeface="Trebuchet MS" panose="020B0603020202020204" pitchFamily="34" charset="0"/>
              </a:rPr>
            </a:br>
            <a:br>
              <a:rPr lang="es-ES" sz="2000" b="1" dirty="0"/>
            </a:br>
            <a:r>
              <a:rPr lang="es-AR" sz="2000" b="1" dirty="0">
                <a:solidFill>
                  <a:srgbClr val="2B2B2B"/>
                </a:solidFill>
                <a:latin typeface="Trebuchet MS" panose="020B0603020202020204" pitchFamily="34" charset="0"/>
              </a:rPr>
              <a:t>El contenido de hoja es afectado por la variedad de algodón, métodos de cosecha y condiciones de cosecha. La cantidad de hojas remanente en la fibra después del desmote depende de la cantidad presente en el algodón previo al desmote y del tipo de cantidad de equipo de limpieza y secado usado. </a:t>
            </a:r>
            <a:br>
              <a:rPr lang="es-ES" sz="2000" b="1" dirty="0"/>
            </a:br>
            <a:br>
              <a:rPr lang="es-ES" sz="1200" b="1" dirty="0"/>
            </a:br>
            <a:br>
              <a:rPr lang="es-ES" sz="1200" b="1" dirty="0"/>
            </a:br>
            <a:r>
              <a:rPr lang="es-ES" sz="1200" b="1" dirty="0"/>
              <a:t>                                   </a:t>
            </a:r>
            <a:endParaRPr lang="fr-FR" sz="1200" b="1" dirty="0"/>
          </a:p>
        </p:txBody>
      </p:sp>
      <p:sp>
        <p:nvSpPr>
          <p:cNvPr id="3" name="Sous-titre 2">
            <a:extLst>
              <a:ext uri="{FF2B5EF4-FFF2-40B4-BE49-F238E27FC236}">
                <a16:creationId xmlns:a16="http://schemas.microsoft.com/office/drawing/2014/main" id="{11BF107B-0CF5-4EDA-8A8C-077D0C6355FC}"/>
              </a:ext>
            </a:extLst>
          </p:cNvPr>
          <p:cNvSpPr>
            <a:spLocks noGrp="1"/>
          </p:cNvSpPr>
          <p:nvPr>
            <p:ph type="subTitle" idx="1"/>
          </p:nvPr>
        </p:nvSpPr>
        <p:spPr>
          <a:xfrm>
            <a:off x="164559" y="6445528"/>
            <a:ext cx="8288032" cy="701677"/>
          </a:xfrm>
        </p:spPr>
        <p:txBody>
          <a:bodyPr>
            <a:norm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dirty="0"/>
              <a:t> </a:t>
            </a:r>
            <a:r>
              <a:rPr kumimoji="0" lang="es-ES" sz="1200" b="0" i="0" u="none" strike="noStrike" kern="1200" cap="none" spc="0" normalizeH="0" baseline="0" noProof="0" dirty="0">
                <a:ln>
                  <a:noFill/>
                </a:ln>
                <a:solidFill>
                  <a:prstClr val="black"/>
                </a:solidFill>
                <a:effectLst/>
                <a:uLnTx/>
                <a:uFillTx/>
                <a:latin typeface="Calibri" panose="020F0502020204030204"/>
                <a:ea typeface="+mn-ea"/>
                <a:cs typeface="+mn-cs"/>
              </a:rPr>
              <a:t>Fuente :Algodonera GZ. </a:t>
            </a:r>
            <a:endParaRPr kumimoji="0" lang="fr-FR" sz="12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algn="l"/>
            <a:endParaRPr lang="fr-FR" dirty="0"/>
          </a:p>
          <a:p>
            <a:pPr algn="l"/>
            <a:endParaRPr lang="fr-FR" b="1" dirty="0"/>
          </a:p>
          <a:p>
            <a:pPr algn="l"/>
            <a:endParaRPr lang="fr-FR" b="1" dirty="0"/>
          </a:p>
        </p:txBody>
      </p:sp>
      <p:sp>
        <p:nvSpPr>
          <p:cNvPr id="7" name="Espace réservé du numéro de diapositive 6">
            <a:extLst>
              <a:ext uri="{FF2B5EF4-FFF2-40B4-BE49-F238E27FC236}">
                <a16:creationId xmlns:a16="http://schemas.microsoft.com/office/drawing/2014/main" id="{60B4C800-4C88-4B2E-8045-90605028DB72}"/>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900" b="0" i="0" u="none" strike="noStrike" kern="1200" cap="none" spc="0" normalizeH="0" baseline="0" noProof="0" smtClean="0">
                <a:ln>
                  <a:noFill/>
                </a:ln>
                <a:solidFill>
                  <a:srgbClr val="90C226"/>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US" sz="900" b="0" i="0" u="none" strike="noStrike" kern="1200" cap="none" spc="0" normalizeH="0" baseline="0" noProof="0" dirty="0">
              <a:ln>
                <a:noFill/>
              </a:ln>
              <a:solidFill>
                <a:srgbClr val="90C226"/>
              </a:solidFill>
              <a:effectLst/>
              <a:uLnTx/>
              <a:uFillTx/>
              <a:latin typeface="Trebuchet MS" panose="020B0603020202020204"/>
              <a:ea typeface="+mn-ea"/>
              <a:cs typeface="+mn-cs"/>
            </a:endParaRPr>
          </a:p>
        </p:txBody>
      </p:sp>
      <p:sp>
        <p:nvSpPr>
          <p:cNvPr id="4" name="Rectangle 3">
            <a:extLst>
              <a:ext uri="{FF2B5EF4-FFF2-40B4-BE49-F238E27FC236}">
                <a16:creationId xmlns:a16="http://schemas.microsoft.com/office/drawing/2014/main" id="{618A656D-12A0-4C7E-A0D4-8D9D8657CBE5}"/>
              </a:ext>
            </a:extLst>
          </p:cNvPr>
          <p:cNvSpPr/>
          <p:nvPr/>
        </p:nvSpPr>
        <p:spPr>
          <a:xfrm>
            <a:off x="1499016" y="129092"/>
            <a:ext cx="10979881" cy="646331"/>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AR" sz="3600" b="1" i="0" u="sng" strike="noStrike" kern="1200" cap="none" spc="0" normalizeH="0" baseline="0" noProof="0" dirty="0">
                <a:ln>
                  <a:noFill/>
                </a:ln>
                <a:solidFill>
                  <a:prstClr val="black"/>
                </a:solidFill>
                <a:effectLst/>
                <a:uLnTx/>
                <a:uFillTx/>
                <a:latin typeface="Trebuchet MS" panose="020B0603020202020204"/>
                <a:ea typeface="+mn-ea"/>
                <a:cs typeface="+mn-cs"/>
              </a:rPr>
              <a:t>CLASIFICACION POR INSTRUMENTOS H.V.I.(11)</a:t>
            </a:r>
          </a:p>
        </p:txBody>
      </p:sp>
      <p:sp>
        <p:nvSpPr>
          <p:cNvPr id="6" name="Rectangle 5">
            <a:extLst>
              <a:ext uri="{FF2B5EF4-FFF2-40B4-BE49-F238E27FC236}">
                <a16:creationId xmlns:a16="http://schemas.microsoft.com/office/drawing/2014/main" id="{8F58F235-B9FA-4E0E-B894-440B5BA236D3}"/>
              </a:ext>
            </a:extLst>
          </p:cNvPr>
          <p:cNvSpPr/>
          <p:nvPr/>
        </p:nvSpPr>
        <p:spPr>
          <a:xfrm>
            <a:off x="2712744" y="999934"/>
            <a:ext cx="8552423" cy="461665"/>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AR" sz="2400" b="1" i="0" u="none" strike="noStrike" kern="1200" cap="none" spc="0" normalizeH="0" baseline="0" noProof="0" dirty="0">
                <a:ln>
                  <a:noFill/>
                </a:ln>
                <a:solidFill>
                  <a:prstClr val="black"/>
                </a:solidFill>
                <a:effectLst/>
                <a:uLnTx/>
                <a:uFillTx/>
                <a:latin typeface="Trebuchet MS" panose="020B0603020202020204"/>
                <a:ea typeface="+mn-ea"/>
                <a:cs typeface="+mn-cs"/>
              </a:rPr>
              <a:t>Basura (</a:t>
            </a:r>
            <a:r>
              <a:rPr kumimoji="0" lang="es-AR" sz="2400" b="1" i="0" u="none" strike="noStrike" kern="1200" cap="none" spc="0" normalizeH="0" baseline="0" noProof="0" dirty="0" err="1">
                <a:ln>
                  <a:noFill/>
                </a:ln>
                <a:solidFill>
                  <a:prstClr val="black"/>
                </a:solidFill>
                <a:effectLst/>
                <a:uLnTx/>
                <a:uFillTx/>
                <a:latin typeface="Trebuchet MS" panose="020B0603020202020204"/>
                <a:ea typeface="+mn-ea"/>
                <a:cs typeface="+mn-cs"/>
              </a:rPr>
              <a:t>Tr</a:t>
            </a:r>
            <a:r>
              <a:rPr kumimoji="0" lang="es-AR" sz="2400" b="1" i="0" u="none" strike="noStrike" kern="1200" cap="none" spc="0" normalizeH="0" baseline="0" noProof="0" dirty="0">
                <a:ln>
                  <a:noFill/>
                </a:ln>
                <a:solidFill>
                  <a:prstClr val="black"/>
                </a:solidFill>
                <a:effectLst/>
                <a:uLnTx/>
                <a:uFillTx/>
                <a:latin typeface="Trebuchet MS" panose="020B0603020202020204"/>
                <a:ea typeface="+mn-ea"/>
                <a:cs typeface="+mn-cs"/>
              </a:rPr>
              <a:t> </a:t>
            </a:r>
            <a:r>
              <a:rPr kumimoji="0" lang="es-AR" sz="2400" b="1" i="0" u="none" strike="noStrike" kern="1200" cap="none" spc="0" normalizeH="0" baseline="0" noProof="0" dirty="0" err="1">
                <a:ln>
                  <a:noFill/>
                </a:ln>
                <a:solidFill>
                  <a:prstClr val="black"/>
                </a:solidFill>
                <a:effectLst/>
                <a:uLnTx/>
                <a:uFillTx/>
                <a:latin typeface="Trebuchet MS" panose="020B0603020202020204"/>
                <a:ea typeface="+mn-ea"/>
                <a:cs typeface="+mn-cs"/>
              </a:rPr>
              <a:t>Cnt</a:t>
            </a:r>
            <a:r>
              <a:rPr kumimoji="0" lang="es-AR" sz="2400" b="1" i="0" u="none" strike="noStrike" kern="1200" cap="none" spc="0" normalizeH="0" baseline="0" noProof="0" dirty="0">
                <a:ln>
                  <a:noFill/>
                </a:ln>
                <a:solidFill>
                  <a:prstClr val="black"/>
                </a:solidFill>
                <a:effectLst/>
                <a:uLnTx/>
                <a:uFillTx/>
                <a:latin typeface="Trebuchet MS" panose="020B0603020202020204"/>
                <a:ea typeface="+mn-ea"/>
                <a:cs typeface="+mn-cs"/>
              </a:rPr>
              <a:t>, % </a:t>
            </a:r>
            <a:r>
              <a:rPr kumimoji="0" lang="es-AR" sz="2400" b="1" i="0" u="none" strike="noStrike" kern="1200" cap="none" spc="0" normalizeH="0" baseline="0" noProof="0" dirty="0" err="1">
                <a:ln>
                  <a:noFill/>
                </a:ln>
                <a:solidFill>
                  <a:prstClr val="black"/>
                </a:solidFill>
                <a:effectLst/>
                <a:uLnTx/>
                <a:uFillTx/>
                <a:latin typeface="Trebuchet MS" panose="020B0603020202020204"/>
                <a:ea typeface="+mn-ea"/>
                <a:cs typeface="+mn-cs"/>
              </a:rPr>
              <a:t>Area</a:t>
            </a:r>
            <a:r>
              <a:rPr kumimoji="0" lang="es-AR" sz="2400" b="1" i="0" u="none" strike="noStrike" kern="1200" cap="none" spc="0" normalizeH="0" baseline="0" noProof="0" dirty="0">
                <a:ln>
                  <a:noFill/>
                </a:ln>
                <a:solidFill>
                  <a:prstClr val="black"/>
                </a:solidFill>
                <a:effectLst/>
                <a:uLnTx/>
                <a:uFillTx/>
                <a:latin typeface="Trebuchet MS" panose="020B0603020202020204"/>
                <a:ea typeface="+mn-ea"/>
                <a:cs typeface="+mn-cs"/>
              </a:rPr>
              <a:t>, Grado de Basura)</a:t>
            </a:r>
          </a:p>
        </p:txBody>
      </p:sp>
      <p:pic>
        <p:nvPicPr>
          <p:cNvPr id="8" name="Image 7">
            <a:extLst>
              <a:ext uri="{FF2B5EF4-FFF2-40B4-BE49-F238E27FC236}">
                <a16:creationId xmlns:a16="http://schemas.microsoft.com/office/drawing/2014/main" id="{DF02E565-3515-4E1B-8D5C-D9CC1A9D2187}"/>
              </a:ext>
            </a:extLst>
          </p:cNvPr>
          <p:cNvPicPr>
            <a:picLocks noChangeAspect="1"/>
          </p:cNvPicPr>
          <p:nvPr/>
        </p:nvPicPr>
        <p:blipFill>
          <a:blip r:embed="rId4"/>
          <a:stretch>
            <a:fillRect/>
          </a:stretch>
        </p:blipFill>
        <p:spPr>
          <a:xfrm>
            <a:off x="246485" y="183417"/>
            <a:ext cx="1005927" cy="1201016"/>
          </a:xfrm>
          <a:prstGeom prst="rect">
            <a:avLst/>
          </a:prstGeom>
        </p:spPr>
      </p:pic>
    </p:spTree>
    <p:extLst>
      <p:ext uri="{BB962C8B-B14F-4D97-AF65-F5344CB8AC3E}">
        <p14:creationId xmlns:p14="http://schemas.microsoft.com/office/powerpoint/2010/main" val="139606106"/>
      </p:ext>
    </p:extLst>
  </p:cSld>
  <p:clrMapOvr>
    <a:masterClrMapping/>
  </p:clrMapOvr>
  <p:transition spd="slow" advClick="0" advTm="5000">
    <p:randomBar dir="vert"/>
    <p:sndAc>
      <p:stSnd loop="1">
        <p:snd r:embed="rId3" name="wind.wav"/>
      </p:stSnd>
    </p:sndAc>
  </p:transition>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2BF2426-B80C-406A-9E19-EDC15277013D}"/>
              </a:ext>
            </a:extLst>
          </p:cNvPr>
          <p:cNvSpPr>
            <a:spLocks noGrp="1"/>
          </p:cNvSpPr>
          <p:nvPr>
            <p:ph type="ctrTitle"/>
          </p:nvPr>
        </p:nvSpPr>
        <p:spPr>
          <a:xfrm>
            <a:off x="985969" y="4473227"/>
            <a:ext cx="8288032" cy="1096648"/>
          </a:xfrm>
        </p:spPr>
        <p:txBody>
          <a:bodyPr>
            <a:normAutofit fontScale="90000"/>
          </a:bodyPr>
          <a:lstStyle/>
          <a:p>
            <a:pPr algn="l">
              <a:lnSpc>
                <a:spcPct val="90000"/>
              </a:lnSpc>
            </a:pPr>
            <a:r>
              <a:rPr lang="es-ES" sz="1200" b="1" dirty="0"/>
              <a:t> </a:t>
            </a:r>
            <a:br>
              <a:rPr lang="es-ES" sz="1200" b="1" dirty="0"/>
            </a:br>
            <a:br>
              <a:rPr lang="es-ES" sz="1200" b="1" dirty="0"/>
            </a:br>
            <a:br>
              <a:rPr lang="es-ES" sz="1200" b="1" dirty="0"/>
            </a:br>
            <a:br>
              <a:rPr lang="es-ES" sz="1200" b="1" dirty="0"/>
            </a:br>
            <a:br>
              <a:rPr lang="es-ES" sz="1200" b="1" dirty="0"/>
            </a:br>
            <a:br>
              <a:rPr lang="es-ES" sz="1200" b="1" dirty="0"/>
            </a:br>
            <a:br>
              <a:rPr lang="es-ES" sz="1200" b="1" dirty="0"/>
            </a:br>
            <a:br>
              <a:rPr lang="es-ES" sz="1200" b="1" dirty="0"/>
            </a:br>
            <a:br>
              <a:rPr lang="es-ES" sz="1200" b="1" dirty="0"/>
            </a:br>
            <a:br>
              <a:rPr lang="es-ES" sz="1200" b="1" dirty="0"/>
            </a:br>
            <a:br>
              <a:rPr lang="es-ES" sz="1200" b="1" dirty="0"/>
            </a:br>
            <a:br>
              <a:rPr lang="es-ES" sz="1200" b="1" dirty="0"/>
            </a:br>
            <a:br>
              <a:rPr lang="es-ES" sz="1200" b="1" dirty="0"/>
            </a:br>
            <a:br>
              <a:rPr lang="es-ES" sz="1200" b="1" dirty="0"/>
            </a:br>
            <a:r>
              <a:rPr lang="es-ES" sz="1200" b="1" dirty="0"/>
              <a:t>                                   </a:t>
            </a:r>
            <a:endParaRPr lang="fr-FR" sz="1200" b="1" dirty="0"/>
          </a:p>
        </p:txBody>
      </p:sp>
      <p:sp>
        <p:nvSpPr>
          <p:cNvPr id="3" name="Sous-titre 2">
            <a:extLst>
              <a:ext uri="{FF2B5EF4-FFF2-40B4-BE49-F238E27FC236}">
                <a16:creationId xmlns:a16="http://schemas.microsoft.com/office/drawing/2014/main" id="{11BF107B-0CF5-4EDA-8A8C-077D0C6355FC}"/>
              </a:ext>
            </a:extLst>
          </p:cNvPr>
          <p:cNvSpPr>
            <a:spLocks noGrp="1"/>
          </p:cNvSpPr>
          <p:nvPr>
            <p:ph type="subTitle" idx="1"/>
          </p:nvPr>
        </p:nvSpPr>
        <p:spPr>
          <a:xfrm>
            <a:off x="985969" y="5569874"/>
            <a:ext cx="8288032" cy="701677"/>
          </a:xfrm>
        </p:spPr>
        <p:txBody>
          <a:bodyPr>
            <a:normAutofit/>
          </a:bodyPr>
          <a:lstStyle/>
          <a:p>
            <a:pPr algn="l"/>
            <a:r>
              <a:rPr lang="fr-FR" dirty="0"/>
              <a:t> </a:t>
            </a:r>
          </a:p>
          <a:p>
            <a:pPr algn="l"/>
            <a:endParaRPr lang="fr-FR" b="1" dirty="0"/>
          </a:p>
          <a:p>
            <a:pPr algn="l"/>
            <a:endParaRPr lang="fr-FR" b="1" dirty="0"/>
          </a:p>
        </p:txBody>
      </p:sp>
      <p:sp>
        <p:nvSpPr>
          <p:cNvPr id="7" name="Espace réservé du numéro de diapositive 6">
            <a:extLst>
              <a:ext uri="{FF2B5EF4-FFF2-40B4-BE49-F238E27FC236}">
                <a16:creationId xmlns:a16="http://schemas.microsoft.com/office/drawing/2014/main" id="{60B4C800-4C88-4B2E-8045-90605028DB72}"/>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900" b="0" i="0" u="none" strike="noStrike" kern="1200" cap="none" spc="0" normalizeH="0" baseline="0" noProof="0" smtClean="0">
                <a:ln>
                  <a:noFill/>
                </a:ln>
                <a:solidFill>
                  <a:srgbClr val="90C226"/>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US" sz="900" b="0" i="0" u="none" strike="noStrike" kern="1200" cap="none" spc="0" normalizeH="0" baseline="0" noProof="0" dirty="0">
              <a:ln>
                <a:noFill/>
              </a:ln>
              <a:solidFill>
                <a:srgbClr val="90C226"/>
              </a:solidFill>
              <a:effectLst/>
              <a:uLnTx/>
              <a:uFillTx/>
              <a:latin typeface="Trebuchet MS" panose="020B0603020202020204"/>
              <a:ea typeface="+mn-ea"/>
              <a:cs typeface="+mn-cs"/>
            </a:endParaRPr>
          </a:p>
        </p:txBody>
      </p:sp>
      <p:sp>
        <p:nvSpPr>
          <p:cNvPr id="4" name="Rectangle 3">
            <a:extLst>
              <a:ext uri="{FF2B5EF4-FFF2-40B4-BE49-F238E27FC236}">
                <a16:creationId xmlns:a16="http://schemas.microsoft.com/office/drawing/2014/main" id="{79437CB9-C11F-494E-883A-57C77E76F938}"/>
              </a:ext>
            </a:extLst>
          </p:cNvPr>
          <p:cNvSpPr/>
          <p:nvPr/>
        </p:nvSpPr>
        <p:spPr>
          <a:xfrm>
            <a:off x="1328057" y="258718"/>
            <a:ext cx="10352315" cy="646331"/>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AR" sz="3600" b="1" i="0" u="sng" strike="noStrike" kern="1200" cap="none" spc="0" normalizeH="0" baseline="0" noProof="0" dirty="0">
                <a:ln>
                  <a:noFill/>
                </a:ln>
                <a:solidFill>
                  <a:prstClr val="black"/>
                </a:solidFill>
                <a:effectLst/>
                <a:uLnTx/>
                <a:uFillTx/>
                <a:latin typeface="Trebuchet MS" panose="020B0603020202020204"/>
                <a:ea typeface="+mn-ea"/>
                <a:cs typeface="+mn-cs"/>
              </a:rPr>
              <a:t>CLASIFICACION POR INSTRUMENTOS H.V.I.(12)</a:t>
            </a:r>
          </a:p>
        </p:txBody>
      </p:sp>
      <p:sp>
        <p:nvSpPr>
          <p:cNvPr id="6" name="Rectangle 5">
            <a:extLst>
              <a:ext uri="{FF2B5EF4-FFF2-40B4-BE49-F238E27FC236}">
                <a16:creationId xmlns:a16="http://schemas.microsoft.com/office/drawing/2014/main" id="{778868D1-9D6B-4110-A3F7-F9D06FF45380}"/>
              </a:ext>
            </a:extLst>
          </p:cNvPr>
          <p:cNvSpPr/>
          <p:nvPr/>
        </p:nvSpPr>
        <p:spPr>
          <a:xfrm>
            <a:off x="2427514" y="1022494"/>
            <a:ext cx="6640286" cy="461665"/>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AR" sz="2400" b="1" i="0" u="none" strike="noStrike" kern="1200" cap="none" spc="0" normalizeH="0" baseline="0" noProof="0" dirty="0">
                <a:ln>
                  <a:noFill/>
                </a:ln>
                <a:solidFill>
                  <a:prstClr val="black"/>
                </a:solidFill>
                <a:effectLst/>
                <a:uLnTx/>
                <a:uFillTx/>
                <a:latin typeface="Trebuchet MS" panose="020B0603020202020204"/>
                <a:ea typeface="+mn-ea"/>
                <a:cs typeface="+mn-cs"/>
              </a:rPr>
              <a:t>Humedad (Solo en el espectro del HVI)</a:t>
            </a:r>
          </a:p>
        </p:txBody>
      </p:sp>
      <p:sp>
        <p:nvSpPr>
          <p:cNvPr id="8" name="Rectangle 7">
            <a:extLst>
              <a:ext uri="{FF2B5EF4-FFF2-40B4-BE49-F238E27FC236}">
                <a16:creationId xmlns:a16="http://schemas.microsoft.com/office/drawing/2014/main" id="{1717C7A8-0F1D-4B32-BB13-8E3CFB450292}"/>
              </a:ext>
            </a:extLst>
          </p:cNvPr>
          <p:cNvSpPr/>
          <p:nvPr/>
        </p:nvSpPr>
        <p:spPr>
          <a:xfrm>
            <a:off x="823310" y="1572881"/>
            <a:ext cx="11053003" cy="2031325"/>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AR" sz="1800" b="1" i="0" u="none" strike="noStrike" kern="1200" cap="none" spc="0" normalizeH="0" baseline="0" noProof="0" dirty="0">
                <a:ln>
                  <a:noFill/>
                </a:ln>
                <a:solidFill>
                  <a:prstClr val="black"/>
                </a:solidFill>
                <a:effectLst/>
                <a:uLnTx/>
                <a:uFillTx/>
                <a:latin typeface="Trebuchet MS" panose="020B0603020202020204"/>
                <a:ea typeface="+mn-ea"/>
                <a:cs typeface="+mn-cs"/>
              </a:rPr>
              <a:t>La humedad es considerada la </a:t>
            </a:r>
            <a:r>
              <a:rPr kumimoji="0" lang="es-AR" sz="1800" b="1" i="0" u="sng" strike="noStrike" kern="1200" cap="none" spc="0" normalizeH="0" baseline="0" noProof="0" dirty="0">
                <a:ln>
                  <a:noFill/>
                </a:ln>
                <a:solidFill>
                  <a:prstClr val="black"/>
                </a:solidFill>
                <a:effectLst/>
                <a:uLnTx/>
                <a:uFillTx/>
                <a:latin typeface="Trebuchet MS" panose="020B0603020202020204"/>
                <a:ea typeface="+mn-ea"/>
                <a:cs typeface="+mn-cs"/>
              </a:rPr>
              <a:t>cantidad de agua </a:t>
            </a:r>
            <a:r>
              <a:rPr kumimoji="0" lang="es-AR" sz="1800" b="1" i="0" u="none" strike="noStrike" kern="1200" cap="none" spc="0" normalizeH="0" baseline="0" noProof="0" dirty="0">
                <a:ln>
                  <a:noFill/>
                </a:ln>
                <a:solidFill>
                  <a:prstClr val="black"/>
                </a:solidFill>
                <a:effectLst/>
                <a:uLnTx/>
                <a:uFillTx/>
                <a:latin typeface="Trebuchet MS" panose="020B0603020202020204"/>
                <a:ea typeface="+mn-ea"/>
                <a:cs typeface="+mn-cs"/>
              </a:rPr>
              <a:t>que se encuentra en la fibra del algodón. El contenido de humedad dentro de la fibra del algodón es medido como un porcentaje al momento de realizar las pruebas de análisis con HVI. La humedad puede afectar de manera significativa los resultados del laboratorio, esta es esencial para la comparación de datos contra los estándares internacionales. También es considerada un prerrequisito para la negociación en la compra de la fibra. El algodón es una fibra higroscópica; esto significa que mientras mas agua absorbe aumenta su resistencia (ocurre completamente lo opuesto con el Rayón, por ejemplo, ya que este se debilita).</a:t>
            </a:r>
          </a:p>
        </p:txBody>
      </p:sp>
      <p:sp>
        <p:nvSpPr>
          <p:cNvPr id="9" name="Rectangle 8">
            <a:extLst>
              <a:ext uri="{FF2B5EF4-FFF2-40B4-BE49-F238E27FC236}">
                <a16:creationId xmlns:a16="http://schemas.microsoft.com/office/drawing/2014/main" id="{6B99BEE1-B00C-41D4-9067-8FB9D55571E0}"/>
              </a:ext>
            </a:extLst>
          </p:cNvPr>
          <p:cNvSpPr/>
          <p:nvPr/>
        </p:nvSpPr>
        <p:spPr>
          <a:xfrm>
            <a:off x="823309" y="3530793"/>
            <a:ext cx="9812033" cy="1477328"/>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AR" sz="1800" b="1" i="0" u="none" strike="noStrike" kern="1200" cap="none" spc="0" normalizeH="0" baseline="0" noProof="0" dirty="0">
                <a:ln>
                  <a:noFill/>
                </a:ln>
                <a:solidFill>
                  <a:prstClr val="black"/>
                </a:solidFill>
                <a:effectLst/>
                <a:uLnTx/>
                <a:uFillTx/>
                <a:latin typeface="Trebuchet MS" panose="020B0603020202020204"/>
                <a:ea typeface="+mn-ea"/>
                <a:cs typeface="+mn-cs"/>
              </a:rPr>
              <a:t>Las condiciones atmosféricas estándar de acuerdo a la norma </a:t>
            </a:r>
            <a:r>
              <a:rPr lang="en-US" b="1" dirty="0"/>
              <a:t>ASTM D1776  </a:t>
            </a:r>
            <a:r>
              <a:rPr kumimoji="0" lang="es-AR" sz="1800" b="1" i="0" u="none" strike="noStrike" kern="1200" cap="none" spc="0" normalizeH="0" baseline="0" noProof="0" dirty="0">
                <a:ln>
                  <a:noFill/>
                </a:ln>
                <a:solidFill>
                  <a:prstClr val="black"/>
                </a:solidFill>
                <a:effectLst/>
                <a:uLnTx/>
                <a:uFillTx/>
                <a:latin typeface="Trebuchet MS" panose="020B0603020202020204"/>
                <a:ea typeface="+mn-ea"/>
                <a:cs typeface="+mn-cs"/>
              </a:rPr>
              <a:t>son las: siguientes: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1" i="0" u="none" strike="noStrike" kern="1200" cap="none" spc="0" normalizeH="0" baseline="0" noProof="0" dirty="0">
              <a:ln>
                <a:noFill/>
              </a:ln>
              <a:solidFill>
                <a:prstClr val="black"/>
              </a:solidFill>
              <a:effectLst/>
              <a:uLnTx/>
              <a:uFillTx/>
              <a:latin typeface="Trebuchet MS" panose="020B0603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AR" sz="1800" b="1" i="0" u="none" strike="noStrike" kern="1200" cap="none" spc="0" normalizeH="0" baseline="0" noProof="0" dirty="0">
                <a:ln>
                  <a:noFill/>
                </a:ln>
                <a:solidFill>
                  <a:prstClr val="black"/>
                </a:solidFill>
                <a:effectLst/>
                <a:uLnTx/>
                <a:uFillTx/>
                <a:latin typeface="Trebuchet MS" panose="020B0603020202020204"/>
                <a:ea typeface="+mn-ea"/>
                <a:cs typeface="+mn-cs"/>
              </a:rPr>
              <a:t>– Temperatura de 68 ± 4° F (</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21+/-1 C </a:t>
            </a:r>
            <a:r>
              <a:rPr kumimoji="0" lang="es-AR" sz="1800" b="1" i="0" u="none" strike="noStrike" kern="1200" cap="none" spc="0" normalizeH="0" baseline="0" noProof="0" dirty="0">
                <a:ln>
                  <a:noFill/>
                </a:ln>
                <a:solidFill>
                  <a:prstClr val="black"/>
                </a:solidFill>
                <a:effectLst/>
                <a:uLnTx/>
                <a:uFillTx/>
                <a:latin typeface="Trebuchet MS" panose="020B0603020202020204"/>
                <a:ea typeface="+mn-ea"/>
                <a:cs typeface="+mn-cs"/>
              </a:rPr>
              <a: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AR" sz="1800" b="1" i="0" u="none" strike="noStrike" kern="1200" cap="none" spc="0" normalizeH="0" baseline="0" noProof="0">
                <a:ln>
                  <a:noFill/>
                </a:ln>
                <a:solidFill>
                  <a:prstClr val="black"/>
                </a:solidFill>
                <a:effectLst/>
                <a:uLnTx/>
                <a:uFillTx/>
                <a:latin typeface="Trebuchet MS" panose="020B0603020202020204"/>
                <a:ea typeface="+mn-ea"/>
                <a:cs typeface="+mn-cs"/>
              </a:rPr>
              <a:t>– </a:t>
            </a:r>
            <a:r>
              <a:rPr kumimoji="0" lang="es-AR" sz="1800" b="1" i="0" u="none" strike="noStrike" kern="1200" cap="none" spc="0" normalizeH="0" baseline="0" noProof="0" dirty="0">
                <a:ln>
                  <a:noFill/>
                </a:ln>
                <a:solidFill>
                  <a:prstClr val="black"/>
                </a:solidFill>
                <a:effectLst/>
                <a:uLnTx/>
                <a:uFillTx/>
                <a:latin typeface="Trebuchet MS" panose="020B0603020202020204"/>
                <a:ea typeface="+mn-ea"/>
                <a:cs typeface="+mn-cs"/>
              </a:rPr>
              <a:t>Humedad Relativa de </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65%+/-2%</a:t>
            </a:r>
            <a:endParaRPr kumimoji="0" lang="es-AR" sz="1800" b="1"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sp>
        <p:nvSpPr>
          <p:cNvPr id="10" name="Rectangle 9">
            <a:extLst>
              <a:ext uri="{FF2B5EF4-FFF2-40B4-BE49-F238E27FC236}">
                <a16:creationId xmlns:a16="http://schemas.microsoft.com/office/drawing/2014/main" id="{AF4397A1-F118-4DB2-95EF-9F9DCE5C3EB3}"/>
              </a:ext>
            </a:extLst>
          </p:cNvPr>
          <p:cNvSpPr/>
          <p:nvPr/>
        </p:nvSpPr>
        <p:spPr>
          <a:xfrm>
            <a:off x="985969" y="5175678"/>
            <a:ext cx="10607318" cy="92333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AR" sz="1800" b="1" i="0" u="none" strike="noStrike" kern="1200" cap="none" spc="0" normalizeH="0" baseline="0" noProof="0" dirty="0">
                <a:ln>
                  <a:noFill/>
                </a:ln>
                <a:solidFill>
                  <a:prstClr val="black"/>
                </a:solidFill>
                <a:effectLst/>
                <a:uLnTx/>
                <a:uFillTx/>
                <a:latin typeface="Trebuchet MS" panose="020B0603020202020204"/>
                <a:ea typeface="+mn-ea"/>
                <a:cs typeface="+mn-cs"/>
              </a:rPr>
              <a:t>Para obtener el equilibrio ideal de humedad se requiere de un tiempo de acondicionamiento de por lo menos 24 horas (ASTM), preferiblemente hasta 48 horas. Sin embargo, esto nunca sucede en la vida real!</a:t>
            </a:r>
          </a:p>
        </p:txBody>
      </p:sp>
      <p:pic>
        <p:nvPicPr>
          <p:cNvPr id="11" name="Image 10">
            <a:extLst>
              <a:ext uri="{FF2B5EF4-FFF2-40B4-BE49-F238E27FC236}">
                <a16:creationId xmlns:a16="http://schemas.microsoft.com/office/drawing/2014/main" id="{E965B9A1-B5F5-48DF-A77B-BDB7F998A5F9}"/>
              </a:ext>
            </a:extLst>
          </p:cNvPr>
          <p:cNvPicPr>
            <a:picLocks noChangeAspect="1"/>
          </p:cNvPicPr>
          <p:nvPr/>
        </p:nvPicPr>
        <p:blipFill>
          <a:blip r:embed="rId4"/>
          <a:stretch>
            <a:fillRect/>
          </a:stretch>
        </p:blipFill>
        <p:spPr>
          <a:xfrm>
            <a:off x="246485" y="183417"/>
            <a:ext cx="1005927" cy="1201016"/>
          </a:xfrm>
          <a:prstGeom prst="rect">
            <a:avLst/>
          </a:prstGeom>
        </p:spPr>
      </p:pic>
      <p:sp>
        <p:nvSpPr>
          <p:cNvPr id="12" name="ZoneTexte 11">
            <a:extLst>
              <a:ext uri="{FF2B5EF4-FFF2-40B4-BE49-F238E27FC236}">
                <a16:creationId xmlns:a16="http://schemas.microsoft.com/office/drawing/2014/main" id="{655C95B7-D960-44A2-A170-995205C68036}"/>
              </a:ext>
            </a:extLst>
          </p:cNvPr>
          <p:cNvSpPr txBox="1"/>
          <p:nvPr/>
        </p:nvSpPr>
        <p:spPr>
          <a:xfrm>
            <a:off x="194920" y="6367227"/>
            <a:ext cx="6353114" cy="258532"/>
          </a:xfrm>
          <a:prstGeom prst="rect">
            <a:avLst/>
          </a:prstGeom>
          <a:noFill/>
        </p:spPr>
        <p:txBody>
          <a:bodyPr wrap="square">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s-ES" sz="1200" b="0" i="0" u="none" strike="noStrike" kern="1200" cap="none" spc="0" normalizeH="0" baseline="0" noProof="0" dirty="0">
                <a:ln>
                  <a:noFill/>
                </a:ln>
                <a:solidFill>
                  <a:prstClr val="black"/>
                </a:solidFill>
                <a:effectLst/>
                <a:uLnTx/>
                <a:uFillTx/>
                <a:latin typeface="Calibri" panose="020F0502020204030204"/>
                <a:ea typeface="+mn-ea"/>
                <a:cs typeface="+mn-cs"/>
              </a:rPr>
              <a:t>Fuente :Algodonera GZ. </a:t>
            </a:r>
            <a:endParaRPr kumimoji="0" lang="fr-FR" sz="1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10645216"/>
      </p:ext>
    </p:extLst>
  </p:cSld>
  <p:clrMapOvr>
    <a:masterClrMapping/>
  </p:clrMapOvr>
  <p:transition spd="slow" advClick="0" advTm="5000">
    <p:randomBar dir="vert"/>
    <p:sndAc>
      <p:stSnd loop="1">
        <p:snd r:embed="rId3" name="wind.wav"/>
      </p:stSnd>
    </p:sndAc>
  </p:transition>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2BF2426-B80C-406A-9E19-EDC15277013D}"/>
              </a:ext>
            </a:extLst>
          </p:cNvPr>
          <p:cNvSpPr>
            <a:spLocks noGrp="1"/>
          </p:cNvSpPr>
          <p:nvPr>
            <p:ph type="ctrTitle"/>
          </p:nvPr>
        </p:nvSpPr>
        <p:spPr>
          <a:xfrm>
            <a:off x="985969" y="4473227"/>
            <a:ext cx="8288032" cy="1096648"/>
          </a:xfrm>
        </p:spPr>
        <p:txBody>
          <a:bodyPr>
            <a:normAutofit fontScale="90000"/>
          </a:bodyPr>
          <a:lstStyle/>
          <a:p>
            <a:pPr algn="l">
              <a:lnSpc>
                <a:spcPct val="90000"/>
              </a:lnSpc>
            </a:pPr>
            <a:r>
              <a:rPr lang="es-ES" sz="1200" b="1"/>
              <a:t> </a:t>
            </a:r>
            <a:br>
              <a:rPr lang="es-ES" sz="1200" b="1"/>
            </a:br>
            <a:br>
              <a:rPr lang="es-ES" sz="1200" b="1"/>
            </a:br>
            <a:br>
              <a:rPr lang="es-ES" sz="1200" b="1"/>
            </a:br>
            <a:br>
              <a:rPr lang="es-ES" sz="1200" b="1"/>
            </a:br>
            <a:br>
              <a:rPr lang="es-ES" sz="1200" b="1"/>
            </a:br>
            <a:br>
              <a:rPr lang="es-ES" sz="1200" b="1"/>
            </a:br>
            <a:br>
              <a:rPr lang="es-ES" sz="1200" b="1"/>
            </a:br>
            <a:br>
              <a:rPr lang="es-ES" sz="1200" b="1"/>
            </a:br>
            <a:br>
              <a:rPr lang="es-ES" sz="1200" b="1"/>
            </a:br>
            <a:br>
              <a:rPr lang="es-ES" sz="1200" b="1"/>
            </a:br>
            <a:br>
              <a:rPr lang="es-ES" sz="1200" b="1"/>
            </a:br>
            <a:br>
              <a:rPr lang="es-ES" sz="1200" b="1"/>
            </a:br>
            <a:br>
              <a:rPr lang="es-ES" sz="1200" b="1"/>
            </a:br>
            <a:br>
              <a:rPr lang="es-ES" sz="1200" b="1"/>
            </a:br>
            <a:r>
              <a:rPr lang="es-ES" sz="1200" b="1"/>
              <a:t>                                   </a:t>
            </a:r>
            <a:endParaRPr lang="fr-FR" sz="1200" b="1"/>
          </a:p>
        </p:txBody>
      </p:sp>
      <p:sp>
        <p:nvSpPr>
          <p:cNvPr id="3" name="Sous-titre 2">
            <a:extLst>
              <a:ext uri="{FF2B5EF4-FFF2-40B4-BE49-F238E27FC236}">
                <a16:creationId xmlns:a16="http://schemas.microsoft.com/office/drawing/2014/main" id="{11BF107B-0CF5-4EDA-8A8C-077D0C6355FC}"/>
              </a:ext>
            </a:extLst>
          </p:cNvPr>
          <p:cNvSpPr>
            <a:spLocks noGrp="1"/>
          </p:cNvSpPr>
          <p:nvPr>
            <p:ph type="subTitle" idx="1"/>
          </p:nvPr>
        </p:nvSpPr>
        <p:spPr>
          <a:xfrm>
            <a:off x="985969" y="5569874"/>
            <a:ext cx="8288032" cy="701677"/>
          </a:xfrm>
        </p:spPr>
        <p:txBody>
          <a:bodyPr>
            <a:normAutofit/>
          </a:bodyPr>
          <a:lstStyle/>
          <a:p>
            <a:pPr algn="l"/>
            <a:r>
              <a:rPr lang="fr-FR" dirty="0"/>
              <a:t> </a:t>
            </a:r>
          </a:p>
          <a:p>
            <a:pPr algn="l"/>
            <a:endParaRPr lang="fr-FR" b="1"/>
          </a:p>
          <a:p>
            <a:pPr algn="l"/>
            <a:endParaRPr lang="fr-FR" b="1"/>
          </a:p>
        </p:txBody>
      </p:sp>
      <p:sp>
        <p:nvSpPr>
          <p:cNvPr id="7" name="Espace réservé du numéro de diapositive 6">
            <a:extLst>
              <a:ext uri="{FF2B5EF4-FFF2-40B4-BE49-F238E27FC236}">
                <a16:creationId xmlns:a16="http://schemas.microsoft.com/office/drawing/2014/main" id="{60B4C800-4C88-4B2E-8045-90605028DB72}"/>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900" b="0" i="0" u="none" strike="noStrike" kern="1200" cap="none" spc="0" normalizeH="0" baseline="0" noProof="0" smtClean="0">
                <a:ln>
                  <a:noFill/>
                </a:ln>
                <a:solidFill>
                  <a:srgbClr val="90C226"/>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n-US" sz="900" b="0" i="0" u="none" strike="noStrike" kern="1200" cap="none" spc="0" normalizeH="0" baseline="0" noProof="0" dirty="0">
              <a:ln>
                <a:noFill/>
              </a:ln>
              <a:solidFill>
                <a:srgbClr val="90C226"/>
              </a:solidFill>
              <a:effectLst/>
              <a:uLnTx/>
              <a:uFillTx/>
              <a:latin typeface="Trebuchet MS" panose="020B0603020202020204"/>
              <a:ea typeface="+mn-ea"/>
              <a:cs typeface="+mn-cs"/>
            </a:endParaRPr>
          </a:p>
        </p:txBody>
      </p:sp>
      <p:sp>
        <p:nvSpPr>
          <p:cNvPr id="4" name="Rectangle 3">
            <a:extLst>
              <a:ext uri="{FF2B5EF4-FFF2-40B4-BE49-F238E27FC236}">
                <a16:creationId xmlns:a16="http://schemas.microsoft.com/office/drawing/2014/main" id="{F388C8A1-82B3-450F-8E35-9F0695BAB7E9}"/>
              </a:ext>
            </a:extLst>
          </p:cNvPr>
          <p:cNvSpPr/>
          <p:nvPr/>
        </p:nvSpPr>
        <p:spPr>
          <a:xfrm>
            <a:off x="1478116" y="-161203"/>
            <a:ext cx="10142060" cy="1200329"/>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3600" b="1" i="0" u="sng" strike="noStrike" kern="1200" cap="none" spc="0" normalizeH="0" baseline="0" noProof="0" dirty="0">
              <a:ln>
                <a:noFill/>
              </a:ln>
              <a:solidFill>
                <a:prstClr val="black"/>
              </a:solidFill>
              <a:effectLst/>
              <a:uLnTx/>
              <a:uFillTx/>
              <a:latin typeface="Trebuchet MS" panose="020B0603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AR" sz="3600" b="1" i="0" u="sng" strike="noStrike" kern="1200" cap="none" spc="0" normalizeH="0" baseline="0" noProof="0" dirty="0">
                <a:ln>
                  <a:noFill/>
                </a:ln>
                <a:solidFill>
                  <a:prstClr val="black"/>
                </a:solidFill>
                <a:effectLst/>
                <a:uLnTx/>
                <a:uFillTx/>
                <a:latin typeface="Trebuchet MS" panose="020B0603020202020204"/>
                <a:ea typeface="+mn-ea"/>
                <a:cs typeface="+mn-cs"/>
              </a:rPr>
              <a:t>CLASIFICACION POR INSTRUMENTOS H.V.I.(13)</a:t>
            </a:r>
          </a:p>
        </p:txBody>
      </p:sp>
      <p:sp>
        <p:nvSpPr>
          <p:cNvPr id="8" name="Rectangle 7">
            <a:extLst>
              <a:ext uri="{FF2B5EF4-FFF2-40B4-BE49-F238E27FC236}">
                <a16:creationId xmlns:a16="http://schemas.microsoft.com/office/drawing/2014/main" id="{1602D167-A948-4FE5-8EF0-4839F8B28583}"/>
              </a:ext>
            </a:extLst>
          </p:cNvPr>
          <p:cNvSpPr/>
          <p:nvPr/>
        </p:nvSpPr>
        <p:spPr>
          <a:xfrm>
            <a:off x="1328738" y="487064"/>
            <a:ext cx="9877293" cy="659873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AR" sz="1800" b="1" i="0" u="none" strike="noStrike" kern="1200" cap="none" spc="0" normalizeH="0" baseline="0" noProof="0" dirty="0">
                <a:ln>
                  <a:noFill/>
                </a:ln>
                <a:solidFill>
                  <a:prstClr val="black"/>
                </a:solidFill>
                <a:effectLst/>
                <a:uLnTx/>
                <a:uFillTx/>
                <a:latin typeface="Trebuchet MS" panose="020B0603020202020204"/>
                <a:ea typeface="+mn-ea"/>
                <a:cs typeface="+mn-cs"/>
              </a:rPr>
              <a:t>La influencia del contenido de humedad en las propiedades de la fibra del algodón es la siguiente: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1" i="0" u="none" strike="noStrike" kern="1200" cap="none" spc="0" normalizeH="0" baseline="0" noProof="0" dirty="0">
              <a:ln>
                <a:noFill/>
              </a:ln>
              <a:solidFill>
                <a:prstClr val="black"/>
              </a:solidFill>
              <a:effectLst/>
              <a:uLnTx/>
              <a:uFillTx/>
              <a:latin typeface="Trebuchet MS" panose="020B0603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AR" sz="1800" b="1" i="0" u="none" strike="noStrike" kern="1200" cap="none" spc="0" normalizeH="0" baseline="0" noProof="0" dirty="0">
                <a:ln>
                  <a:noFill/>
                </a:ln>
                <a:solidFill>
                  <a:prstClr val="black"/>
                </a:solidFill>
                <a:effectLst/>
                <a:uLnTx/>
                <a:uFillTx/>
                <a:latin typeface="Trebuchet MS" panose="020B0603020202020204"/>
                <a:ea typeface="+mn-ea"/>
                <a:cs typeface="+mn-cs"/>
              </a:rPr>
              <a:t>§ Micro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1" i="0" u="none" strike="noStrike" kern="1200" cap="none" spc="0" normalizeH="0" baseline="0" noProof="0" dirty="0">
              <a:ln>
                <a:noFill/>
              </a:ln>
              <a:solidFill>
                <a:prstClr val="black"/>
              </a:solidFill>
              <a:effectLst/>
              <a:uLnTx/>
              <a:uFillTx/>
              <a:latin typeface="Trebuchet MS" panose="020B0603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AR" sz="1800" b="1" i="0" u="none" strike="noStrike" kern="1200" cap="none" spc="0" normalizeH="0" baseline="0" noProof="0" dirty="0">
                <a:ln>
                  <a:noFill/>
                </a:ln>
                <a:solidFill>
                  <a:prstClr val="black"/>
                </a:solidFill>
                <a:effectLst/>
                <a:uLnTx/>
                <a:uFillTx/>
                <a:latin typeface="Trebuchet MS" panose="020B0603020202020204"/>
                <a:ea typeface="+mn-ea"/>
                <a:cs typeface="+mn-cs"/>
              </a:rPr>
              <a:t>§ Longitud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1" i="0" u="none" strike="noStrike" kern="1200" cap="none" spc="0" normalizeH="0" baseline="0" noProof="0" dirty="0">
              <a:ln>
                <a:noFill/>
              </a:ln>
              <a:solidFill>
                <a:prstClr val="black"/>
              </a:solidFill>
              <a:effectLst/>
              <a:uLnTx/>
              <a:uFillTx/>
              <a:latin typeface="Trebuchet MS" panose="020B0603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AR" sz="1800" b="1" i="0" u="none" strike="noStrike" kern="1200" cap="none" spc="0" normalizeH="0" baseline="0" noProof="0" dirty="0">
                <a:ln>
                  <a:noFill/>
                </a:ln>
                <a:solidFill>
                  <a:prstClr val="black"/>
                </a:solidFill>
                <a:effectLst/>
                <a:uLnTx/>
                <a:uFillTx/>
                <a:latin typeface="Trebuchet MS" panose="020B0603020202020204"/>
                <a:ea typeface="+mn-ea"/>
                <a:cs typeface="+mn-cs"/>
              </a:rPr>
              <a:t>§ Uniformidad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1" i="0" u="none" strike="noStrike" kern="1200" cap="none" spc="0" normalizeH="0" baseline="0" noProof="0" dirty="0">
              <a:ln>
                <a:noFill/>
              </a:ln>
              <a:solidFill>
                <a:prstClr val="black"/>
              </a:solidFill>
              <a:effectLst/>
              <a:uLnTx/>
              <a:uFillTx/>
              <a:latin typeface="Trebuchet MS" panose="020B0603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AR" sz="1800" b="1" i="0" u="none" strike="noStrike" kern="1200" cap="none" spc="0" normalizeH="0" baseline="0" noProof="0" dirty="0">
                <a:ln>
                  <a:noFill/>
                </a:ln>
                <a:solidFill>
                  <a:prstClr val="black"/>
                </a:solidFill>
                <a:effectLst/>
                <a:uLnTx/>
                <a:uFillTx/>
                <a:latin typeface="Trebuchet MS" panose="020B0603020202020204"/>
                <a:ea typeface="+mn-ea"/>
                <a:cs typeface="+mn-cs"/>
              </a:rPr>
              <a:t>§ Resistencia +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1" i="0" u="none" strike="noStrike" kern="1200" cap="none" spc="0" normalizeH="0" baseline="0" noProof="0" dirty="0">
              <a:ln>
                <a:noFill/>
              </a:ln>
              <a:solidFill>
                <a:prstClr val="black"/>
              </a:solidFill>
              <a:effectLst/>
              <a:uLnTx/>
              <a:uFillTx/>
              <a:latin typeface="Trebuchet MS" panose="020B0603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AR" sz="1800" b="1" i="0" u="none" strike="noStrike" kern="1200" cap="none" spc="0" normalizeH="0" baseline="0" noProof="0" dirty="0">
                <a:ln>
                  <a:noFill/>
                </a:ln>
                <a:solidFill>
                  <a:prstClr val="black"/>
                </a:solidFill>
                <a:effectLst/>
                <a:uLnTx/>
                <a:uFillTx/>
                <a:latin typeface="Trebuchet MS" panose="020B0603020202020204"/>
                <a:ea typeface="+mn-ea"/>
                <a:cs typeface="+mn-cs"/>
              </a:rPr>
              <a:t>§ Color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1" i="0" u="none" strike="noStrike" kern="1200" cap="none" spc="0" normalizeH="0" baseline="0" noProof="0" dirty="0">
              <a:ln>
                <a:noFill/>
              </a:ln>
              <a:solidFill>
                <a:prstClr val="black"/>
              </a:solidFill>
              <a:effectLst/>
              <a:uLnTx/>
              <a:uFillTx/>
              <a:latin typeface="Trebuchet MS" panose="020B0603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AR" sz="1800" b="1" i="0" u="none" strike="noStrike" kern="1200" cap="none" spc="0" normalizeH="0" baseline="0" noProof="0" dirty="0">
                <a:ln>
                  <a:noFill/>
                </a:ln>
                <a:solidFill>
                  <a:prstClr val="black"/>
                </a:solidFill>
                <a:effectLst/>
                <a:uLnTx/>
                <a:uFillTx/>
                <a:latin typeface="Trebuchet MS" panose="020B0603020202020204"/>
                <a:ea typeface="+mn-ea"/>
                <a:cs typeface="+mn-cs"/>
              </a:rPr>
              <a:t>§ Basura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1" i="0" u="none" strike="noStrike" kern="1200" cap="none" spc="0" normalizeH="0" baseline="0" noProof="0" dirty="0">
              <a:ln>
                <a:noFill/>
              </a:ln>
              <a:solidFill>
                <a:prstClr val="black"/>
              </a:solidFill>
              <a:effectLst/>
              <a:uLnTx/>
              <a:uFillTx/>
              <a:latin typeface="Trebuchet MS" panose="020B0603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AR" sz="1800" b="1" i="0" u="none" strike="noStrike" kern="1200" cap="none" spc="0" normalizeH="0" baseline="0" noProof="0" dirty="0">
                <a:ln>
                  <a:noFill/>
                </a:ln>
                <a:solidFill>
                  <a:prstClr val="black"/>
                </a:solidFill>
                <a:effectLst/>
                <a:uLnTx/>
                <a:uFillTx/>
                <a:latin typeface="Trebuchet MS" panose="020B0603020202020204"/>
                <a:ea typeface="+mn-ea"/>
                <a:cs typeface="+mn-cs"/>
              </a:rPr>
              <a:t>– = No influye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AR" sz="1800" b="1" i="0" u="none" strike="noStrike" kern="1200" cap="none" spc="0" normalizeH="0" baseline="0" noProof="0" dirty="0">
                <a:ln>
                  <a:noFill/>
                </a:ln>
                <a:solidFill>
                  <a:prstClr val="black"/>
                </a:solidFill>
                <a:effectLst/>
                <a:uLnTx/>
                <a:uFillTx/>
                <a:latin typeface="Trebuchet MS" panose="020B0603020202020204"/>
                <a:ea typeface="+mn-ea"/>
                <a:cs typeface="+mn-cs"/>
              </a:rPr>
              <a:t>+ = Poca influencia</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s-AR" sz="1800" b="1" i="0" u="none" strike="noStrike" kern="1200" cap="none" spc="0" normalizeH="0" baseline="0" noProof="0" dirty="0">
                <a:ln>
                  <a:noFill/>
                </a:ln>
                <a:solidFill>
                  <a:prstClr val="black"/>
                </a:solidFill>
                <a:effectLst/>
                <a:uLnTx/>
                <a:uFillTx/>
                <a:latin typeface="Trebuchet MS" panose="020B0603020202020204"/>
                <a:ea typeface="+mn-ea"/>
                <a:cs typeface="+mn-cs"/>
              </a:rPr>
              <a:t>++ = Fuerte influencia</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s-E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s-ES" sz="1200" b="0" i="0" u="none" strike="noStrike" kern="1200" cap="none" spc="0" normalizeH="0" baseline="0" noProof="0" dirty="0">
                <a:ln>
                  <a:noFill/>
                </a:ln>
                <a:solidFill>
                  <a:prstClr val="black"/>
                </a:solidFill>
                <a:effectLst/>
                <a:uLnTx/>
                <a:uFillTx/>
                <a:latin typeface="Calibri" panose="020F0502020204030204"/>
                <a:ea typeface="+mn-ea"/>
                <a:cs typeface="+mn-cs"/>
              </a:rPr>
              <a:t>Fuente :Algodonera GZ. </a:t>
            </a:r>
            <a:endParaRPr kumimoji="0" lang="fr-FR" sz="12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1"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pic>
        <p:nvPicPr>
          <p:cNvPr id="9" name="Image 8">
            <a:extLst>
              <a:ext uri="{FF2B5EF4-FFF2-40B4-BE49-F238E27FC236}">
                <a16:creationId xmlns:a16="http://schemas.microsoft.com/office/drawing/2014/main" id="{7495F0EF-0E2A-4A4E-82DB-93F29BD6F45E}"/>
              </a:ext>
            </a:extLst>
          </p:cNvPr>
          <p:cNvPicPr>
            <a:picLocks noChangeAspect="1"/>
          </p:cNvPicPr>
          <p:nvPr/>
        </p:nvPicPr>
        <p:blipFill>
          <a:blip r:embed="rId4"/>
          <a:stretch>
            <a:fillRect/>
          </a:stretch>
        </p:blipFill>
        <p:spPr>
          <a:xfrm>
            <a:off x="246485" y="183417"/>
            <a:ext cx="1005927" cy="1201016"/>
          </a:xfrm>
          <a:prstGeom prst="rect">
            <a:avLst/>
          </a:prstGeom>
        </p:spPr>
      </p:pic>
    </p:spTree>
    <p:extLst>
      <p:ext uri="{BB962C8B-B14F-4D97-AF65-F5344CB8AC3E}">
        <p14:creationId xmlns:p14="http://schemas.microsoft.com/office/powerpoint/2010/main" val="2171176127"/>
      </p:ext>
    </p:extLst>
  </p:cSld>
  <p:clrMapOvr>
    <a:masterClrMapping/>
  </p:clrMapOvr>
  <p:transition spd="slow" advClick="0" advTm="5000">
    <p:randomBar dir="vert"/>
    <p:sndAc>
      <p:stSnd loop="1">
        <p:snd r:embed="rId3" name="wind.wav"/>
      </p:stSnd>
    </p:sndAc>
  </p:transition>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2BF2426-B80C-406A-9E19-EDC15277013D}"/>
              </a:ext>
            </a:extLst>
          </p:cNvPr>
          <p:cNvSpPr>
            <a:spLocks noGrp="1"/>
          </p:cNvSpPr>
          <p:nvPr>
            <p:ph type="ctrTitle"/>
          </p:nvPr>
        </p:nvSpPr>
        <p:spPr>
          <a:xfrm>
            <a:off x="985969" y="4473227"/>
            <a:ext cx="8288032" cy="1096648"/>
          </a:xfrm>
        </p:spPr>
        <p:txBody>
          <a:bodyPr>
            <a:normAutofit fontScale="90000"/>
          </a:bodyPr>
          <a:lstStyle/>
          <a:p>
            <a:pPr algn="l">
              <a:lnSpc>
                <a:spcPct val="90000"/>
              </a:lnSpc>
            </a:pPr>
            <a:r>
              <a:rPr lang="es-ES" sz="1200" b="1"/>
              <a:t> </a:t>
            </a:r>
            <a:br>
              <a:rPr lang="es-ES" sz="1200" b="1"/>
            </a:br>
            <a:br>
              <a:rPr lang="es-ES" sz="1200" b="1"/>
            </a:br>
            <a:br>
              <a:rPr lang="es-ES" sz="1200" b="1"/>
            </a:br>
            <a:br>
              <a:rPr lang="es-ES" sz="1200" b="1"/>
            </a:br>
            <a:br>
              <a:rPr lang="es-ES" sz="1200" b="1"/>
            </a:br>
            <a:br>
              <a:rPr lang="es-ES" sz="1200" b="1"/>
            </a:br>
            <a:br>
              <a:rPr lang="es-ES" sz="1200" b="1"/>
            </a:br>
            <a:br>
              <a:rPr lang="es-ES" sz="1200" b="1"/>
            </a:br>
            <a:br>
              <a:rPr lang="es-ES" sz="1200" b="1"/>
            </a:br>
            <a:br>
              <a:rPr lang="es-ES" sz="1200" b="1"/>
            </a:br>
            <a:br>
              <a:rPr lang="es-ES" sz="1200" b="1"/>
            </a:br>
            <a:br>
              <a:rPr lang="es-ES" sz="1200" b="1"/>
            </a:br>
            <a:br>
              <a:rPr lang="es-ES" sz="1200" b="1"/>
            </a:br>
            <a:br>
              <a:rPr lang="es-ES" sz="1200" b="1"/>
            </a:br>
            <a:r>
              <a:rPr lang="es-ES" sz="1200" b="1"/>
              <a:t>                                   </a:t>
            </a:r>
            <a:endParaRPr lang="fr-FR" sz="1200" b="1"/>
          </a:p>
        </p:txBody>
      </p:sp>
      <p:sp>
        <p:nvSpPr>
          <p:cNvPr id="3" name="Sous-titre 2">
            <a:extLst>
              <a:ext uri="{FF2B5EF4-FFF2-40B4-BE49-F238E27FC236}">
                <a16:creationId xmlns:a16="http://schemas.microsoft.com/office/drawing/2014/main" id="{11BF107B-0CF5-4EDA-8A8C-077D0C6355FC}"/>
              </a:ext>
            </a:extLst>
          </p:cNvPr>
          <p:cNvSpPr>
            <a:spLocks noGrp="1"/>
          </p:cNvSpPr>
          <p:nvPr>
            <p:ph type="subTitle" idx="1"/>
          </p:nvPr>
        </p:nvSpPr>
        <p:spPr>
          <a:xfrm>
            <a:off x="985969" y="5569874"/>
            <a:ext cx="8288032" cy="701677"/>
          </a:xfrm>
        </p:spPr>
        <p:txBody>
          <a:bodyPr>
            <a:normAutofit/>
          </a:bodyPr>
          <a:lstStyle/>
          <a:p>
            <a:pPr algn="l"/>
            <a:r>
              <a:rPr lang="fr-FR" dirty="0"/>
              <a:t> </a:t>
            </a:r>
          </a:p>
          <a:p>
            <a:pPr algn="l"/>
            <a:endParaRPr lang="fr-FR" b="1"/>
          </a:p>
          <a:p>
            <a:pPr algn="l"/>
            <a:endParaRPr lang="fr-FR" b="1"/>
          </a:p>
        </p:txBody>
      </p:sp>
      <p:sp>
        <p:nvSpPr>
          <p:cNvPr id="7" name="Espace réservé du numéro de diapositive 6">
            <a:extLst>
              <a:ext uri="{FF2B5EF4-FFF2-40B4-BE49-F238E27FC236}">
                <a16:creationId xmlns:a16="http://schemas.microsoft.com/office/drawing/2014/main" id="{60B4C800-4C88-4B2E-8045-90605028DB72}"/>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900" b="0" i="0" u="none" strike="noStrike" kern="1200" cap="none" spc="0" normalizeH="0" baseline="0" noProof="0" smtClean="0">
                <a:ln>
                  <a:noFill/>
                </a:ln>
                <a:solidFill>
                  <a:srgbClr val="90C226"/>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en-US" sz="900" b="0" i="0" u="none" strike="noStrike" kern="1200" cap="none" spc="0" normalizeH="0" baseline="0" noProof="0" dirty="0">
              <a:ln>
                <a:noFill/>
              </a:ln>
              <a:solidFill>
                <a:srgbClr val="90C226"/>
              </a:solidFill>
              <a:effectLst/>
              <a:uLnTx/>
              <a:uFillTx/>
              <a:latin typeface="Trebuchet MS" panose="020B0603020202020204"/>
              <a:ea typeface="+mn-ea"/>
              <a:cs typeface="+mn-cs"/>
            </a:endParaRPr>
          </a:p>
        </p:txBody>
      </p:sp>
      <p:sp>
        <p:nvSpPr>
          <p:cNvPr id="4" name="Rectangle 3">
            <a:extLst>
              <a:ext uri="{FF2B5EF4-FFF2-40B4-BE49-F238E27FC236}">
                <a16:creationId xmlns:a16="http://schemas.microsoft.com/office/drawing/2014/main" id="{F388C8A1-82B3-450F-8E35-9F0695BAB7E9}"/>
              </a:ext>
            </a:extLst>
          </p:cNvPr>
          <p:cNvSpPr/>
          <p:nvPr/>
        </p:nvSpPr>
        <p:spPr>
          <a:xfrm>
            <a:off x="1478116" y="-161203"/>
            <a:ext cx="10142060" cy="1200329"/>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3600" b="1" i="0" u="sng" strike="noStrike" kern="1200" cap="none" spc="0" normalizeH="0" baseline="0" noProof="0" dirty="0">
              <a:ln>
                <a:noFill/>
              </a:ln>
              <a:solidFill>
                <a:prstClr val="black"/>
              </a:solidFill>
              <a:effectLst/>
              <a:uLnTx/>
              <a:uFillTx/>
              <a:latin typeface="Trebuchet MS" panose="020B0603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AR" sz="3600" b="1" i="0" u="sng" strike="noStrike" kern="1200" cap="none" spc="0" normalizeH="0" baseline="0" noProof="0" dirty="0">
                <a:ln>
                  <a:noFill/>
                </a:ln>
                <a:solidFill>
                  <a:prstClr val="black"/>
                </a:solidFill>
                <a:effectLst/>
                <a:uLnTx/>
                <a:uFillTx/>
                <a:latin typeface="Trebuchet MS" panose="020B0603020202020204"/>
                <a:ea typeface="+mn-ea"/>
                <a:cs typeface="+mn-cs"/>
              </a:rPr>
              <a:t>CLASIFICACION POR INSTRUMENTOS H.V.I.(14)</a:t>
            </a:r>
          </a:p>
        </p:txBody>
      </p:sp>
      <p:sp>
        <p:nvSpPr>
          <p:cNvPr id="8" name="Rectangle 7">
            <a:extLst>
              <a:ext uri="{FF2B5EF4-FFF2-40B4-BE49-F238E27FC236}">
                <a16:creationId xmlns:a16="http://schemas.microsoft.com/office/drawing/2014/main" id="{1602D167-A948-4FE5-8EF0-4839F8B28583}"/>
              </a:ext>
            </a:extLst>
          </p:cNvPr>
          <p:cNvSpPr/>
          <p:nvPr/>
        </p:nvSpPr>
        <p:spPr>
          <a:xfrm>
            <a:off x="1328738" y="487064"/>
            <a:ext cx="10209750" cy="646331"/>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pic>
        <p:nvPicPr>
          <p:cNvPr id="9" name="Image 8">
            <a:extLst>
              <a:ext uri="{FF2B5EF4-FFF2-40B4-BE49-F238E27FC236}">
                <a16:creationId xmlns:a16="http://schemas.microsoft.com/office/drawing/2014/main" id="{7495F0EF-0E2A-4A4E-82DB-93F29BD6F45E}"/>
              </a:ext>
            </a:extLst>
          </p:cNvPr>
          <p:cNvPicPr>
            <a:picLocks noChangeAspect="1"/>
          </p:cNvPicPr>
          <p:nvPr/>
        </p:nvPicPr>
        <p:blipFill>
          <a:blip r:embed="rId4"/>
          <a:stretch>
            <a:fillRect/>
          </a:stretch>
        </p:blipFill>
        <p:spPr>
          <a:xfrm>
            <a:off x="246485" y="183417"/>
            <a:ext cx="1005927" cy="1201016"/>
          </a:xfrm>
          <a:prstGeom prst="rect">
            <a:avLst/>
          </a:prstGeom>
        </p:spPr>
      </p:pic>
      <p:sp>
        <p:nvSpPr>
          <p:cNvPr id="10" name="ZoneTexte 9">
            <a:extLst>
              <a:ext uri="{FF2B5EF4-FFF2-40B4-BE49-F238E27FC236}">
                <a16:creationId xmlns:a16="http://schemas.microsoft.com/office/drawing/2014/main" id="{E6CAF8C8-E4CC-4E98-963E-D559BD2B8F8D}"/>
              </a:ext>
            </a:extLst>
          </p:cNvPr>
          <p:cNvSpPr txBox="1"/>
          <p:nvPr/>
        </p:nvSpPr>
        <p:spPr>
          <a:xfrm>
            <a:off x="840023" y="1039126"/>
            <a:ext cx="10698465" cy="5632311"/>
          </a:xfrm>
          <a:prstGeom prst="rect">
            <a:avLst/>
          </a:prstGeom>
          <a:noFill/>
        </p:spPr>
        <p:txBody>
          <a:bodyPr wrap="square">
            <a:spAutoFit/>
          </a:bodyPr>
          <a:lstStyle/>
          <a:p>
            <a:pPr algn="ctr"/>
            <a:r>
              <a:rPr lang="es-ES" b="1" dirty="0">
                <a:effectLst/>
              </a:rPr>
              <a:t>Características del algodón</a:t>
            </a:r>
          </a:p>
          <a:p>
            <a:pPr>
              <a:buFont typeface="Arial" panose="020B0604020202020204" pitchFamily="34" charset="0"/>
              <a:buChar char="•"/>
            </a:pPr>
            <a:endParaRPr lang="es-ES" dirty="0"/>
          </a:p>
          <a:p>
            <a:pPr>
              <a:buFont typeface="Arial" panose="020B0604020202020204" pitchFamily="34" charset="0"/>
              <a:buChar char="•"/>
            </a:pPr>
            <a:r>
              <a:rPr lang="es-ES" u="sng" dirty="0"/>
              <a:t>Tiene alta higroscopicidad </a:t>
            </a:r>
            <a:r>
              <a:rPr lang="es-ES" dirty="0"/>
              <a:t>(la capacidad de absorber la humedad). Cuando se hincha, la fibra aumenta aproximadamente un 40% en volumen. A diferencia de otros tejidos, cuando el algodón se moja, su resistencia aumenta (aproximadamente un 15%).</a:t>
            </a:r>
          </a:p>
          <a:p>
            <a:pPr>
              <a:buFont typeface="Arial" panose="020B0604020202020204" pitchFamily="34" charset="0"/>
              <a:buChar char="•"/>
            </a:pPr>
            <a:r>
              <a:rPr lang="es-ES" dirty="0"/>
              <a:t>Es comparable en </a:t>
            </a:r>
            <a:r>
              <a:rPr lang="es-ES" u="sng" dirty="0"/>
              <a:t>resistencia a la seda </a:t>
            </a:r>
            <a:r>
              <a:rPr lang="es-ES" dirty="0"/>
              <a:t>(si comparamos la carga de rotura de las fibras naturales), inferior en resistencia al </a:t>
            </a:r>
            <a:r>
              <a:rPr lang="es-ES" dirty="0">
                <a:hlinkClick r:id="rId5">
                  <a:extLst>
                    <a:ext uri="{A12FA001-AC4F-418D-AE19-62706E023703}">
                      <ahyp:hlinkClr xmlns:ahyp="http://schemas.microsoft.com/office/drawing/2018/hyperlinkcolor" val="tx"/>
                    </a:ext>
                  </a:extLst>
                </a:hlinkClick>
              </a:rPr>
              <a:t>lino</a:t>
            </a:r>
            <a:r>
              <a:rPr lang="es-ES" dirty="0"/>
              <a:t>, pero supera la lana.</a:t>
            </a:r>
          </a:p>
          <a:p>
            <a:pPr>
              <a:buFont typeface="Arial" panose="020B0604020202020204" pitchFamily="34" charset="0"/>
              <a:buChar char="•"/>
            </a:pPr>
            <a:r>
              <a:rPr lang="es-ES" u="sng" dirty="0"/>
              <a:t>Sensible a la luz</a:t>
            </a:r>
            <a:r>
              <a:rPr lang="es-ES" dirty="0"/>
              <a:t>: después de 940 horas de exposición a la luz solar, la fuerza se reduce a la mitad.</a:t>
            </a:r>
          </a:p>
          <a:p>
            <a:pPr>
              <a:buFont typeface="Arial" panose="020B0604020202020204" pitchFamily="34" charset="0"/>
              <a:buChar char="•"/>
            </a:pPr>
            <a:r>
              <a:rPr lang="es-ES" dirty="0"/>
              <a:t>Tiene buenas características de </a:t>
            </a:r>
            <a:r>
              <a:rPr lang="es-ES" u="sng" dirty="0"/>
              <a:t>protección térmica </a:t>
            </a:r>
            <a:r>
              <a:rPr lang="es-ES" dirty="0"/>
              <a:t>debido a la estructura hueca de la fibra.</a:t>
            </a:r>
          </a:p>
          <a:p>
            <a:pPr>
              <a:buFont typeface="Arial" panose="020B0604020202020204" pitchFamily="34" charset="0"/>
              <a:buChar char="•"/>
            </a:pPr>
            <a:r>
              <a:rPr lang="es-ES" dirty="0"/>
              <a:t>Sensible a la </a:t>
            </a:r>
            <a:r>
              <a:rPr lang="es-ES" u="sng" dirty="0"/>
              <a:t>exposición prolongada a altas temperaturas</a:t>
            </a:r>
            <a:r>
              <a:rPr lang="es-ES" dirty="0"/>
              <a:t>: después de tres días de calentamiento a 150 ° C, la resistencia se reduce a la mitad.</a:t>
            </a:r>
          </a:p>
          <a:p>
            <a:pPr>
              <a:buFont typeface="Arial" panose="020B0604020202020204" pitchFamily="34" charset="0"/>
              <a:buChar char="•"/>
            </a:pPr>
            <a:r>
              <a:rPr lang="es-ES" u="sng" dirty="0"/>
              <a:t>Termoplástico</a:t>
            </a:r>
            <a:r>
              <a:rPr lang="es-ES" dirty="0"/>
              <a:t>: es capaz de «recuperar» la forma después del calentamiento (se puede planchar), por lo que se puede agregar algodón a las telas de vestuario hechas de fibras sintéticas para mejorar las propiedades.</a:t>
            </a:r>
          </a:p>
          <a:p>
            <a:pPr>
              <a:buFont typeface="Arial" panose="020B0604020202020204" pitchFamily="34" charset="0"/>
              <a:buChar char="•"/>
            </a:pPr>
            <a:r>
              <a:rPr lang="es-ES" dirty="0"/>
              <a:t>La temperatura recomendada para el tratamiento con calor húmedo es de </a:t>
            </a:r>
            <a:r>
              <a:rPr lang="es-ES" u="sng" dirty="0"/>
              <a:t>130 ° C.</a:t>
            </a:r>
          </a:p>
          <a:p>
            <a:pPr>
              <a:buFont typeface="Arial" panose="020B0604020202020204" pitchFamily="34" charset="0"/>
              <a:buChar char="•"/>
            </a:pPr>
            <a:r>
              <a:rPr lang="es-ES" dirty="0"/>
              <a:t>Las telas sin procesamiento </a:t>
            </a:r>
            <a:r>
              <a:rPr lang="es-ES" u="sng" dirty="0"/>
              <a:t>se arrugan y desgastan fácilmente</a:t>
            </a:r>
            <a:r>
              <a:rPr lang="es-ES" dirty="0"/>
              <a:t>.</a:t>
            </a:r>
          </a:p>
          <a:p>
            <a:pPr>
              <a:buFont typeface="Arial" panose="020B0604020202020204" pitchFamily="34" charset="0"/>
              <a:buChar char="•"/>
            </a:pPr>
            <a:r>
              <a:rPr lang="es-ES" dirty="0"/>
              <a:t>Al igual que otras fibras naturales, </a:t>
            </a:r>
            <a:r>
              <a:rPr lang="es-ES" u="sng" dirty="0"/>
              <a:t>no se disuelve en disolventes orgánicos </a:t>
            </a:r>
            <a:r>
              <a:rPr lang="es-ES" dirty="0"/>
              <a:t>(por ejemplo, ácido fórmico, vinagre, alcohol), lo que permite el uso de estos reactivos fácilmente disponibles para sacar manchas complejas en telas de algodón en el hogar. Sin embargo, es sensible a la acción de ácidos y álcalis inorgánicos; el tratamiento con álcalis (por ejemplo, sosa cáustica) se utiliza en la fabricación de telas.</a:t>
            </a:r>
          </a:p>
          <a:p>
            <a:pPr>
              <a:buFont typeface="Arial" panose="020B0604020202020204" pitchFamily="34" charset="0"/>
              <a:buChar char="•"/>
            </a:pPr>
            <a:r>
              <a:rPr lang="es-ES" dirty="0"/>
              <a:t>Es sensible a la actividad de los </a:t>
            </a:r>
            <a:r>
              <a:rPr lang="es-ES" u="sng" dirty="0"/>
              <a:t>microorganismos </a:t>
            </a:r>
            <a:r>
              <a:rPr lang="es-ES" dirty="0"/>
              <a:t>(se pudre).</a:t>
            </a:r>
          </a:p>
        </p:txBody>
      </p:sp>
    </p:spTree>
    <p:extLst>
      <p:ext uri="{BB962C8B-B14F-4D97-AF65-F5344CB8AC3E}">
        <p14:creationId xmlns:p14="http://schemas.microsoft.com/office/powerpoint/2010/main" val="1936202448"/>
      </p:ext>
    </p:extLst>
  </p:cSld>
  <p:clrMapOvr>
    <a:masterClrMapping/>
  </p:clrMapOvr>
  <p:transition spd="slow" advClick="0" advTm="5000">
    <p:randomBar dir="vert"/>
    <p:sndAc>
      <p:stSnd loop="1">
        <p:snd r:embed="rId3" name="wind.wav"/>
      </p:stSnd>
    </p:sndAc>
  </p:transition>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6C20283-73E0-40EC-8AD8-057F581F64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28">
            <a:extLst>
              <a:ext uri="{FF2B5EF4-FFF2-40B4-BE49-F238E27FC236}">
                <a16:creationId xmlns:a16="http://schemas.microsoft.com/office/drawing/2014/main" id="{3FCC729B-E528-40C3-82D3-BA4375575E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960120" y="0"/>
            <a:ext cx="11218661" cy="6858000"/>
          </a:xfrm>
          <a:custGeom>
            <a:avLst/>
            <a:gdLst>
              <a:gd name="connsiteX0" fmla="*/ 0 w 11218661"/>
              <a:gd name="connsiteY0" fmla="*/ 0 h 6858000"/>
              <a:gd name="connsiteX1" fmla="*/ 8042507 w 11218661"/>
              <a:gd name="connsiteY1" fmla="*/ 0 h 6858000"/>
              <a:gd name="connsiteX2" fmla="*/ 11218661 w 11218661"/>
              <a:gd name="connsiteY2" fmla="*/ 6858000 h 6858000"/>
              <a:gd name="connsiteX3" fmla="*/ 0 w 1121866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218661" h="6858000">
                <a:moveTo>
                  <a:pt x="0" y="0"/>
                </a:moveTo>
                <a:lnTo>
                  <a:pt x="8042507" y="0"/>
                </a:lnTo>
                <a:lnTo>
                  <a:pt x="11218661" y="6858000"/>
                </a:lnTo>
                <a:lnTo>
                  <a:pt x="0" y="685800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26">
            <a:extLst>
              <a:ext uri="{FF2B5EF4-FFF2-40B4-BE49-F238E27FC236}">
                <a16:creationId xmlns:a16="http://schemas.microsoft.com/office/drawing/2014/main" id="{58F1FB8D-1842-4A04-998D-6CF047AB27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420248" y="0"/>
            <a:ext cx="10771752" cy="6858000"/>
          </a:xfrm>
          <a:custGeom>
            <a:avLst/>
            <a:gdLst>
              <a:gd name="connsiteX0" fmla="*/ 0 w 10771752"/>
              <a:gd name="connsiteY0" fmla="*/ 0 h 6858000"/>
              <a:gd name="connsiteX1" fmla="*/ 7595598 w 10771752"/>
              <a:gd name="connsiteY1" fmla="*/ 0 h 6858000"/>
              <a:gd name="connsiteX2" fmla="*/ 10771752 w 10771752"/>
              <a:gd name="connsiteY2" fmla="*/ 6858000 h 6858000"/>
              <a:gd name="connsiteX3" fmla="*/ 0 w 1077175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0771752" h="6858000">
                <a:moveTo>
                  <a:pt x="0" y="0"/>
                </a:moveTo>
                <a:lnTo>
                  <a:pt x="7595598" y="0"/>
                </a:lnTo>
                <a:lnTo>
                  <a:pt x="10771752" y="6858000"/>
                </a:lnTo>
                <a:lnTo>
                  <a:pt x="0" y="685800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Rectangle 1">
            <a:extLst>
              <a:ext uri="{FF2B5EF4-FFF2-40B4-BE49-F238E27FC236}">
                <a16:creationId xmlns:a16="http://schemas.microsoft.com/office/drawing/2014/main" id="{6CCEC29E-1799-4472-B7ED-F9AA16AA43BE}"/>
              </a:ext>
            </a:extLst>
          </p:cNvPr>
          <p:cNvSpPr>
            <a:spLocks noGrp="1" noChangeArrowheads="1"/>
          </p:cNvSpPr>
          <p:nvPr>
            <p:ph type="title"/>
          </p:nvPr>
        </p:nvSpPr>
        <p:spPr bwMode="auto">
          <a:xfrm>
            <a:off x="4384039" y="365125"/>
            <a:ext cx="7164493" cy="147808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anchorCtr="0" compatLnSpc="1">
            <a:prstTxWarp prst="textNoShape">
              <a:avLst/>
            </a:prstTxWarp>
            <a:normAutofit/>
          </a:bodyPr>
          <a:lstStyle/>
          <a:p>
            <a:pPr marL="0" marR="0" lvl="0" indent="0" defTabSz="914400" rtl="0" eaLnBrk="0" fontAlgn="base" latinLnBrk="0" hangingPunct="0">
              <a:spcBef>
                <a:spcPct val="0"/>
              </a:spcBef>
              <a:spcAft>
                <a:spcPct val="0"/>
              </a:spcAft>
              <a:buClrTx/>
              <a:buSzTx/>
              <a:buFontTx/>
              <a:buNone/>
              <a:tabLst/>
            </a:pPr>
            <a:r>
              <a:rPr kumimoji="0" lang="es-ES" altLang="fr-FR" sz="3200" b="0" i="0" u="none" strike="noStrike" cap="none" normalizeH="0" baseline="0" dirty="0">
                <a:ln>
                  <a:noFill/>
                </a:ln>
                <a:effectLst/>
                <a:latin typeface="+mn-lt"/>
              </a:rPr>
              <a:t>Esquema internacional de certificación de laboratorios ICA-BREMEN-1</a:t>
            </a:r>
          </a:p>
        </p:txBody>
      </p:sp>
      <p:pic>
        <p:nvPicPr>
          <p:cNvPr id="5" name="Image 4">
            <a:extLst>
              <a:ext uri="{FF2B5EF4-FFF2-40B4-BE49-F238E27FC236}">
                <a16:creationId xmlns:a16="http://schemas.microsoft.com/office/drawing/2014/main" id="{FAC65A04-1CEE-4FEF-87A5-786CB4B38CD4}"/>
              </a:ext>
            </a:extLst>
          </p:cNvPr>
          <p:cNvPicPr>
            <a:picLocks noChangeAspect="1"/>
          </p:cNvPicPr>
          <p:nvPr/>
        </p:nvPicPr>
        <p:blipFill>
          <a:blip r:embed="rId2"/>
          <a:stretch>
            <a:fillRect/>
          </a:stretch>
        </p:blipFill>
        <p:spPr>
          <a:xfrm>
            <a:off x="480060" y="1383567"/>
            <a:ext cx="3425957" cy="4090385"/>
          </a:xfrm>
          <a:prstGeom prst="rect">
            <a:avLst/>
          </a:prstGeom>
        </p:spPr>
      </p:pic>
      <p:sp>
        <p:nvSpPr>
          <p:cNvPr id="3" name="Espace réservé du contenu 2">
            <a:extLst>
              <a:ext uri="{FF2B5EF4-FFF2-40B4-BE49-F238E27FC236}">
                <a16:creationId xmlns:a16="http://schemas.microsoft.com/office/drawing/2014/main" id="{9D063D86-6081-48B9-B2EC-2FE6942FEBA8}"/>
              </a:ext>
            </a:extLst>
          </p:cNvPr>
          <p:cNvSpPr>
            <a:spLocks noGrp="1"/>
          </p:cNvSpPr>
          <p:nvPr>
            <p:ph idx="1"/>
          </p:nvPr>
        </p:nvSpPr>
        <p:spPr>
          <a:xfrm>
            <a:off x="4387515" y="2022601"/>
            <a:ext cx="7161017" cy="4154361"/>
          </a:xfrm>
        </p:spPr>
        <p:txBody>
          <a:bodyPr>
            <a:normAutofit/>
          </a:bodyPr>
          <a:lstStyle/>
          <a:p>
            <a:r>
              <a:rPr lang="es-ES" sz="1700" dirty="0"/>
              <a:t>El esquema implica la evaluación y certificación internacional de laboratorios HVI de análisis de algodón que permite de implementar un estándar reconocido internacionalmente.</a:t>
            </a:r>
          </a:p>
          <a:p>
            <a:endParaRPr lang="es-ES" sz="1700" dirty="0"/>
          </a:p>
          <a:p>
            <a:r>
              <a:rPr lang="es-ES" sz="1700" dirty="0"/>
              <a:t>Una lista de laboratorios ubicados en todo el mundo que cumplen con un nivel estándar de garantía de calidad, ICA-BREMEN que pueden usarse para resolver disputas de calidad de acuerdo con los Estatutos y Reglas de la ICA ,así como para brindar un servicio a la industria del algodón.</a:t>
            </a:r>
          </a:p>
          <a:p>
            <a:endParaRPr lang="es-ES" sz="1700" dirty="0"/>
          </a:p>
          <a:p>
            <a:r>
              <a:rPr lang="es-ES" sz="1700" dirty="0"/>
              <a:t>La certificación se otorga a todos los laboratorios HVI siempre y cuando haya cumplido con los criterios de certificación y  que no esté relacionado con una asociación cuyos miembros se encuentren en la Lista de “</a:t>
            </a:r>
            <a:r>
              <a:rPr lang="es-ES" sz="1700" dirty="0" err="1"/>
              <a:t>defaulters</a:t>
            </a:r>
            <a:r>
              <a:rPr lang="es-ES" sz="1700" dirty="0"/>
              <a:t>” del CICCA.</a:t>
            </a:r>
          </a:p>
          <a:p>
            <a:endParaRPr lang="es-AR" sz="1700" dirty="0"/>
          </a:p>
        </p:txBody>
      </p:sp>
      <p:sp>
        <p:nvSpPr>
          <p:cNvPr id="4" name="Espace réservé du numéro de diapositive 3">
            <a:extLst>
              <a:ext uri="{FF2B5EF4-FFF2-40B4-BE49-F238E27FC236}">
                <a16:creationId xmlns:a16="http://schemas.microsoft.com/office/drawing/2014/main" id="{E085EB14-1D9E-4369-8AEE-FBED6BBDA57C}"/>
              </a:ext>
            </a:extLst>
          </p:cNvPr>
          <p:cNvSpPr>
            <a:spLocks noGrp="1"/>
          </p:cNvSpPr>
          <p:nvPr>
            <p:ph type="sldNum" sz="quarter" idx="12"/>
          </p:nvPr>
        </p:nvSpPr>
        <p:spPr>
          <a:xfrm>
            <a:off x="8610600" y="6356350"/>
            <a:ext cx="2743200" cy="365125"/>
          </a:xfrm>
        </p:spPr>
        <p:txBody>
          <a:bodyPr anchor="ctr">
            <a:normAutofit/>
          </a:bodyPr>
          <a:lstStyle/>
          <a:p>
            <a:pPr>
              <a:spcAft>
                <a:spcPts val="600"/>
              </a:spcAft>
            </a:pPr>
            <a:fld id="{D57F1E4F-1CFF-5643-939E-217C01CDF565}" type="slidenum">
              <a:rPr lang="en-US">
                <a:solidFill>
                  <a:schemeClr val="tx1">
                    <a:alpha val="80000"/>
                  </a:schemeClr>
                </a:solidFill>
              </a:rPr>
              <a:pPr>
                <a:spcAft>
                  <a:spcPts val="600"/>
                </a:spcAft>
              </a:pPr>
              <a:t>34</a:t>
            </a:fld>
            <a:endParaRPr lang="en-US">
              <a:solidFill>
                <a:schemeClr val="tx1">
                  <a:alpha val="80000"/>
                </a:schemeClr>
              </a:solidFill>
            </a:endParaRPr>
          </a:p>
        </p:txBody>
      </p:sp>
    </p:spTree>
    <p:extLst>
      <p:ext uri="{BB962C8B-B14F-4D97-AF65-F5344CB8AC3E}">
        <p14:creationId xmlns:p14="http://schemas.microsoft.com/office/powerpoint/2010/main" val="2081397974"/>
      </p:ext>
    </p:extLst>
  </p:cSld>
  <p:clrMapOvr>
    <a:overrideClrMapping bg1="dk1" tx1="lt1" bg2="dk2" tx2="lt2" accent1="accent1" accent2="accent2" accent3="accent3" accent4="accent4" accent5="accent5" accent6="accent6" hlink="hlink" folHlink="folHlink"/>
  </p:clrMapOvr>
  <p:transition spd="slow" advClick="0" advTm="5000">
    <p:randomBar dir="vert"/>
  </p:transition>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6C20283-73E0-40EC-8AD8-057F581F64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28">
            <a:extLst>
              <a:ext uri="{FF2B5EF4-FFF2-40B4-BE49-F238E27FC236}">
                <a16:creationId xmlns:a16="http://schemas.microsoft.com/office/drawing/2014/main" id="{3FCC729B-E528-40C3-82D3-BA4375575E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960120" y="0"/>
            <a:ext cx="11218661" cy="6858000"/>
          </a:xfrm>
          <a:custGeom>
            <a:avLst/>
            <a:gdLst>
              <a:gd name="connsiteX0" fmla="*/ 0 w 11218661"/>
              <a:gd name="connsiteY0" fmla="*/ 0 h 6858000"/>
              <a:gd name="connsiteX1" fmla="*/ 8042507 w 11218661"/>
              <a:gd name="connsiteY1" fmla="*/ 0 h 6858000"/>
              <a:gd name="connsiteX2" fmla="*/ 11218661 w 11218661"/>
              <a:gd name="connsiteY2" fmla="*/ 6858000 h 6858000"/>
              <a:gd name="connsiteX3" fmla="*/ 0 w 1121866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218661" h="6858000">
                <a:moveTo>
                  <a:pt x="0" y="0"/>
                </a:moveTo>
                <a:lnTo>
                  <a:pt x="8042507" y="0"/>
                </a:lnTo>
                <a:lnTo>
                  <a:pt x="11218661" y="6858000"/>
                </a:lnTo>
                <a:lnTo>
                  <a:pt x="0" y="685800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26">
            <a:extLst>
              <a:ext uri="{FF2B5EF4-FFF2-40B4-BE49-F238E27FC236}">
                <a16:creationId xmlns:a16="http://schemas.microsoft.com/office/drawing/2014/main" id="{58F1FB8D-1842-4A04-998D-6CF047AB27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420248" y="0"/>
            <a:ext cx="10771752" cy="6858000"/>
          </a:xfrm>
          <a:custGeom>
            <a:avLst/>
            <a:gdLst>
              <a:gd name="connsiteX0" fmla="*/ 0 w 10771752"/>
              <a:gd name="connsiteY0" fmla="*/ 0 h 6858000"/>
              <a:gd name="connsiteX1" fmla="*/ 7595598 w 10771752"/>
              <a:gd name="connsiteY1" fmla="*/ 0 h 6858000"/>
              <a:gd name="connsiteX2" fmla="*/ 10771752 w 10771752"/>
              <a:gd name="connsiteY2" fmla="*/ 6858000 h 6858000"/>
              <a:gd name="connsiteX3" fmla="*/ 0 w 1077175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0771752" h="6858000">
                <a:moveTo>
                  <a:pt x="0" y="0"/>
                </a:moveTo>
                <a:lnTo>
                  <a:pt x="7595598" y="0"/>
                </a:lnTo>
                <a:lnTo>
                  <a:pt x="10771752" y="6858000"/>
                </a:lnTo>
                <a:lnTo>
                  <a:pt x="0" y="685800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Rectangle 1">
            <a:extLst>
              <a:ext uri="{FF2B5EF4-FFF2-40B4-BE49-F238E27FC236}">
                <a16:creationId xmlns:a16="http://schemas.microsoft.com/office/drawing/2014/main" id="{6CCEC29E-1799-4472-B7ED-F9AA16AA43BE}"/>
              </a:ext>
            </a:extLst>
          </p:cNvPr>
          <p:cNvSpPr>
            <a:spLocks noGrp="1" noChangeArrowheads="1"/>
          </p:cNvSpPr>
          <p:nvPr>
            <p:ph type="title"/>
          </p:nvPr>
        </p:nvSpPr>
        <p:spPr bwMode="auto">
          <a:xfrm>
            <a:off x="4384039" y="365125"/>
            <a:ext cx="7164493" cy="1325563"/>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anchorCtr="0" compatLnSpc="1">
            <a:prstTxWarp prst="textNoShape">
              <a:avLst/>
            </a:prstTxWarp>
            <a:normAutofit/>
          </a:bodyPr>
          <a:lstStyle/>
          <a:p>
            <a:pPr marL="0" marR="0" lvl="0" indent="0" defTabSz="914400" rtl="0" eaLnBrk="0" fontAlgn="base" latinLnBrk="0" hangingPunct="0">
              <a:spcBef>
                <a:spcPct val="0"/>
              </a:spcBef>
              <a:spcAft>
                <a:spcPct val="0"/>
              </a:spcAft>
              <a:buClrTx/>
              <a:buSzTx/>
              <a:buFontTx/>
              <a:buNone/>
              <a:tabLst/>
            </a:pPr>
            <a:r>
              <a:rPr kumimoji="0" lang="es-ES" altLang="fr-FR" sz="3200" b="0" i="0" u="none" strike="noStrike" kern="1200" cap="none" spc="0" normalizeH="0" baseline="0" noProof="0" dirty="0">
                <a:ln>
                  <a:noFill/>
                </a:ln>
                <a:solidFill>
                  <a:prstClr val="white"/>
                </a:solidFill>
                <a:effectLst/>
                <a:uLnTx/>
                <a:uFillTx/>
                <a:latin typeface="Calibri" panose="020F0502020204030204"/>
                <a:ea typeface="+mj-ea"/>
                <a:cs typeface="+mj-cs"/>
              </a:rPr>
              <a:t>Esquema internacional de certificación de laboratorios ICA-BREMEN-2</a:t>
            </a:r>
            <a:endParaRPr kumimoji="0" lang="es-ES" altLang="fr-FR" b="0" i="0" u="none" strike="noStrike" cap="none" normalizeH="0" baseline="0" dirty="0">
              <a:ln>
                <a:noFill/>
              </a:ln>
              <a:effectLst/>
              <a:latin typeface="+mn-lt"/>
            </a:endParaRPr>
          </a:p>
        </p:txBody>
      </p:sp>
      <p:pic>
        <p:nvPicPr>
          <p:cNvPr id="5" name="Image 4">
            <a:extLst>
              <a:ext uri="{FF2B5EF4-FFF2-40B4-BE49-F238E27FC236}">
                <a16:creationId xmlns:a16="http://schemas.microsoft.com/office/drawing/2014/main" id="{FAC65A04-1CEE-4FEF-87A5-786CB4B38CD4}"/>
              </a:ext>
            </a:extLst>
          </p:cNvPr>
          <p:cNvPicPr>
            <a:picLocks noChangeAspect="1"/>
          </p:cNvPicPr>
          <p:nvPr/>
        </p:nvPicPr>
        <p:blipFill>
          <a:blip r:embed="rId2"/>
          <a:stretch>
            <a:fillRect/>
          </a:stretch>
        </p:blipFill>
        <p:spPr>
          <a:xfrm>
            <a:off x="480060" y="1383567"/>
            <a:ext cx="3425957" cy="4090385"/>
          </a:xfrm>
          <a:prstGeom prst="rect">
            <a:avLst/>
          </a:prstGeom>
        </p:spPr>
      </p:pic>
      <p:sp>
        <p:nvSpPr>
          <p:cNvPr id="3" name="Espace réservé du contenu 2">
            <a:extLst>
              <a:ext uri="{FF2B5EF4-FFF2-40B4-BE49-F238E27FC236}">
                <a16:creationId xmlns:a16="http://schemas.microsoft.com/office/drawing/2014/main" id="{9D063D86-6081-48B9-B2EC-2FE6942FEBA8}"/>
              </a:ext>
            </a:extLst>
          </p:cNvPr>
          <p:cNvSpPr>
            <a:spLocks noGrp="1"/>
          </p:cNvSpPr>
          <p:nvPr>
            <p:ph idx="1"/>
          </p:nvPr>
        </p:nvSpPr>
        <p:spPr>
          <a:xfrm>
            <a:off x="4387515" y="2022601"/>
            <a:ext cx="7161017" cy="4154361"/>
          </a:xfrm>
        </p:spPr>
        <p:txBody>
          <a:bodyPr>
            <a:normAutofit/>
          </a:bodyPr>
          <a:lstStyle/>
          <a:p>
            <a:r>
              <a:rPr lang="es-ES" sz="2000" i="1" dirty="0"/>
              <a:t>Por qué hay que certificar el laboratorio HVI?</a:t>
            </a:r>
          </a:p>
          <a:p>
            <a:r>
              <a:rPr lang="es-ES" sz="2000" dirty="0"/>
              <a:t>    </a:t>
            </a:r>
            <a:r>
              <a:rPr lang="es-ES" sz="1800" dirty="0"/>
              <a:t>RECONOCIMIENTO MUNDIAL de credibilidad y competencia</a:t>
            </a:r>
          </a:p>
          <a:p>
            <a:r>
              <a:rPr lang="es-ES" sz="1800" dirty="0"/>
              <a:t>     ASESORAMIENTO e información de expertos en la industria</a:t>
            </a:r>
          </a:p>
          <a:p>
            <a:r>
              <a:rPr lang="es-ES" sz="1800" dirty="0"/>
              <a:t>     UTILIZAR LA ULTIMA TECNOLOGIA de punta </a:t>
            </a:r>
          </a:p>
          <a:p>
            <a:r>
              <a:rPr lang="es-ES" sz="1800" dirty="0"/>
              <a:t>    ESTABLECE EL  MAXIMO ESTÁNDAR  de competencia técnica.</a:t>
            </a:r>
          </a:p>
          <a:p>
            <a:r>
              <a:rPr lang="es-ES" sz="1800" dirty="0"/>
              <a:t>    PROMOCIÓN del laboratorio en la web mundial de ICA-BREMEN</a:t>
            </a:r>
          </a:p>
          <a:p>
            <a:r>
              <a:rPr lang="es-ES" sz="1800" dirty="0"/>
              <a:t>    UN ARGUMENTO DE MARKETING para dar servicios</a:t>
            </a:r>
          </a:p>
          <a:p>
            <a:r>
              <a:rPr lang="es-ES" sz="1800" dirty="0"/>
              <a:t>    LA UTILIZACION del logotipo 'ICA Bremen </a:t>
            </a:r>
            <a:r>
              <a:rPr lang="es-ES" sz="1800" dirty="0" err="1"/>
              <a:t>Certified</a:t>
            </a:r>
            <a:r>
              <a:rPr lang="es-ES" sz="1800" dirty="0"/>
              <a:t> </a:t>
            </a:r>
            <a:r>
              <a:rPr lang="es-ES" sz="1800" dirty="0" err="1"/>
              <a:t>Laboratory</a:t>
            </a:r>
            <a:r>
              <a:rPr lang="es-ES" sz="1800" dirty="0"/>
              <a:t>’</a:t>
            </a:r>
          </a:p>
          <a:p>
            <a:r>
              <a:rPr lang="es-ES" sz="1800" dirty="0"/>
              <a:t>    GARANTIA COMPLETA en caso de arbitrajes</a:t>
            </a:r>
          </a:p>
          <a:p>
            <a:r>
              <a:rPr lang="es-ES" sz="1800" dirty="0"/>
              <a:t>    PERTENECER A UNA RED mundial de laboratorios</a:t>
            </a:r>
            <a:endParaRPr lang="es-AR" sz="1800" dirty="0"/>
          </a:p>
        </p:txBody>
      </p:sp>
      <p:sp>
        <p:nvSpPr>
          <p:cNvPr id="4" name="Espace réservé du numéro de diapositive 3">
            <a:extLst>
              <a:ext uri="{FF2B5EF4-FFF2-40B4-BE49-F238E27FC236}">
                <a16:creationId xmlns:a16="http://schemas.microsoft.com/office/drawing/2014/main" id="{E085EB14-1D9E-4369-8AEE-FBED6BBDA57C}"/>
              </a:ext>
            </a:extLst>
          </p:cNvPr>
          <p:cNvSpPr>
            <a:spLocks noGrp="1"/>
          </p:cNvSpPr>
          <p:nvPr>
            <p:ph type="sldNum" sz="quarter" idx="12"/>
          </p:nvPr>
        </p:nvSpPr>
        <p:spPr>
          <a:xfrm>
            <a:off x="8610600" y="6356350"/>
            <a:ext cx="2743200" cy="365125"/>
          </a:xfrm>
        </p:spPr>
        <p:txBody>
          <a:bodyPr anchor="ctr">
            <a:normAutofit/>
          </a:bodyPr>
          <a:lstStyle/>
          <a:p>
            <a:pPr>
              <a:spcAft>
                <a:spcPts val="600"/>
              </a:spcAft>
            </a:pPr>
            <a:fld id="{D57F1E4F-1CFF-5643-939E-217C01CDF565}" type="slidenum">
              <a:rPr lang="en-US">
                <a:solidFill>
                  <a:schemeClr val="tx1">
                    <a:alpha val="80000"/>
                  </a:schemeClr>
                </a:solidFill>
              </a:rPr>
              <a:pPr>
                <a:spcAft>
                  <a:spcPts val="600"/>
                </a:spcAft>
              </a:pPr>
              <a:t>35</a:t>
            </a:fld>
            <a:endParaRPr lang="en-US">
              <a:solidFill>
                <a:schemeClr val="tx1">
                  <a:alpha val="80000"/>
                </a:schemeClr>
              </a:solidFill>
            </a:endParaRPr>
          </a:p>
        </p:txBody>
      </p:sp>
    </p:spTree>
    <p:extLst>
      <p:ext uri="{BB962C8B-B14F-4D97-AF65-F5344CB8AC3E}">
        <p14:creationId xmlns:p14="http://schemas.microsoft.com/office/powerpoint/2010/main" val="3660948922"/>
      </p:ext>
    </p:extLst>
  </p:cSld>
  <p:clrMapOvr>
    <a:overrideClrMapping bg1="dk1" tx1="lt1" bg2="dk2" tx2="lt2" accent1="accent1" accent2="accent2" accent3="accent3" accent4="accent4" accent5="accent5" accent6="accent6" hlink="hlink" folHlink="folHlink"/>
  </p:clrMapOvr>
  <p:transition spd="slow" advClick="0" advTm="5000">
    <p:randomBar dir="vert"/>
  </p:transition>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6C20283-73E0-40EC-8AD8-057F581F64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28">
            <a:extLst>
              <a:ext uri="{FF2B5EF4-FFF2-40B4-BE49-F238E27FC236}">
                <a16:creationId xmlns:a16="http://schemas.microsoft.com/office/drawing/2014/main" id="{3FCC729B-E528-40C3-82D3-BA4375575E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960120" y="0"/>
            <a:ext cx="11218661" cy="6858000"/>
          </a:xfrm>
          <a:custGeom>
            <a:avLst/>
            <a:gdLst>
              <a:gd name="connsiteX0" fmla="*/ 0 w 11218661"/>
              <a:gd name="connsiteY0" fmla="*/ 0 h 6858000"/>
              <a:gd name="connsiteX1" fmla="*/ 8042507 w 11218661"/>
              <a:gd name="connsiteY1" fmla="*/ 0 h 6858000"/>
              <a:gd name="connsiteX2" fmla="*/ 11218661 w 11218661"/>
              <a:gd name="connsiteY2" fmla="*/ 6858000 h 6858000"/>
              <a:gd name="connsiteX3" fmla="*/ 0 w 1121866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218661" h="6858000">
                <a:moveTo>
                  <a:pt x="0" y="0"/>
                </a:moveTo>
                <a:lnTo>
                  <a:pt x="8042507" y="0"/>
                </a:lnTo>
                <a:lnTo>
                  <a:pt x="11218661" y="6858000"/>
                </a:lnTo>
                <a:lnTo>
                  <a:pt x="0" y="685800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26">
            <a:extLst>
              <a:ext uri="{FF2B5EF4-FFF2-40B4-BE49-F238E27FC236}">
                <a16:creationId xmlns:a16="http://schemas.microsoft.com/office/drawing/2014/main" id="{58F1FB8D-1842-4A04-998D-6CF047AB27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420248" y="0"/>
            <a:ext cx="10771752" cy="6858000"/>
          </a:xfrm>
          <a:custGeom>
            <a:avLst/>
            <a:gdLst>
              <a:gd name="connsiteX0" fmla="*/ 0 w 10771752"/>
              <a:gd name="connsiteY0" fmla="*/ 0 h 6858000"/>
              <a:gd name="connsiteX1" fmla="*/ 7595598 w 10771752"/>
              <a:gd name="connsiteY1" fmla="*/ 0 h 6858000"/>
              <a:gd name="connsiteX2" fmla="*/ 10771752 w 10771752"/>
              <a:gd name="connsiteY2" fmla="*/ 6858000 h 6858000"/>
              <a:gd name="connsiteX3" fmla="*/ 0 w 1077175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0771752" h="6858000">
                <a:moveTo>
                  <a:pt x="0" y="0"/>
                </a:moveTo>
                <a:lnTo>
                  <a:pt x="7595598" y="0"/>
                </a:lnTo>
                <a:lnTo>
                  <a:pt x="10771752" y="6858000"/>
                </a:lnTo>
                <a:lnTo>
                  <a:pt x="0" y="685800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Rectangle 1">
            <a:extLst>
              <a:ext uri="{FF2B5EF4-FFF2-40B4-BE49-F238E27FC236}">
                <a16:creationId xmlns:a16="http://schemas.microsoft.com/office/drawing/2014/main" id="{6CCEC29E-1799-4472-B7ED-F9AA16AA43BE}"/>
              </a:ext>
            </a:extLst>
          </p:cNvPr>
          <p:cNvSpPr>
            <a:spLocks noGrp="1" noChangeArrowheads="1"/>
          </p:cNvSpPr>
          <p:nvPr>
            <p:ph type="title"/>
          </p:nvPr>
        </p:nvSpPr>
        <p:spPr bwMode="auto">
          <a:xfrm>
            <a:off x="4384039" y="365125"/>
            <a:ext cx="7164493" cy="1325563"/>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anchorCtr="0" compatLnSpc="1">
            <a:prstTxWarp prst="textNoShape">
              <a:avLst/>
            </a:prstTxWarp>
            <a:normAutofit/>
          </a:bodyPr>
          <a:lstStyle/>
          <a:p>
            <a:pPr marL="0" marR="0" lvl="0" indent="0" defTabSz="914400" rtl="0" eaLnBrk="0" fontAlgn="base" latinLnBrk="0" hangingPunct="0">
              <a:spcBef>
                <a:spcPct val="0"/>
              </a:spcBef>
              <a:spcAft>
                <a:spcPct val="0"/>
              </a:spcAft>
              <a:buClrTx/>
              <a:buSzTx/>
              <a:buFontTx/>
              <a:buNone/>
              <a:tabLst/>
            </a:pPr>
            <a:r>
              <a:rPr kumimoji="0" lang="es-ES" altLang="fr-FR" sz="3200" b="0" i="0" u="none" strike="noStrike" kern="1200" cap="none" spc="0" normalizeH="0" baseline="0" noProof="0" dirty="0">
                <a:ln>
                  <a:noFill/>
                </a:ln>
                <a:solidFill>
                  <a:prstClr val="white"/>
                </a:solidFill>
                <a:effectLst/>
                <a:uLnTx/>
                <a:uFillTx/>
                <a:latin typeface="Calibri" panose="020F0502020204030204"/>
                <a:ea typeface="+mj-ea"/>
                <a:cs typeface="+mj-cs"/>
              </a:rPr>
              <a:t>Esquema internacional de certificación de laboratorios ICA-BREMEN-3</a:t>
            </a:r>
            <a:endParaRPr kumimoji="0" lang="es-ES" altLang="fr-FR" b="0" i="0" u="none" strike="noStrike" cap="none" normalizeH="0" baseline="0" dirty="0">
              <a:ln>
                <a:noFill/>
              </a:ln>
              <a:effectLst/>
              <a:latin typeface="+mn-lt"/>
            </a:endParaRPr>
          </a:p>
        </p:txBody>
      </p:sp>
      <p:pic>
        <p:nvPicPr>
          <p:cNvPr id="5" name="Image 4">
            <a:extLst>
              <a:ext uri="{FF2B5EF4-FFF2-40B4-BE49-F238E27FC236}">
                <a16:creationId xmlns:a16="http://schemas.microsoft.com/office/drawing/2014/main" id="{FAC65A04-1CEE-4FEF-87A5-786CB4B38CD4}"/>
              </a:ext>
            </a:extLst>
          </p:cNvPr>
          <p:cNvPicPr>
            <a:picLocks noChangeAspect="1"/>
          </p:cNvPicPr>
          <p:nvPr/>
        </p:nvPicPr>
        <p:blipFill>
          <a:blip r:embed="rId2"/>
          <a:stretch>
            <a:fillRect/>
          </a:stretch>
        </p:blipFill>
        <p:spPr>
          <a:xfrm>
            <a:off x="480060" y="1383567"/>
            <a:ext cx="3425957" cy="4090385"/>
          </a:xfrm>
          <a:prstGeom prst="rect">
            <a:avLst/>
          </a:prstGeom>
        </p:spPr>
      </p:pic>
      <p:sp>
        <p:nvSpPr>
          <p:cNvPr id="3" name="Espace réservé du contenu 2">
            <a:extLst>
              <a:ext uri="{FF2B5EF4-FFF2-40B4-BE49-F238E27FC236}">
                <a16:creationId xmlns:a16="http://schemas.microsoft.com/office/drawing/2014/main" id="{9D063D86-6081-48B9-B2EC-2FE6942FEBA8}"/>
              </a:ext>
            </a:extLst>
          </p:cNvPr>
          <p:cNvSpPr>
            <a:spLocks noGrp="1"/>
          </p:cNvSpPr>
          <p:nvPr>
            <p:ph idx="1"/>
          </p:nvPr>
        </p:nvSpPr>
        <p:spPr>
          <a:xfrm>
            <a:off x="4387515" y="2022602"/>
            <a:ext cx="7161017" cy="3583872"/>
          </a:xfrm>
        </p:spPr>
        <p:txBody>
          <a:bodyPr>
            <a:normAutofit/>
          </a:bodyPr>
          <a:lstStyle/>
          <a:p>
            <a:r>
              <a:rPr lang="es-ES" sz="2000" dirty="0"/>
              <a:t>Cual es el proceso ?</a:t>
            </a:r>
          </a:p>
          <a:p>
            <a:endParaRPr lang="es-ES" sz="2000" dirty="0"/>
          </a:p>
          <a:p>
            <a:r>
              <a:rPr lang="es-ES" sz="2000" dirty="0"/>
              <a:t>El esquema esta basado en ASTM International (Sociedad Estadounidense de Pruebas y Materiales Internacionales) y CSITC (Estandarización Comercial de Pruebas de Instrumentos de Algodón), además de apoyarse en las buenas prácticas de USDA (Departamento de Agricultura de EE. UU.) y los laboratorios de nuestra cadena que cuentan  con una experiencia, para producir un proceso de certificación que será ampliamente aceptado y reconocido como el más alto estándar de clasificación y </a:t>
            </a:r>
            <a:r>
              <a:rPr lang="es-ES" sz="2000" dirty="0" err="1"/>
              <a:t>analisis</a:t>
            </a:r>
            <a:r>
              <a:rPr lang="es-ES" sz="2000" dirty="0"/>
              <a:t>.</a:t>
            </a:r>
            <a:endParaRPr lang="es-AR" sz="2000" dirty="0"/>
          </a:p>
        </p:txBody>
      </p:sp>
      <p:sp>
        <p:nvSpPr>
          <p:cNvPr id="4" name="Espace réservé du numéro de diapositive 3">
            <a:extLst>
              <a:ext uri="{FF2B5EF4-FFF2-40B4-BE49-F238E27FC236}">
                <a16:creationId xmlns:a16="http://schemas.microsoft.com/office/drawing/2014/main" id="{E085EB14-1D9E-4369-8AEE-FBED6BBDA57C}"/>
              </a:ext>
            </a:extLst>
          </p:cNvPr>
          <p:cNvSpPr>
            <a:spLocks noGrp="1"/>
          </p:cNvSpPr>
          <p:nvPr>
            <p:ph type="sldNum" sz="quarter" idx="12"/>
          </p:nvPr>
        </p:nvSpPr>
        <p:spPr>
          <a:xfrm>
            <a:off x="8610600" y="6356350"/>
            <a:ext cx="2743200" cy="365125"/>
          </a:xfrm>
        </p:spPr>
        <p:txBody>
          <a:bodyPr anchor="ctr">
            <a:normAutofit/>
          </a:bodyPr>
          <a:lstStyle/>
          <a:p>
            <a:pPr>
              <a:spcAft>
                <a:spcPts val="600"/>
              </a:spcAft>
            </a:pPr>
            <a:fld id="{D57F1E4F-1CFF-5643-939E-217C01CDF565}" type="slidenum">
              <a:rPr lang="en-US">
                <a:solidFill>
                  <a:schemeClr val="tx1">
                    <a:alpha val="80000"/>
                  </a:schemeClr>
                </a:solidFill>
              </a:rPr>
              <a:pPr>
                <a:spcAft>
                  <a:spcPts val="600"/>
                </a:spcAft>
              </a:pPr>
              <a:t>36</a:t>
            </a:fld>
            <a:endParaRPr lang="en-US">
              <a:solidFill>
                <a:schemeClr val="tx1">
                  <a:alpha val="80000"/>
                </a:schemeClr>
              </a:solidFill>
            </a:endParaRPr>
          </a:p>
        </p:txBody>
      </p:sp>
    </p:spTree>
    <p:extLst>
      <p:ext uri="{BB962C8B-B14F-4D97-AF65-F5344CB8AC3E}">
        <p14:creationId xmlns:p14="http://schemas.microsoft.com/office/powerpoint/2010/main" val="4265583099"/>
      </p:ext>
    </p:extLst>
  </p:cSld>
  <p:clrMapOvr>
    <a:overrideClrMapping bg1="dk1" tx1="lt1" bg2="dk2" tx2="lt2" accent1="accent1" accent2="accent2" accent3="accent3" accent4="accent4" accent5="accent5" accent6="accent6" hlink="hlink" folHlink="folHlink"/>
  </p:clrMapOvr>
  <p:transition spd="slow" advClick="0" advTm="5000">
    <p:randomBar dir="vert"/>
  </p:transition>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6C20283-73E0-40EC-8AD8-057F581F64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28">
            <a:extLst>
              <a:ext uri="{FF2B5EF4-FFF2-40B4-BE49-F238E27FC236}">
                <a16:creationId xmlns:a16="http://schemas.microsoft.com/office/drawing/2014/main" id="{3FCC729B-E528-40C3-82D3-BA4375575E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960120" y="0"/>
            <a:ext cx="11218661" cy="6858000"/>
          </a:xfrm>
          <a:custGeom>
            <a:avLst/>
            <a:gdLst>
              <a:gd name="connsiteX0" fmla="*/ 0 w 11218661"/>
              <a:gd name="connsiteY0" fmla="*/ 0 h 6858000"/>
              <a:gd name="connsiteX1" fmla="*/ 8042507 w 11218661"/>
              <a:gd name="connsiteY1" fmla="*/ 0 h 6858000"/>
              <a:gd name="connsiteX2" fmla="*/ 11218661 w 11218661"/>
              <a:gd name="connsiteY2" fmla="*/ 6858000 h 6858000"/>
              <a:gd name="connsiteX3" fmla="*/ 0 w 1121866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218661" h="6858000">
                <a:moveTo>
                  <a:pt x="0" y="0"/>
                </a:moveTo>
                <a:lnTo>
                  <a:pt x="8042507" y="0"/>
                </a:lnTo>
                <a:lnTo>
                  <a:pt x="11218661" y="6858000"/>
                </a:lnTo>
                <a:lnTo>
                  <a:pt x="0" y="685800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26">
            <a:extLst>
              <a:ext uri="{FF2B5EF4-FFF2-40B4-BE49-F238E27FC236}">
                <a16:creationId xmlns:a16="http://schemas.microsoft.com/office/drawing/2014/main" id="{58F1FB8D-1842-4A04-998D-6CF047AB27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420248" y="0"/>
            <a:ext cx="10771752" cy="6858000"/>
          </a:xfrm>
          <a:custGeom>
            <a:avLst/>
            <a:gdLst>
              <a:gd name="connsiteX0" fmla="*/ 0 w 10771752"/>
              <a:gd name="connsiteY0" fmla="*/ 0 h 6858000"/>
              <a:gd name="connsiteX1" fmla="*/ 7595598 w 10771752"/>
              <a:gd name="connsiteY1" fmla="*/ 0 h 6858000"/>
              <a:gd name="connsiteX2" fmla="*/ 10771752 w 10771752"/>
              <a:gd name="connsiteY2" fmla="*/ 6858000 h 6858000"/>
              <a:gd name="connsiteX3" fmla="*/ 0 w 1077175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0771752" h="6858000">
                <a:moveTo>
                  <a:pt x="0" y="0"/>
                </a:moveTo>
                <a:lnTo>
                  <a:pt x="7595598" y="0"/>
                </a:lnTo>
                <a:lnTo>
                  <a:pt x="10771752" y="6858000"/>
                </a:lnTo>
                <a:lnTo>
                  <a:pt x="0" y="685800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Rectangle 1">
            <a:extLst>
              <a:ext uri="{FF2B5EF4-FFF2-40B4-BE49-F238E27FC236}">
                <a16:creationId xmlns:a16="http://schemas.microsoft.com/office/drawing/2014/main" id="{6CCEC29E-1799-4472-B7ED-F9AA16AA43BE}"/>
              </a:ext>
            </a:extLst>
          </p:cNvPr>
          <p:cNvSpPr>
            <a:spLocks noGrp="1" noChangeArrowheads="1"/>
          </p:cNvSpPr>
          <p:nvPr>
            <p:ph type="title"/>
          </p:nvPr>
        </p:nvSpPr>
        <p:spPr bwMode="auto">
          <a:xfrm>
            <a:off x="4384039" y="365125"/>
            <a:ext cx="7164493" cy="1325563"/>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anchorCtr="0" compatLnSpc="1">
            <a:prstTxWarp prst="textNoShape">
              <a:avLst/>
            </a:prstTxWarp>
            <a:normAutofit/>
          </a:bodyPr>
          <a:lstStyle/>
          <a:p>
            <a:pPr marL="0" marR="0" lvl="0" indent="0" defTabSz="914400" rtl="0" eaLnBrk="0" fontAlgn="base" latinLnBrk="0" hangingPunct="0">
              <a:spcBef>
                <a:spcPct val="0"/>
              </a:spcBef>
              <a:spcAft>
                <a:spcPct val="0"/>
              </a:spcAft>
              <a:buClrTx/>
              <a:buSzTx/>
              <a:buFontTx/>
              <a:buNone/>
              <a:tabLst/>
            </a:pPr>
            <a:r>
              <a:rPr kumimoji="0" lang="es-ES" altLang="fr-FR" sz="3200" b="0" i="0" u="none" strike="noStrike" kern="1200" cap="none" spc="0" normalizeH="0" baseline="0" noProof="0" dirty="0">
                <a:ln>
                  <a:noFill/>
                </a:ln>
                <a:solidFill>
                  <a:prstClr val="white"/>
                </a:solidFill>
                <a:effectLst/>
                <a:uLnTx/>
                <a:uFillTx/>
                <a:latin typeface="Calibri" panose="020F0502020204030204"/>
                <a:ea typeface="+mj-ea"/>
                <a:cs typeface="+mj-cs"/>
              </a:rPr>
              <a:t>Esquema internacional de certificación de laboratorios ICA-BREMEN-4</a:t>
            </a:r>
            <a:endParaRPr kumimoji="0" lang="es-ES" altLang="fr-FR" b="0" i="0" u="none" strike="noStrike" cap="none" normalizeH="0" baseline="0" dirty="0">
              <a:ln>
                <a:noFill/>
              </a:ln>
              <a:effectLst/>
              <a:latin typeface="+mn-lt"/>
            </a:endParaRPr>
          </a:p>
        </p:txBody>
      </p:sp>
      <p:pic>
        <p:nvPicPr>
          <p:cNvPr id="5" name="Image 4">
            <a:extLst>
              <a:ext uri="{FF2B5EF4-FFF2-40B4-BE49-F238E27FC236}">
                <a16:creationId xmlns:a16="http://schemas.microsoft.com/office/drawing/2014/main" id="{FAC65A04-1CEE-4FEF-87A5-786CB4B38CD4}"/>
              </a:ext>
            </a:extLst>
          </p:cNvPr>
          <p:cNvPicPr>
            <a:picLocks noChangeAspect="1"/>
          </p:cNvPicPr>
          <p:nvPr/>
        </p:nvPicPr>
        <p:blipFill>
          <a:blip r:embed="rId2"/>
          <a:stretch>
            <a:fillRect/>
          </a:stretch>
        </p:blipFill>
        <p:spPr>
          <a:xfrm>
            <a:off x="480060" y="1383567"/>
            <a:ext cx="3425957" cy="4090385"/>
          </a:xfrm>
          <a:prstGeom prst="rect">
            <a:avLst/>
          </a:prstGeom>
        </p:spPr>
      </p:pic>
      <p:sp>
        <p:nvSpPr>
          <p:cNvPr id="3" name="Espace réservé du contenu 2">
            <a:extLst>
              <a:ext uri="{FF2B5EF4-FFF2-40B4-BE49-F238E27FC236}">
                <a16:creationId xmlns:a16="http://schemas.microsoft.com/office/drawing/2014/main" id="{9D063D86-6081-48B9-B2EC-2FE6942FEBA8}"/>
              </a:ext>
            </a:extLst>
          </p:cNvPr>
          <p:cNvSpPr>
            <a:spLocks noGrp="1"/>
          </p:cNvSpPr>
          <p:nvPr>
            <p:ph idx="1"/>
          </p:nvPr>
        </p:nvSpPr>
        <p:spPr>
          <a:xfrm>
            <a:off x="4387515" y="2022601"/>
            <a:ext cx="7161017" cy="4154361"/>
          </a:xfrm>
        </p:spPr>
        <p:txBody>
          <a:bodyPr>
            <a:normAutofit/>
          </a:bodyPr>
          <a:lstStyle/>
          <a:p>
            <a:r>
              <a:rPr lang="es-ES" sz="1800" dirty="0"/>
              <a:t>Cual es el criterio?</a:t>
            </a:r>
          </a:p>
          <a:p>
            <a:r>
              <a:rPr lang="es-ES" sz="1800" dirty="0"/>
              <a:t>Se han adoptado ocho criterios en el proceso de certificación:</a:t>
            </a:r>
          </a:p>
          <a:p>
            <a:endParaRPr lang="es-ES" sz="1800" dirty="0"/>
          </a:p>
          <a:p>
            <a:r>
              <a:rPr lang="es-ES" sz="1800" dirty="0"/>
              <a:t>    Especificación / acondicionamiento de laboratorio</a:t>
            </a:r>
          </a:p>
          <a:p>
            <a:r>
              <a:rPr lang="es-ES" sz="1800" dirty="0"/>
              <a:t>    Instrumento y mantenimiento</a:t>
            </a:r>
          </a:p>
          <a:p>
            <a:r>
              <a:rPr lang="es-ES" sz="1800" dirty="0"/>
              <a:t>    Calibración y verificación interna</a:t>
            </a:r>
          </a:p>
          <a:p>
            <a:r>
              <a:rPr lang="es-ES" sz="1800" dirty="0"/>
              <a:t>    Procedimientos de prueba y muestras</a:t>
            </a:r>
          </a:p>
          <a:p>
            <a:r>
              <a:rPr lang="es-ES" sz="1800" dirty="0"/>
              <a:t>    Verificación externa</a:t>
            </a:r>
          </a:p>
          <a:p>
            <a:r>
              <a:rPr lang="es-ES" sz="1800" dirty="0"/>
              <a:t>    Gestión de la calidad</a:t>
            </a:r>
          </a:p>
          <a:p>
            <a:r>
              <a:rPr lang="es-ES" sz="1800" dirty="0"/>
              <a:t>    Recursos humanos</a:t>
            </a:r>
          </a:p>
          <a:p>
            <a:r>
              <a:rPr lang="es-ES" sz="1800" dirty="0"/>
              <a:t>    Inspección en el lugar</a:t>
            </a:r>
          </a:p>
          <a:p>
            <a:endParaRPr lang="es-AR" sz="1600" dirty="0"/>
          </a:p>
        </p:txBody>
      </p:sp>
      <p:sp>
        <p:nvSpPr>
          <p:cNvPr id="4" name="Espace réservé du numéro de diapositive 3">
            <a:extLst>
              <a:ext uri="{FF2B5EF4-FFF2-40B4-BE49-F238E27FC236}">
                <a16:creationId xmlns:a16="http://schemas.microsoft.com/office/drawing/2014/main" id="{E085EB14-1D9E-4369-8AEE-FBED6BBDA57C}"/>
              </a:ext>
            </a:extLst>
          </p:cNvPr>
          <p:cNvSpPr>
            <a:spLocks noGrp="1"/>
          </p:cNvSpPr>
          <p:nvPr>
            <p:ph type="sldNum" sz="quarter" idx="12"/>
          </p:nvPr>
        </p:nvSpPr>
        <p:spPr>
          <a:xfrm>
            <a:off x="8610600" y="6356350"/>
            <a:ext cx="2743200" cy="365125"/>
          </a:xfrm>
        </p:spPr>
        <p:txBody>
          <a:bodyPr anchor="ctr">
            <a:normAutofit/>
          </a:bodyPr>
          <a:lstStyle/>
          <a:p>
            <a:pPr>
              <a:spcAft>
                <a:spcPts val="600"/>
              </a:spcAft>
            </a:pPr>
            <a:fld id="{D57F1E4F-1CFF-5643-939E-217C01CDF565}" type="slidenum">
              <a:rPr lang="en-US">
                <a:solidFill>
                  <a:schemeClr val="tx1">
                    <a:alpha val="80000"/>
                  </a:schemeClr>
                </a:solidFill>
              </a:rPr>
              <a:pPr>
                <a:spcAft>
                  <a:spcPts val="600"/>
                </a:spcAft>
              </a:pPr>
              <a:t>37</a:t>
            </a:fld>
            <a:endParaRPr lang="en-US">
              <a:solidFill>
                <a:schemeClr val="tx1">
                  <a:alpha val="80000"/>
                </a:schemeClr>
              </a:solidFill>
            </a:endParaRPr>
          </a:p>
        </p:txBody>
      </p:sp>
    </p:spTree>
    <p:extLst>
      <p:ext uri="{BB962C8B-B14F-4D97-AF65-F5344CB8AC3E}">
        <p14:creationId xmlns:p14="http://schemas.microsoft.com/office/powerpoint/2010/main" val="3463880134"/>
      </p:ext>
    </p:extLst>
  </p:cSld>
  <p:clrMapOvr>
    <a:overrideClrMapping bg1="dk1" tx1="lt1" bg2="dk2" tx2="lt2" accent1="accent1" accent2="accent2" accent3="accent3" accent4="accent4" accent5="accent5" accent6="accent6" hlink="hlink" folHlink="folHlink"/>
  </p:clrMapOvr>
  <p:transition spd="slow" advClick="0" advTm="5000">
    <p:randomBar dir="vert"/>
  </p:transition>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6C20283-73E0-40EC-8AD8-057F581F64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28">
            <a:extLst>
              <a:ext uri="{FF2B5EF4-FFF2-40B4-BE49-F238E27FC236}">
                <a16:creationId xmlns:a16="http://schemas.microsoft.com/office/drawing/2014/main" id="{3FCC729B-E528-40C3-82D3-BA4375575E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960120" y="0"/>
            <a:ext cx="11218661" cy="6858000"/>
          </a:xfrm>
          <a:custGeom>
            <a:avLst/>
            <a:gdLst>
              <a:gd name="connsiteX0" fmla="*/ 0 w 11218661"/>
              <a:gd name="connsiteY0" fmla="*/ 0 h 6858000"/>
              <a:gd name="connsiteX1" fmla="*/ 8042507 w 11218661"/>
              <a:gd name="connsiteY1" fmla="*/ 0 h 6858000"/>
              <a:gd name="connsiteX2" fmla="*/ 11218661 w 11218661"/>
              <a:gd name="connsiteY2" fmla="*/ 6858000 h 6858000"/>
              <a:gd name="connsiteX3" fmla="*/ 0 w 1121866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218661" h="6858000">
                <a:moveTo>
                  <a:pt x="0" y="0"/>
                </a:moveTo>
                <a:lnTo>
                  <a:pt x="8042507" y="0"/>
                </a:lnTo>
                <a:lnTo>
                  <a:pt x="11218661" y="6858000"/>
                </a:lnTo>
                <a:lnTo>
                  <a:pt x="0" y="685800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26">
            <a:extLst>
              <a:ext uri="{FF2B5EF4-FFF2-40B4-BE49-F238E27FC236}">
                <a16:creationId xmlns:a16="http://schemas.microsoft.com/office/drawing/2014/main" id="{58F1FB8D-1842-4A04-998D-6CF047AB27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420248" y="0"/>
            <a:ext cx="10771752" cy="6858000"/>
          </a:xfrm>
          <a:custGeom>
            <a:avLst/>
            <a:gdLst>
              <a:gd name="connsiteX0" fmla="*/ 0 w 10771752"/>
              <a:gd name="connsiteY0" fmla="*/ 0 h 6858000"/>
              <a:gd name="connsiteX1" fmla="*/ 7595598 w 10771752"/>
              <a:gd name="connsiteY1" fmla="*/ 0 h 6858000"/>
              <a:gd name="connsiteX2" fmla="*/ 10771752 w 10771752"/>
              <a:gd name="connsiteY2" fmla="*/ 6858000 h 6858000"/>
              <a:gd name="connsiteX3" fmla="*/ 0 w 1077175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0771752" h="6858000">
                <a:moveTo>
                  <a:pt x="0" y="0"/>
                </a:moveTo>
                <a:lnTo>
                  <a:pt x="7595598" y="0"/>
                </a:lnTo>
                <a:lnTo>
                  <a:pt x="10771752" y="6858000"/>
                </a:lnTo>
                <a:lnTo>
                  <a:pt x="0" y="685800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Rectangle 1">
            <a:extLst>
              <a:ext uri="{FF2B5EF4-FFF2-40B4-BE49-F238E27FC236}">
                <a16:creationId xmlns:a16="http://schemas.microsoft.com/office/drawing/2014/main" id="{6CCEC29E-1799-4472-B7ED-F9AA16AA43BE}"/>
              </a:ext>
            </a:extLst>
          </p:cNvPr>
          <p:cNvSpPr>
            <a:spLocks noGrp="1" noChangeArrowheads="1"/>
          </p:cNvSpPr>
          <p:nvPr>
            <p:ph type="title"/>
          </p:nvPr>
        </p:nvSpPr>
        <p:spPr bwMode="auto">
          <a:xfrm>
            <a:off x="4384039" y="365125"/>
            <a:ext cx="7164493" cy="1325563"/>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anchorCtr="0" compatLnSpc="1">
            <a:prstTxWarp prst="textNoShape">
              <a:avLst/>
            </a:prstTxWarp>
            <a:normAutofit/>
          </a:bodyPr>
          <a:lstStyle/>
          <a:p>
            <a:pPr marL="0" marR="0" lvl="0" indent="0" defTabSz="914400" rtl="0" eaLnBrk="0" fontAlgn="base" latinLnBrk="0" hangingPunct="0">
              <a:spcBef>
                <a:spcPct val="0"/>
              </a:spcBef>
              <a:spcAft>
                <a:spcPct val="0"/>
              </a:spcAft>
              <a:buClrTx/>
              <a:buSzTx/>
              <a:buFontTx/>
              <a:buNone/>
              <a:tabLst/>
            </a:pPr>
            <a:r>
              <a:rPr kumimoji="0" lang="es-ES" altLang="fr-FR" sz="3200" b="0" i="0" u="none" strike="noStrike" kern="1200" cap="none" spc="0" normalizeH="0" baseline="0" noProof="0">
                <a:ln>
                  <a:noFill/>
                </a:ln>
                <a:solidFill>
                  <a:prstClr val="white"/>
                </a:solidFill>
                <a:effectLst/>
                <a:uLnTx/>
                <a:uFillTx/>
                <a:latin typeface="Calibri" panose="020F0502020204030204"/>
                <a:ea typeface="+mj-ea"/>
                <a:cs typeface="+mj-cs"/>
              </a:rPr>
              <a:t>Certificación de laboratorios ICA-BREMEN</a:t>
            </a:r>
            <a:endParaRPr kumimoji="0" lang="es-ES" altLang="fr-FR" b="0" i="0" u="none" strike="noStrike" cap="none" normalizeH="0" baseline="0" dirty="0">
              <a:ln>
                <a:noFill/>
              </a:ln>
              <a:effectLst/>
              <a:latin typeface="+mn-lt"/>
            </a:endParaRPr>
          </a:p>
        </p:txBody>
      </p:sp>
      <p:pic>
        <p:nvPicPr>
          <p:cNvPr id="5" name="Image 4">
            <a:extLst>
              <a:ext uri="{FF2B5EF4-FFF2-40B4-BE49-F238E27FC236}">
                <a16:creationId xmlns:a16="http://schemas.microsoft.com/office/drawing/2014/main" id="{FAC65A04-1CEE-4FEF-87A5-786CB4B38CD4}"/>
              </a:ext>
            </a:extLst>
          </p:cNvPr>
          <p:cNvPicPr>
            <a:picLocks noChangeAspect="1"/>
          </p:cNvPicPr>
          <p:nvPr/>
        </p:nvPicPr>
        <p:blipFill>
          <a:blip r:embed="rId2"/>
          <a:stretch>
            <a:fillRect/>
          </a:stretch>
        </p:blipFill>
        <p:spPr>
          <a:xfrm>
            <a:off x="480060" y="1383567"/>
            <a:ext cx="3425957" cy="4090385"/>
          </a:xfrm>
          <a:prstGeom prst="rect">
            <a:avLst/>
          </a:prstGeom>
        </p:spPr>
      </p:pic>
      <p:pic>
        <p:nvPicPr>
          <p:cNvPr id="7" name="Espace réservé du contenu 6" descr="Une image contenant draps et couvertures&#10;&#10;Description générée automatiquement">
            <a:extLst>
              <a:ext uri="{FF2B5EF4-FFF2-40B4-BE49-F238E27FC236}">
                <a16:creationId xmlns:a16="http://schemas.microsoft.com/office/drawing/2014/main" id="{9DFA0DAE-3300-4728-B751-2257D2235F21}"/>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538949" y="1883885"/>
            <a:ext cx="7502487" cy="4837590"/>
          </a:xfrm>
        </p:spPr>
      </p:pic>
      <p:sp>
        <p:nvSpPr>
          <p:cNvPr id="4" name="Espace réservé du numéro de diapositive 3">
            <a:extLst>
              <a:ext uri="{FF2B5EF4-FFF2-40B4-BE49-F238E27FC236}">
                <a16:creationId xmlns:a16="http://schemas.microsoft.com/office/drawing/2014/main" id="{E085EB14-1D9E-4369-8AEE-FBED6BBDA57C}"/>
              </a:ext>
            </a:extLst>
          </p:cNvPr>
          <p:cNvSpPr>
            <a:spLocks noGrp="1"/>
          </p:cNvSpPr>
          <p:nvPr>
            <p:ph type="sldNum" sz="quarter" idx="12"/>
          </p:nvPr>
        </p:nvSpPr>
        <p:spPr>
          <a:xfrm>
            <a:off x="8610600" y="6356350"/>
            <a:ext cx="2743200" cy="365125"/>
          </a:xfrm>
        </p:spPr>
        <p:txBody>
          <a:bodyPr anchor="ctr">
            <a:normAutofit/>
          </a:bodyPr>
          <a:lstStyle/>
          <a:p>
            <a:pPr>
              <a:spcAft>
                <a:spcPts val="600"/>
              </a:spcAft>
            </a:pPr>
            <a:fld id="{D57F1E4F-1CFF-5643-939E-217C01CDF565}" type="slidenum">
              <a:rPr lang="en-US" smtClean="0">
                <a:solidFill>
                  <a:schemeClr val="tx1">
                    <a:alpha val="80000"/>
                  </a:schemeClr>
                </a:solidFill>
              </a:rPr>
              <a:pPr>
                <a:spcAft>
                  <a:spcPts val="600"/>
                </a:spcAft>
              </a:pPr>
              <a:t>38</a:t>
            </a:fld>
            <a:endParaRPr lang="en-US">
              <a:solidFill>
                <a:schemeClr val="tx1">
                  <a:alpha val="80000"/>
                </a:schemeClr>
              </a:solidFill>
            </a:endParaRPr>
          </a:p>
        </p:txBody>
      </p:sp>
    </p:spTree>
    <p:extLst>
      <p:ext uri="{BB962C8B-B14F-4D97-AF65-F5344CB8AC3E}">
        <p14:creationId xmlns:p14="http://schemas.microsoft.com/office/powerpoint/2010/main" val="2365300082"/>
      </p:ext>
    </p:extLst>
  </p:cSld>
  <p:clrMapOvr>
    <a:overrideClrMapping bg1="dk1" tx1="lt1" bg2="dk2" tx2="lt2" accent1="accent1" accent2="accent2" accent3="accent3" accent4="accent4" accent5="accent5" accent6="accent6" hlink="hlink" folHlink="folHlink"/>
  </p:clrMapOvr>
  <p:transition spd="slow" advClick="0" advTm="5000">
    <p:randomBar dir="vert"/>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83FA7B2-EE4E-4AEF-AA81-EF8E0DA0584E}"/>
              </a:ext>
            </a:extLst>
          </p:cNvPr>
          <p:cNvSpPr>
            <a:spLocks noGrp="1"/>
          </p:cNvSpPr>
          <p:nvPr>
            <p:ph type="title"/>
          </p:nvPr>
        </p:nvSpPr>
        <p:spPr>
          <a:xfrm>
            <a:off x="1577696" y="136526"/>
            <a:ext cx="10515600" cy="839868"/>
          </a:xfrm>
        </p:spPr>
        <p:txBody>
          <a:bodyPr/>
          <a:lstStyle/>
          <a:p>
            <a:r>
              <a:rPr lang="es-AR" dirty="0"/>
              <a:t>GLOSARIO DE CALIDAD DEL ALGODON</a:t>
            </a:r>
          </a:p>
        </p:txBody>
      </p:sp>
      <p:sp>
        <p:nvSpPr>
          <p:cNvPr id="3" name="Espace réservé du contenu 2">
            <a:extLst>
              <a:ext uri="{FF2B5EF4-FFF2-40B4-BE49-F238E27FC236}">
                <a16:creationId xmlns:a16="http://schemas.microsoft.com/office/drawing/2014/main" id="{032F0638-1340-490C-A838-CAA582D8F1D7}"/>
              </a:ext>
            </a:extLst>
          </p:cNvPr>
          <p:cNvSpPr>
            <a:spLocks noGrp="1"/>
          </p:cNvSpPr>
          <p:nvPr>
            <p:ph idx="1"/>
          </p:nvPr>
        </p:nvSpPr>
        <p:spPr>
          <a:xfrm>
            <a:off x="737461" y="1084881"/>
            <a:ext cx="10515600" cy="5271467"/>
          </a:xfrm>
        </p:spPr>
        <p:txBody>
          <a:bodyPr/>
          <a:lstStyle/>
          <a:p>
            <a:pPr algn="ctr"/>
            <a:r>
              <a:rPr lang="es-AR" dirty="0"/>
              <a:t>GRADOS-1</a:t>
            </a:r>
          </a:p>
        </p:txBody>
      </p:sp>
      <p:sp>
        <p:nvSpPr>
          <p:cNvPr id="4" name="Espace réservé du numéro de diapositive 3">
            <a:extLst>
              <a:ext uri="{FF2B5EF4-FFF2-40B4-BE49-F238E27FC236}">
                <a16:creationId xmlns:a16="http://schemas.microsoft.com/office/drawing/2014/main" id="{40CD145A-4B29-4422-9CD1-1F767670CDAB}"/>
              </a:ext>
            </a:extLst>
          </p:cNvPr>
          <p:cNvSpPr>
            <a:spLocks noGrp="1"/>
          </p:cNvSpPr>
          <p:nvPr>
            <p:ph type="sldNum" sz="quarter" idx="12"/>
          </p:nvPr>
        </p:nvSpPr>
        <p:spPr/>
        <p:txBody>
          <a:bodyPr/>
          <a:lstStyle/>
          <a:p>
            <a:fld id="{D57F1E4F-1CFF-5643-939E-217C01CDF565}" type="slidenum">
              <a:rPr lang="en-US" smtClean="0"/>
              <a:pPr/>
              <a:t>39</a:t>
            </a:fld>
            <a:endParaRPr lang="en-US" dirty="0"/>
          </a:p>
        </p:txBody>
      </p:sp>
      <p:pic>
        <p:nvPicPr>
          <p:cNvPr id="5" name="Image 4">
            <a:extLst>
              <a:ext uri="{FF2B5EF4-FFF2-40B4-BE49-F238E27FC236}">
                <a16:creationId xmlns:a16="http://schemas.microsoft.com/office/drawing/2014/main" id="{DC4AD803-2CA9-4C68-A9F0-79E51B48DDB2}"/>
              </a:ext>
            </a:extLst>
          </p:cNvPr>
          <p:cNvPicPr>
            <a:picLocks noChangeAspect="1"/>
          </p:cNvPicPr>
          <p:nvPr/>
        </p:nvPicPr>
        <p:blipFill>
          <a:blip r:embed="rId3"/>
          <a:stretch>
            <a:fillRect/>
          </a:stretch>
        </p:blipFill>
        <p:spPr>
          <a:xfrm>
            <a:off x="98704" y="80529"/>
            <a:ext cx="1005927" cy="1201016"/>
          </a:xfrm>
          <a:prstGeom prst="rect">
            <a:avLst/>
          </a:prstGeom>
        </p:spPr>
      </p:pic>
      <p:sp>
        <p:nvSpPr>
          <p:cNvPr id="7" name="ZoneTexte 6">
            <a:extLst>
              <a:ext uri="{FF2B5EF4-FFF2-40B4-BE49-F238E27FC236}">
                <a16:creationId xmlns:a16="http://schemas.microsoft.com/office/drawing/2014/main" id="{84AB99C5-83DB-447B-9C07-9D48F0ED9BB9}"/>
              </a:ext>
            </a:extLst>
          </p:cNvPr>
          <p:cNvSpPr txBox="1"/>
          <p:nvPr/>
        </p:nvSpPr>
        <p:spPr>
          <a:xfrm>
            <a:off x="2955636" y="2183066"/>
            <a:ext cx="7111999" cy="3508653"/>
          </a:xfrm>
          <a:prstGeom prst="rect">
            <a:avLst/>
          </a:prstGeom>
          <a:noFill/>
        </p:spPr>
        <p:txBody>
          <a:bodyPr wrap="square">
            <a:spAutoFit/>
          </a:bodyPr>
          <a:lstStyle/>
          <a:p>
            <a:pPr lvl="0"/>
            <a:r>
              <a:rPr lang="es-ES_tradnl" b="0" i="0" baseline="0" dirty="0"/>
              <a:t>Bueno superior </a:t>
            </a:r>
            <a:r>
              <a:rPr lang="es-ES_tradnl" b="1" i="0" baseline="0" dirty="0"/>
              <a:t>GM</a:t>
            </a:r>
          </a:p>
          <a:p>
            <a:pPr lvl="0"/>
            <a:r>
              <a:rPr lang="es-ES_tradnl" b="0" i="0" baseline="0" dirty="0"/>
              <a:t>Estricto superior medio </a:t>
            </a:r>
            <a:r>
              <a:rPr lang="es-ES_tradnl" b="1" i="0" baseline="0" dirty="0"/>
              <a:t>SM</a:t>
            </a:r>
            <a:endParaRPr lang="en-US" dirty="0"/>
          </a:p>
          <a:p>
            <a:pPr lvl="0"/>
            <a:r>
              <a:rPr lang="es-ES_tradnl" b="0" i="0" baseline="0" dirty="0"/>
              <a:t>Medio, blanco </a:t>
            </a:r>
            <a:r>
              <a:rPr lang="es-ES_tradnl" b="1" i="0" baseline="0" dirty="0"/>
              <a:t>M</a:t>
            </a:r>
            <a:endParaRPr lang="en-US" dirty="0"/>
          </a:p>
          <a:p>
            <a:pPr lvl="0"/>
            <a:r>
              <a:rPr lang="es-ES_tradnl" b="0" i="0" baseline="0" dirty="0"/>
              <a:t>Estricto, bajo, medio </a:t>
            </a:r>
            <a:r>
              <a:rPr lang="es-ES_tradnl" b="1" i="0" baseline="0" dirty="0"/>
              <a:t>SLM</a:t>
            </a:r>
            <a:endParaRPr lang="en-US" dirty="0"/>
          </a:p>
          <a:p>
            <a:pPr lvl="0"/>
            <a:r>
              <a:rPr lang="es-ES_tradnl" b="0" i="0" baseline="0" dirty="0"/>
              <a:t>Bajo medio </a:t>
            </a:r>
            <a:r>
              <a:rPr lang="es-ES_tradnl" b="1" i="0" baseline="0" dirty="0"/>
              <a:t>LM</a:t>
            </a:r>
            <a:endParaRPr lang="en-US" dirty="0"/>
          </a:p>
          <a:p>
            <a:pPr lvl="0"/>
            <a:r>
              <a:rPr lang="es-ES_tradnl" b="0" i="0" baseline="0" dirty="0"/>
              <a:t>Estricto bueno ordinario </a:t>
            </a:r>
            <a:r>
              <a:rPr lang="es-ES_tradnl" b="1" i="0" baseline="0" dirty="0"/>
              <a:t>SGO</a:t>
            </a:r>
            <a:endParaRPr lang="en-US" dirty="0"/>
          </a:p>
          <a:p>
            <a:pPr lvl="0"/>
            <a:r>
              <a:rPr lang="es-ES_tradnl" b="0" i="0" baseline="0" dirty="0"/>
              <a:t>Ordinario, bueno</a:t>
            </a:r>
            <a:r>
              <a:rPr lang="es-ES_tradnl" b="1" i="0" baseline="0" dirty="0"/>
              <a:t> GO</a:t>
            </a:r>
            <a:endParaRPr lang="en-US" dirty="0"/>
          </a:p>
          <a:p>
            <a:pPr lvl="0"/>
            <a:r>
              <a:rPr lang="es-ES_tradnl" b="0" i="0" baseline="0" dirty="0"/>
              <a:t>Estricto medio superior, poco manchado </a:t>
            </a:r>
            <a:r>
              <a:rPr lang="es-ES_tradnl" b="1" i="0" baseline="0" dirty="0"/>
              <a:t>SM </a:t>
            </a:r>
            <a:r>
              <a:rPr lang="es-ES_tradnl" b="1" i="0" baseline="0" dirty="0" err="1"/>
              <a:t>lt</a:t>
            </a:r>
            <a:r>
              <a:rPr lang="es-ES_tradnl" b="1" i="0" baseline="0" dirty="0"/>
              <a:t> </a:t>
            </a:r>
            <a:r>
              <a:rPr lang="es-ES_tradnl" b="1" i="0" baseline="0" dirty="0" err="1"/>
              <a:t>sp</a:t>
            </a:r>
            <a:endParaRPr lang="en-US" dirty="0"/>
          </a:p>
          <a:p>
            <a:pPr lvl="0"/>
            <a:r>
              <a:rPr lang="es-ES_tradnl" b="0" i="0" baseline="0" dirty="0"/>
              <a:t>Medio poco manchado </a:t>
            </a:r>
            <a:r>
              <a:rPr lang="es-ES_tradnl" b="1" i="0" baseline="0" dirty="0"/>
              <a:t>M</a:t>
            </a:r>
            <a:r>
              <a:rPr lang="es-ES_tradnl" b="0" i="0" baseline="0" dirty="0"/>
              <a:t> </a:t>
            </a:r>
            <a:r>
              <a:rPr lang="es-ES_tradnl" b="1" i="0" baseline="0" dirty="0" err="1"/>
              <a:t>lt</a:t>
            </a:r>
            <a:r>
              <a:rPr lang="es-ES_tradnl" b="0" i="0" baseline="0" dirty="0"/>
              <a:t> </a:t>
            </a:r>
            <a:r>
              <a:rPr lang="es-ES_tradnl" b="1" i="0" baseline="0" dirty="0" err="1"/>
              <a:t>sp</a:t>
            </a:r>
            <a:endParaRPr lang="en-US" dirty="0"/>
          </a:p>
          <a:p>
            <a:pPr lvl="0"/>
            <a:endParaRPr lang="en-US" dirty="0"/>
          </a:p>
          <a:p>
            <a:pPr lvl="0"/>
            <a:endParaRPr lang="en-US" dirty="0"/>
          </a:p>
          <a:p>
            <a:pPr lvl="0"/>
            <a:r>
              <a:rPr lang="es-ES_tradnl" sz="1200" b="1" i="0" baseline="0" dirty="0"/>
              <a:t>Fuente:</a:t>
            </a:r>
            <a:r>
              <a:rPr lang="es-ES_tradnl" sz="1200" b="0" i="0" baseline="0" dirty="0"/>
              <a:t> Secretaría de la UNCTAD, sobre la base de USDA, Estados Unidos Normas para el color Grado </a:t>
            </a:r>
            <a:r>
              <a:rPr lang="es-ES_tradnl" sz="1200" b="0" i="0" baseline="0" dirty="0" err="1"/>
              <a:t>of</a:t>
            </a:r>
            <a:r>
              <a:rPr lang="es-ES_tradnl" sz="1200" b="0" i="0" baseline="0" dirty="0"/>
              <a:t> American algodón herbáceo.</a:t>
            </a:r>
            <a:endParaRPr lang="en-US" sz="1200" dirty="0"/>
          </a:p>
        </p:txBody>
      </p:sp>
    </p:spTree>
    <p:extLst>
      <p:ext uri="{BB962C8B-B14F-4D97-AF65-F5344CB8AC3E}">
        <p14:creationId xmlns:p14="http://schemas.microsoft.com/office/powerpoint/2010/main" val="422391332"/>
      </p:ext>
    </p:extLst>
  </p:cSld>
  <p:clrMapOvr>
    <a:masterClrMapping/>
  </p:clrMapOvr>
  <p:transition spd="slow" advClick="0" advTm="5000">
    <p:randomBar dir="vert"/>
    <p:sndAc>
      <p:stSnd loop="1">
        <p:snd r:embed="rId2" name="wind.wav"/>
      </p:stSnd>
    </p:sndAc>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07F0F97-0025-40B4-95A4-CE90C864074B}"/>
              </a:ext>
            </a:extLst>
          </p:cNvPr>
          <p:cNvSpPr>
            <a:spLocks noGrp="1"/>
          </p:cNvSpPr>
          <p:nvPr>
            <p:ph type="title"/>
          </p:nvPr>
        </p:nvSpPr>
        <p:spPr>
          <a:xfrm>
            <a:off x="838200" y="365125"/>
            <a:ext cx="10515600" cy="1192455"/>
          </a:xfrm>
        </p:spPr>
        <p:txBody>
          <a:bodyPr>
            <a:normAutofit fontScale="90000"/>
          </a:bodyPr>
          <a:lstStyle/>
          <a:p>
            <a:pPr marL="0" marR="0" lvl="0" indent="0" algn="ctr" defTabSz="457200" rtl="0" eaLnBrk="1" fontAlgn="auto" latinLnBrk="0" hangingPunct="1">
              <a:lnSpc>
                <a:spcPct val="100000"/>
              </a:lnSpc>
              <a:spcBef>
                <a:spcPts val="0"/>
              </a:spcBef>
              <a:spcAft>
                <a:spcPts val="0"/>
              </a:spcAft>
              <a:tabLst/>
              <a:defRPr/>
            </a:pPr>
            <a:r>
              <a:rPr kumimoji="0" lang="es-AR" sz="3600" b="1" i="0" u="sng" strike="noStrike" kern="1200" cap="none" spc="0" normalizeH="0" baseline="0" noProof="0" dirty="0">
                <a:ln>
                  <a:noFill/>
                </a:ln>
                <a:solidFill>
                  <a:prstClr val="black"/>
                </a:solidFill>
                <a:effectLst/>
                <a:uLnTx/>
                <a:uFillTx/>
                <a:latin typeface="Trebuchet MS" panose="020B0603020202020204"/>
                <a:ea typeface="+mn-ea"/>
                <a:cs typeface="+mn-cs"/>
              </a:rPr>
              <a:t>CLASIFICACION POR INSTRUMENTOS H.V.I.: </a:t>
            </a:r>
            <a:br>
              <a:rPr kumimoji="0" lang="es-AR" sz="3600" b="1" i="0" u="sng" strike="noStrike" kern="1200" cap="none" spc="0" normalizeH="0" baseline="0" noProof="0" dirty="0">
                <a:ln>
                  <a:noFill/>
                </a:ln>
                <a:solidFill>
                  <a:prstClr val="black"/>
                </a:solidFill>
                <a:effectLst/>
                <a:uLnTx/>
                <a:uFillTx/>
                <a:latin typeface="Trebuchet MS" panose="020B0603020202020204"/>
                <a:ea typeface="+mn-ea"/>
                <a:cs typeface="+mn-cs"/>
              </a:rPr>
            </a:br>
            <a:endParaRPr lang="es-AR" dirty="0"/>
          </a:p>
        </p:txBody>
      </p:sp>
      <p:pic>
        <p:nvPicPr>
          <p:cNvPr id="9" name="Espace réservé du contenu 8" descr="Une image contenant carte&#10;&#10;Description générée automatiquement">
            <a:extLst>
              <a:ext uri="{FF2B5EF4-FFF2-40B4-BE49-F238E27FC236}">
                <a16:creationId xmlns:a16="http://schemas.microsoft.com/office/drawing/2014/main" id="{81C33890-CC71-495D-8C4C-4C5C7E6D6640}"/>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423711" y="1079654"/>
            <a:ext cx="5949108" cy="5778346"/>
          </a:xfrm>
        </p:spPr>
      </p:pic>
      <p:sp>
        <p:nvSpPr>
          <p:cNvPr id="4" name="Espace réservé du numéro de diapositive 3">
            <a:extLst>
              <a:ext uri="{FF2B5EF4-FFF2-40B4-BE49-F238E27FC236}">
                <a16:creationId xmlns:a16="http://schemas.microsoft.com/office/drawing/2014/main" id="{8AD2F5A0-57AE-4A5F-A336-E2F2C2899814}"/>
              </a:ext>
            </a:extLst>
          </p:cNvPr>
          <p:cNvSpPr>
            <a:spLocks noGrp="1"/>
          </p:cNvSpPr>
          <p:nvPr>
            <p:ph type="sldNum" sz="quarter" idx="12"/>
          </p:nvPr>
        </p:nvSpPr>
        <p:spPr/>
        <p:txBody>
          <a:bodyPr/>
          <a:lstStyle/>
          <a:p>
            <a:fld id="{D57F1E4F-1CFF-5643-939E-217C01CDF565}" type="slidenum">
              <a:rPr lang="en-US" smtClean="0"/>
              <a:pPr/>
              <a:t>4</a:t>
            </a:fld>
            <a:endParaRPr lang="en-US" dirty="0"/>
          </a:p>
        </p:txBody>
      </p:sp>
      <p:pic>
        <p:nvPicPr>
          <p:cNvPr id="5" name="Image 4">
            <a:extLst>
              <a:ext uri="{FF2B5EF4-FFF2-40B4-BE49-F238E27FC236}">
                <a16:creationId xmlns:a16="http://schemas.microsoft.com/office/drawing/2014/main" id="{944582D9-4988-4400-9B21-8E362580202A}"/>
              </a:ext>
            </a:extLst>
          </p:cNvPr>
          <p:cNvPicPr>
            <a:picLocks noChangeAspect="1"/>
          </p:cNvPicPr>
          <p:nvPr/>
        </p:nvPicPr>
        <p:blipFill>
          <a:blip r:embed="rId4"/>
          <a:stretch>
            <a:fillRect/>
          </a:stretch>
        </p:blipFill>
        <p:spPr>
          <a:xfrm>
            <a:off x="246485" y="183417"/>
            <a:ext cx="1005927" cy="1201016"/>
          </a:xfrm>
          <a:prstGeom prst="rect">
            <a:avLst/>
          </a:prstGeom>
        </p:spPr>
      </p:pic>
    </p:spTree>
    <p:extLst>
      <p:ext uri="{BB962C8B-B14F-4D97-AF65-F5344CB8AC3E}">
        <p14:creationId xmlns:p14="http://schemas.microsoft.com/office/powerpoint/2010/main" val="1498776116"/>
      </p:ext>
    </p:extLst>
  </p:cSld>
  <p:clrMapOvr>
    <a:masterClrMapping/>
  </p:clrMapOvr>
  <p:transition spd="slow" advClick="0" advTm="5000">
    <p:randomBar dir="vert"/>
    <p:sndAc>
      <p:stSnd loop="1">
        <p:snd r:embed="rId2" name="wind.wav"/>
      </p:stSnd>
    </p:sndAc>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83FA7B2-EE4E-4AEF-AA81-EF8E0DA0584E}"/>
              </a:ext>
            </a:extLst>
          </p:cNvPr>
          <p:cNvSpPr>
            <a:spLocks noGrp="1"/>
          </p:cNvSpPr>
          <p:nvPr>
            <p:ph type="title"/>
          </p:nvPr>
        </p:nvSpPr>
        <p:spPr>
          <a:xfrm>
            <a:off x="1577696" y="136526"/>
            <a:ext cx="10515600" cy="839868"/>
          </a:xfrm>
        </p:spPr>
        <p:txBody>
          <a:bodyPr/>
          <a:lstStyle/>
          <a:p>
            <a:r>
              <a:rPr lang="es-AR" dirty="0"/>
              <a:t>GLOSARIO DE CALIDAD DEL ALGODON</a:t>
            </a:r>
          </a:p>
        </p:txBody>
      </p:sp>
      <p:sp>
        <p:nvSpPr>
          <p:cNvPr id="3" name="Espace réservé du contenu 2">
            <a:extLst>
              <a:ext uri="{FF2B5EF4-FFF2-40B4-BE49-F238E27FC236}">
                <a16:creationId xmlns:a16="http://schemas.microsoft.com/office/drawing/2014/main" id="{032F0638-1340-490C-A838-CAA582D8F1D7}"/>
              </a:ext>
            </a:extLst>
          </p:cNvPr>
          <p:cNvSpPr>
            <a:spLocks noGrp="1"/>
          </p:cNvSpPr>
          <p:nvPr>
            <p:ph idx="1"/>
          </p:nvPr>
        </p:nvSpPr>
        <p:spPr>
          <a:xfrm>
            <a:off x="737461" y="1084881"/>
            <a:ext cx="10515600" cy="5271467"/>
          </a:xfrm>
        </p:spPr>
        <p:txBody>
          <a:bodyPr/>
          <a:lstStyle/>
          <a:p>
            <a:pPr algn="ctr"/>
            <a:r>
              <a:rPr lang="es-AR" dirty="0"/>
              <a:t>GRADOS-2</a:t>
            </a:r>
          </a:p>
        </p:txBody>
      </p:sp>
      <p:sp>
        <p:nvSpPr>
          <p:cNvPr id="4" name="Espace réservé du numéro de diapositive 3">
            <a:extLst>
              <a:ext uri="{FF2B5EF4-FFF2-40B4-BE49-F238E27FC236}">
                <a16:creationId xmlns:a16="http://schemas.microsoft.com/office/drawing/2014/main" id="{40CD145A-4B29-4422-9CD1-1F767670CDAB}"/>
              </a:ext>
            </a:extLst>
          </p:cNvPr>
          <p:cNvSpPr>
            <a:spLocks noGrp="1"/>
          </p:cNvSpPr>
          <p:nvPr>
            <p:ph type="sldNum" sz="quarter" idx="12"/>
          </p:nvPr>
        </p:nvSpPr>
        <p:spPr/>
        <p:txBody>
          <a:bodyPr/>
          <a:lstStyle/>
          <a:p>
            <a:fld id="{D57F1E4F-1CFF-5643-939E-217C01CDF565}" type="slidenum">
              <a:rPr lang="en-US" smtClean="0"/>
              <a:pPr/>
              <a:t>40</a:t>
            </a:fld>
            <a:endParaRPr lang="en-US" dirty="0"/>
          </a:p>
        </p:txBody>
      </p:sp>
      <p:pic>
        <p:nvPicPr>
          <p:cNvPr id="5" name="Image 4">
            <a:extLst>
              <a:ext uri="{FF2B5EF4-FFF2-40B4-BE49-F238E27FC236}">
                <a16:creationId xmlns:a16="http://schemas.microsoft.com/office/drawing/2014/main" id="{DC4AD803-2CA9-4C68-A9F0-79E51B48DDB2}"/>
              </a:ext>
            </a:extLst>
          </p:cNvPr>
          <p:cNvPicPr>
            <a:picLocks noChangeAspect="1"/>
          </p:cNvPicPr>
          <p:nvPr/>
        </p:nvPicPr>
        <p:blipFill>
          <a:blip r:embed="rId3"/>
          <a:stretch>
            <a:fillRect/>
          </a:stretch>
        </p:blipFill>
        <p:spPr>
          <a:xfrm>
            <a:off x="98704" y="80529"/>
            <a:ext cx="1005927" cy="1201016"/>
          </a:xfrm>
          <a:prstGeom prst="rect">
            <a:avLst/>
          </a:prstGeom>
        </p:spPr>
      </p:pic>
      <p:sp>
        <p:nvSpPr>
          <p:cNvPr id="7" name="ZoneTexte 6">
            <a:extLst>
              <a:ext uri="{FF2B5EF4-FFF2-40B4-BE49-F238E27FC236}">
                <a16:creationId xmlns:a16="http://schemas.microsoft.com/office/drawing/2014/main" id="{84AB99C5-83DB-447B-9C07-9D48F0ED9BB9}"/>
              </a:ext>
            </a:extLst>
          </p:cNvPr>
          <p:cNvSpPr txBox="1"/>
          <p:nvPr/>
        </p:nvSpPr>
        <p:spPr>
          <a:xfrm>
            <a:off x="3171987" y="1980746"/>
            <a:ext cx="6096000" cy="3231654"/>
          </a:xfrm>
          <a:prstGeom prst="rect">
            <a:avLst/>
          </a:prstGeom>
          <a:noFill/>
        </p:spPr>
        <p:txBody>
          <a:bodyPr wrap="square">
            <a:spAutoFit/>
          </a:bodyPr>
          <a:lstStyle/>
          <a:p>
            <a:pPr lvl="0"/>
            <a:r>
              <a:rPr lang="es-ES_tradnl" b="0" i="0" baseline="0" dirty="0"/>
              <a:t>Estricto bajo medio poco manchado de </a:t>
            </a:r>
            <a:r>
              <a:rPr lang="es-ES_tradnl" b="1" i="0" baseline="0" dirty="0"/>
              <a:t>SLM </a:t>
            </a:r>
            <a:r>
              <a:rPr lang="es-ES_tradnl" b="1" i="0" baseline="0" dirty="0" err="1"/>
              <a:t>lt</a:t>
            </a:r>
            <a:r>
              <a:rPr lang="es-ES_tradnl" b="1" i="0" baseline="0" dirty="0"/>
              <a:t> </a:t>
            </a:r>
            <a:r>
              <a:rPr lang="es-ES_tradnl" b="1" i="0" baseline="0" dirty="0" err="1"/>
              <a:t>sp</a:t>
            </a:r>
            <a:endParaRPr lang="en-US" dirty="0"/>
          </a:p>
          <a:p>
            <a:pPr lvl="0"/>
            <a:r>
              <a:rPr lang="es-ES_tradnl" b="0" i="0" baseline="0" dirty="0"/>
              <a:t>Bajo medio, poco manchado  </a:t>
            </a:r>
            <a:r>
              <a:rPr lang="es-ES_tradnl" b="1" i="0" baseline="0" dirty="0"/>
              <a:t>LM </a:t>
            </a:r>
            <a:r>
              <a:rPr lang="es-ES_tradnl" b="1" i="0" baseline="0" dirty="0" err="1"/>
              <a:t>lt</a:t>
            </a:r>
            <a:r>
              <a:rPr lang="es-ES_tradnl" b="1" i="0" baseline="0" dirty="0"/>
              <a:t> </a:t>
            </a:r>
            <a:r>
              <a:rPr lang="es-ES_tradnl" b="1" i="0" baseline="0" dirty="0" err="1"/>
              <a:t>sp</a:t>
            </a:r>
            <a:endParaRPr lang="en-US" dirty="0"/>
          </a:p>
          <a:p>
            <a:pPr lvl="0"/>
            <a:r>
              <a:rPr lang="es-ES_tradnl" b="0" i="0" baseline="0" dirty="0"/>
              <a:t>Ordinario estricto, poco manchado </a:t>
            </a:r>
            <a:r>
              <a:rPr lang="es-ES_tradnl" b="1" i="0" baseline="0" dirty="0"/>
              <a:t>SGO </a:t>
            </a:r>
            <a:r>
              <a:rPr lang="es-ES_tradnl" b="1" i="0" baseline="0" dirty="0" err="1"/>
              <a:t>lt</a:t>
            </a:r>
            <a:r>
              <a:rPr lang="es-ES_tradnl" b="1" i="0" baseline="0" dirty="0"/>
              <a:t> </a:t>
            </a:r>
            <a:r>
              <a:rPr lang="es-ES_tradnl" b="1" i="0" baseline="0" dirty="0" err="1"/>
              <a:t>sp</a:t>
            </a:r>
            <a:endParaRPr lang="en-US" dirty="0"/>
          </a:p>
          <a:p>
            <a:pPr lvl="0"/>
            <a:r>
              <a:rPr lang="es-ES_tradnl" b="0" i="0" baseline="0" dirty="0"/>
              <a:t>Estricto alto superior medio, manchado </a:t>
            </a:r>
            <a:r>
              <a:rPr lang="es-ES_tradnl" b="1" i="0" baseline="0" dirty="0"/>
              <a:t>SGM </a:t>
            </a:r>
            <a:r>
              <a:rPr lang="es-ES_tradnl" b="1" i="0" baseline="0" dirty="0" err="1"/>
              <a:t>sp</a:t>
            </a:r>
            <a:endParaRPr lang="en-US" dirty="0"/>
          </a:p>
          <a:p>
            <a:pPr lvl="0"/>
            <a:r>
              <a:rPr lang="es-ES_tradnl" b="0" i="0" baseline="0" dirty="0"/>
              <a:t>Estricto superior medio, manchado </a:t>
            </a:r>
            <a:r>
              <a:rPr lang="es-ES_tradnl" b="1" i="0" baseline="0" dirty="0"/>
              <a:t>SM </a:t>
            </a:r>
            <a:r>
              <a:rPr lang="es-ES_tradnl" b="1" i="0" baseline="0" dirty="0" err="1"/>
              <a:t>sp</a:t>
            </a:r>
            <a:endParaRPr lang="en-US" dirty="0"/>
          </a:p>
          <a:p>
            <a:pPr lvl="0"/>
            <a:r>
              <a:rPr lang="es-ES_tradnl" b="0" i="0" baseline="0" dirty="0"/>
              <a:t>Medio, manchado </a:t>
            </a:r>
            <a:r>
              <a:rPr lang="es-ES_tradnl" b="1" i="0" baseline="0" dirty="0" err="1"/>
              <a:t>Msp</a:t>
            </a:r>
            <a:endParaRPr lang="en-US" dirty="0"/>
          </a:p>
          <a:p>
            <a:pPr lvl="0"/>
            <a:r>
              <a:rPr lang="es-ES_tradnl" b="0" i="0" baseline="0" dirty="0"/>
              <a:t>Estricto bajo medio, manchado </a:t>
            </a:r>
            <a:r>
              <a:rPr lang="es-ES_tradnl" b="1" i="0" baseline="0" dirty="0"/>
              <a:t>SLM </a:t>
            </a:r>
            <a:r>
              <a:rPr lang="es-ES_tradnl" b="1" i="0" baseline="0" dirty="0" err="1"/>
              <a:t>sp</a:t>
            </a:r>
            <a:endParaRPr lang="en-US" dirty="0"/>
          </a:p>
          <a:p>
            <a:pPr lvl="0"/>
            <a:r>
              <a:rPr lang="es-ES_tradnl" b="0" i="0" baseline="0" dirty="0"/>
              <a:t>Bajo medio, manchado  </a:t>
            </a:r>
            <a:r>
              <a:rPr lang="es-ES_tradnl" b="1" i="0" baseline="0" dirty="0"/>
              <a:t>LM </a:t>
            </a:r>
            <a:r>
              <a:rPr lang="es-ES_tradnl" b="1" i="0" baseline="0" dirty="0" err="1"/>
              <a:t>sp</a:t>
            </a:r>
            <a:endParaRPr lang="en-US" dirty="0"/>
          </a:p>
          <a:p>
            <a:pPr lvl="0"/>
            <a:endParaRPr lang="en-US" dirty="0"/>
          </a:p>
          <a:p>
            <a:pPr lvl="0"/>
            <a:endParaRPr lang="en-US" dirty="0"/>
          </a:p>
          <a:p>
            <a:pPr lvl="0"/>
            <a:r>
              <a:rPr lang="es-ES_tradnl" sz="1200" b="1" i="0" baseline="0" dirty="0"/>
              <a:t>Fuente:</a:t>
            </a:r>
            <a:r>
              <a:rPr lang="es-ES_tradnl" sz="1200" b="0" i="0" baseline="0" dirty="0"/>
              <a:t> Secretaría de la UNCTAD, sobre la base de USDA, Estados Unidos Normas para el color Grado </a:t>
            </a:r>
            <a:r>
              <a:rPr lang="es-ES_tradnl" sz="1200" b="0" i="0" baseline="0" dirty="0" err="1"/>
              <a:t>of</a:t>
            </a:r>
            <a:r>
              <a:rPr lang="es-ES_tradnl" sz="1200" b="0" i="0" baseline="0" dirty="0"/>
              <a:t> American algodón herbáceo.</a:t>
            </a:r>
            <a:endParaRPr lang="en-US" sz="1200" dirty="0"/>
          </a:p>
        </p:txBody>
      </p:sp>
    </p:spTree>
    <p:extLst>
      <p:ext uri="{BB962C8B-B14F-4D97-AF65-F5344CB8AC3E}">
        <p14:creationId xmlns:p14="http://schemas.microsoft.com/office/powerpoint/2010/main" val="3922358176"/>
      </p:ext>
    </p:extLst>
  </p:cSld>
  <p:clrMapOvr>
    <a:masterClrMapping/>
  </p:clrMapOvr>
  <p:transition spd="slow" advClick="0" advTm="5000">
    <p:randomBar dir="vert"/>
    <p:sndAc>
      <p:stSnd loop="1">
        <p:snd r:embed="rId2" name="wind.wav"/>
      </p:stSnd>
    </p:sndAc>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83FA7B2-EE4E-4AEF-AA81-EF8E0DA0584E}"/>
              </a:ext>
            </a:extLst>
          </p:cNvPr>
          <p:cNvSpPr>
            <a:spLocks noGrp="1"/>
          </p:cNvSpPr>
          <p:nvPr>
            <p:ph type="title"/>
          </p:nvPr>
        </p:nvSpPr>
        <p:spPr>
          <a:xfrm>
            <a:off x="1577696" y="136526"/>
            <a:ext cx="10515600" cy="839868"/>
          </a:xfrm>
        </p:spPr>
        <p:txBody>
          <a:bodyPr/>
          <a:lstStyle/>
          <a:p>
            <a:r>
              <a:rPr lang="es-AR" dirty="0"/>
              <a:t>GLOSARIO DE CALIDAD DEL ALGODON</a:t>
            </a:r>
          </a:p>
        </p:txBody>
      </p:sp>
      <p:sp>
        <p:nvSpPr>
          <p:cNvPr id="3" name="Espace réservé du contenu 2">
            <a:extLst>
              <a:ext uri="{FF2B5EF4-FFF2-40B4-BE49-F238E27FC236}">
                <a16:creationId xmlns:a16="http://schemas.microsoft.com/office/drawing/2014/main" id="{032F0638-1340-490C-A838-CAA582D8F1D7}"/>
              </a:ext>
            </a:extLst>
          </p:cNvPr>
          <p:cNvSpPr>
            <a:spLocks noGrp="1"/>
          </p:cNvSpPr>
          <p:nvPr>
            <p:ph idx="1"/>
          </p:nvPr>
        </p:nvSpPr>
        <p:spPr>
          <a:xfrm>
            <a:off x="737461" y="1084881"/>
            <a:ext cx="10515600" cy="5271467"/>
          </a:xfrm>
        </p:spPr>
        <p:txBody>
          <a:bodyPr/>
          <a:lstStyle/>
          <a:p>
            <a:pPr algn="ctr"/>
            <a:r>
              <a:rPr lang="es-AR" dirty="0"/>
              <a:t>GRADOS-3</a:t>
            </a:r>
          </a:p>
        </p:txBody>
      </p:sp>
      <p:sp>
        <p:nvSpPr>
          <p:cNvPr id="4" name="Espace réservé du numéro de diapositive 3">
            <a:extLst>
              <a:ext uri="{FF2B5EF4-FFF2-40B4-BE49-F238E27FC236}">
                <a16:creationId xmlns:a16="http://schemas.microsoft.com/office/drawing/2014/main" id="{40CD145A-4B29-4422-9CD1-1F767670CDAB}"/>
              </a:ext>
            </a:extLst>
          </p:cNvPr>
          <p:cNvSpPr>
            <a:spLocks noGrp="1"/>
          </p:cNvSpPr>
          <p:nvPr>
            <p:ph type="sldNum" sz="quarter" idx="12"/>
          </p:nvPr>
        </p:nvSpPr>
        <p:spPr/>
        <p:txBody>
          <a:bodyPr/>
          <a:lstStyle/>
          <a:p>
            <a:fld id="{D57F1E4F-1CFF-5643-939E-217C01CDF565}" type="slidenum">
              <a:rPr lang="en-US" smtClean="0"/>
              <a:pPr/>
              <a:t>41</a:t>
            </a:fld>
            <a:endParaRPr lang="en-US" dirty="0"/>
          </a:p>
        </p:txBody>
      </p:sp>
      <p:pic>
        <p:nvPicPr>
          <p:cNvPr id="5" name="Image 4">
            <a:extLst>
              <a:ext uri="{FF2B5EF4-FFF2-40B4-BE49-F238E27FC236}">
                <a16:creationId xmlns:a16="http://schemas.microsoft.com/office/drawing/2014/main" id="{DC4AD803-2CA9-4C68-A9F0-79E51B48DDB2}"/>
              </a:ext>
            </a:extLst>
          </p:cNvPr>
          <p:cNvPicPr>
            <a:picLocks noChangeAspect="1"/>
          </p:cNvPicPr>
          <p:nvPr/>
        </p:nvPicPr>
        <p:blipFill>
          <a:blip r:embed="rId3"/>
          <a:stretch>
            <a:fillRect/>
          </a:stretch>
        </p:blipFill>
        <p:spPr>
          <a:xfrm>
            <a:off x="98704" y="80529"/>
            <a:ext cx="1005927" cy="1201016"/>
          </a:xfrm>
          <a:prstGeom prst="rect">
            <a:avLst/>
          </a:prstGeom>
        </p:spPr>
      </p:pic>
      <p:sp>
        <p:nvSpPr>
          <p:cNvPr id="7" name="ZoneTexte 6">
            <a:extLst>
              <a:ext uri="{FF2B5EF4-FFF2-40B4-BE49-F238E27FC236}">
                <a16:creationId xmlns:a16="http://schemas.microsoft.com/office/drawing/2014/main" id="{84AB99C5-83DB-447B-9C07-9D48F0ED9BB9}"/>
              </a:ext>
            </a:extLst>
          </p:cNvPr>
          <p:cNvSpPr txBox="1"/>
          <p:nvPr/>
        </p:nvSpPr>
        <p:spPr>
          <a:xfrm>
            <a:off x="3171987" y="1980746"/>
            <a:ext cx="6096000" cy="3231654"/>
          </a:xfrm>
          <a:prstGeom prst="rect">
            <a:avLst/>
          </a:prstGeom>
          <a:noFill/>
        </p:spPr>
        <p:txBody>
          <a:bodyPr wrap="square">
            <a:spAutoFit/>
          </a:bodyPr>
          <a:lstStyle/>
          <a:p>
            <a:pPr lvl="0"/>
            <a:r>
              <a:rPr lang="es-ES_tradnl" b="0" i="0" baseline="0" dirty="0"/>
              <a:t>Ordinario estricto, manchado </a:t>
            </a:r>
            <a:r>
              <a:rPr lang="es-ES_tradnl" b="1" i="0" baseline="0" dirty="0"/>
              <a:t>SGO </a:t>
            </a:r>
            <a:r>
              <a:rPr lang="es-ES_tradnl" b="1" i="0" baseline="0" dirty="0" err="1"/>
              <a:t>sp</a:t>
            </a:r>
            <a:endParaRPr lang="en-US" dirty="0"/>
          </a:p>
          <a:p>
            <a:pPr lvl="0"/>
            <a:r>
              <a:rPr lang="es-ES_tradnl" b="0" i="0" baseline="0" dirty="0"/>
              <a:t>Estricto superior medio, teñido </a:t>
            </a:r>
            <a:r>
              <a:rPr lang="es-ES_tradnl" b="1" i="0" baseline="0" dirty="0"/>
              <a:t>SM </a:t>
            </a:r>
            <a:r>
              <a:rPr lang="es-ES_tradnl" b="1" i="0" baseline="0" dirty="0" err="1"/>
              <a:t>Tg</a:t>
            </a:r>
            <a:r>
              <a:rPr lang="es-ES_tradnl" b="1" i="0" baseline="0" dirty="0"/>
              <a:t> (marrón)</a:t>
            </a:r>
            <a:endParaRPr lang="en-US" dirty="0"/>
          </a:p>
          <a:p>
            <a:pPr lvl="0"/>
            <a:r>
              <a:rPr lang="es-ES_tradnl" b="0" i="0" baseline="0" dirty="0"/>
              <a:t>Medio, teñido  </a:t>
            </a:r>
            <a:r>
              <a:rPr lang="es-ES_tradnl" b="1" i="0" baseline="0" dirty="0" err="1"/>
              <a:t>MTg</a:t>
            </a:r>
            <a:r>
              <a:rPr lang="es-ES_tradnl" b="1" i="0" baseline="0" dirty="0"/>
              <a:t> (marrón)</a:t>
            </a:r>
            <a:endParaRPr lang="en-US" dirty="0"/>
          </a:p>
          <a:p>
            <a:pPr lvl="0"/>
            <a:r>
              <a:rPr lang="es-ES_tradnl" b="0" i="0" baseline="0" dirty="0"/>
              <a:t>Estricto bajo medio teñido, </a:t>
            </a:r>
            <a:r>
              <a:rPr lang="es-ES_tradnl" b="1" i="0" baseline="0" dirty="0"/>
              <a:t>SLM </a:t>
            </a:r>
            <a:r>
              <a:rPr lang="es-ES_tradnl" b="1" i="0" baseline="0" dirty="0" err="1"/>
              <a:t>Tg</a:t>
            </a:r>
            <a:r>
              <a:rPr lang="es-ES_tradnl" b="1" i="0" baseline="0" dirty="0"/>
              <a:t> (marrón)</a:t>
            </a:r>
            <a:endParaRPr lang="en-US" dirty="0"/>
          </a:p>
          <a:p>
            <a:pPr lvl="0"/>
            <a:r>
              <a:rPr lang="es-ES_tradnl" b="0" i="0" baseline="0" dirty="0"/>
              <a:t>Bajo medio, teñido </a:t>
            </a:r>
            <a:r>
              <a:rPr lang="es-ES_tradnl" b="1" i="0" baseline="0" dirty="0"/>
              <a:t>LM </a:t>
            </a:r>
            <a:r>
              <a:rPr lang="es-ES_tradnl" b="1" i="0" baseline="0" dirty="0" err="1"/>
              <a:t>Tg</a:t>
            </a:r>
            <a:r>
              <a:rPr lang="es-ES_tradnl" b="1" i="0" baseline="0" dirty="0"/>
              <a:t> (marrón)</a:t>
            </a:r>
            <a:endParaRPr lang="en-US" dirty="0"/>
          </a:p>
          <a:p>
            <a:pPr lvl="0"/>
            <a:r>
              <a:rPr lang="es-ES_tradnl" b="0" i="0" baseline="0" dirty="0"/>
              <a:t>Estricto superior medio, manchado , amarillo </a:t>
            </a:r>
            <a:r>
              <a:rPr lang="es-ES_tradnl" b="1" i="0" baseline="0" dirty="0"/>
              <a:t>SM YS</a:t>
            </a:r>
            <a:endParaRPr lang="en-US" dirty="0"/>
          </a:p>
          <a:p>
            <a:pPr lvl="0"/>
            <a:r>
              <a:rPr lang="es-ES_tradnl" b="0" i="0" baseline="0" dirty="0"/>
              <a:t>Media amarillo manchado mediados </a:t>
            </a:r>
            <a:r>
              <a:rPr lang="es-ES_tradnl" b="1" i="0" baseline="0" dirty="0" err="1"/>
              <a:t>ys</a:t>
            </a:r>
            <a:endParaRPr lang="en-US" dirty="0"/>
          </a:p>
          <a:p>
            <a:pPr lvl="0"/>
            <a:endParaRPr lang="en-US" dirty="0"/>
          </a:p>
          <a:p>
            <a:pPr lvl="0"/>
            <a:endParaRPr lang="en-US" dirty="0"/>
          </a:p>
          <a:p>
            <a:pPr lvl="0"/>
            <a:endParaRPr lang="en-US" dirty="0"/>
          </a:p>
          <a:p>
            <a:pPr lvl="0"/>
            <a:r>
              <a:rPr lang="es-ES_tradnl" sz="1200" b="1" i="0" baseline="0" dirty="0"/>
              <a:t>Fuente:</a:t>
            </a:r>
            <a:r>
              <a:rPr lang="es-ES_tradnl" sz="1200" b="0" i="0" baseline="0" dirty="0"/>
              <a:t> Secretaría de la UNCTAD, sobre la base de USDA, Estados Unidos Normas para el color Grado </a:t>
            </a:r>
            <a:r>
              <a:rPr lang="es-ES_tradnl" sz="1200" b="0" i="0" baseline="0" dirty="0" err="1"/>
              <a:t>of</a:t>
            </a:r>
            <a:r>
              <a:rPr lang="es-ES_tradnl" sz="1200" b="0" i="0" baseline="0" dirty="0"/>
              <a:t> American algodón herbáceo.</a:t>
            </a:r>
            <a:endParaRPr lang="en-US" sz="1200" dirty="0"/>
          </a:p>
        </p:txBody>
      </p:sp>
    </p:spTree>
    <p:extLst>
      <p:ext uri="{BB962C8B-B14F-4D97-AF65-F5344CB8AC3E}">
        <p14:creationId xmlns:p14="http://schemas.microsoft.com/office/powerpoint/2010/main" val="1648123901"/>
      </p:ext>
    </p:extLst>
  </p:cSld>
  <p:clrMapOvr>
    <a:masterClrMapping/>
  </p:clrMapOvr>
  <p:transition spd="slow" advClick="0" advTm="5000">
    <p:randomBar dir="vert"/>
    <p:sndAc>
      <p:stSnd loop="1">
        <p:snd r:embed="rId2" name="wind.wav"/>
      </p:stSnd>
    </p:sndAc>
  </p:transition>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2BF2426-B80C-406A-9E19-EDC15277013D}"/>
              </a:ext>
            </a:extLst>
          </p:cNvPr>
          <p:cNvSpPr>
            <a:spLocks noGrp="1"/>
          </p:cNvSpPr>
          <p:nvPr>
            <p:ph type="ctrTitle"/>
          </p:nvPr>
        </p:nvSpPr>
        <p:spPr>
          <a:xfrm>
            <a:off x="985969" y="4473227"/>
            <a:ext cx="8288032" cy="1096648"/>
          </a:xfrm>
        </p:spPr>
        <p:txBody>
          <a:bodyPr>
            <a:normAutofit fontScale="90000"/>
          </a:bodyPr>
          <a:lstStyle/>
          <a:p>
            <a:pPr algn="l">
              <a:lnSpc>
                <a:spcPct val="90000"/>
              </a:lnSpc>
            </a:pPr>
            <a:r>
              <a:rPr lang="es-ES" sz="1200" b="1"/>
              <a:t> </a:t>
            </a:r>
            <a:br>
              <a:rPr lang="es-ES" sz="1200" b="1"/>
            </a:br>
            <a:br>
              <a:rPr lang="es-ES" sz="1200" b="1"/>
            </a:br>
            <a:br>
              <a:rPr lang="es-ES" sz="1200" b="1"/>
            </a:br>
            <a:br>
              <a:rPr lang="es-ES" sz="1200" b="1"/>
            </a:br>
            <a:br>
              <a:rPr lang="es-ES" sz="1200" b="1"/>
            </a:br>
            <a:br>
              <a:rPr lang="es-ES" sz="1200" b="1"/>
            </a:br>
            <a:br>
              <a:rPr lang="es-ES" sz="1200" b="1"/>
            </a:br>
            <a:br>
              <a:rPr lang="es-ES" sz="1200" b="1"/>
            </a:br>
            <a:br>
              <a:rPr lang="es-ES" sz="1200" b="1"/>
            </a:br>
            <a:br>
              <a:rPr lang="es-ES" sz="1200" b="1"/>
            </a:br>
            <a:br>
              <a:rPr lang="es-ES" sz="1200" b="1"/>
            </a:br>
            <a:br>
              <a:rPr lang="es-ES" sz="1200" b="1"/>
            </a:br>
            <a:br>
              <a:rPr lang="es-ES" sz="1200" b="1"/>
            </a:br>
            <a:br>
              <a:rPr lang="es-ES" sz="1200" b="1"/>
            </a:br>
            <a:r>
              <a:rPr lang="es-ES" sz="1200" b="1"/>
              <a:t>                                   </a:t>
            </a:r>
            <a:endParaRPr lang="fr-FR" sz="1200" b="1"/>
          </a:p>
        </p:txBody>
      </p:sp>
      <p:sp>
        <p:nvSpPr>
          <p:cNvPr id="3" name="Sous-titre 2">
            <a:extLst>
              <a:ext uri="{FF2B5EF4-FFF2-40B4-BE49-F238E27FC236}">
                <a16:creationId xmlns:a16="http://schemas.microsoft.com/office/drawing/2014/main" id="{11BF107B-0CF5-4EDA-8A8C-077D0C6355FC}"/>
              </a:ext>
            </a:extLst>
          </p:cNvPr>
          <p:cNvSpPr>
            <a:spLocks noGrp="1"/>
          </p:cNvSpPr>
          <p:nvPr>
            <p:ph type="subTitle" idx="1"/>
          </p:nvPr>
        </p:nvSpPr>
        <p:spPr>
          <a:xfrm>
            <a:off x="985969" y="5569874"/>
            <a:ext cx="8288032" cy="701677"/>
          </a:xfrm>
        </p:spPr>
        <p:txBody>
          <a:bodyPr>
            <a:normAutofit/>
          </a:bodyPr>
          <a:lstStyle/>
          <a:p>
            <a:pPr algn="l"/>
            <a:r>
              <a:rPr lang="fr-FR" dirty="0"/>
              <a:t> </a:t>
            </a:r>
          </a:p>
          <a:p>
            <a:pPr algn="l"/>
            <a:endParaRPr lang="fr-FR" b="1"/>
          </a:p>
          <a:p>
            <a:pPr algn="l"/>
            <a:endParaRPr lang="fr-FR" b="1"/>
          </a:p>
        </p:txBody>
      </p:sp>
      <p:sp>
        <p:nvSpPr>
          <p:cNvPr id="7" name="Espace réservé du numéro de diapositive 6">
            <a:extLst>
              <a:ext uri="{FF2B5EF4-FFF2-40B4-BE49-F238E27FC236}">
                <a16:creationId xmlns:a16="http://schemas.microsoft.com/office/drawing/2014/main" id="{60B4C800-4C88-4B2E-8045-90605028DB72}"/>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900" b="0" i="0" u="none" strike="noStrike" kern="1200" cap="none" spc="0" normalizeH="0" baseline="0" noProof="0" smtClean="0">
                <a:ln>
                  <a:noFill/>
                </a:ln>
                <a:solidFill>
                  <a:srgbClr val="90C226"/>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42</a:t>
            </a:fld>
            <a:endParaRPr kumimoji="0" lang="en-US" sz="900" b="0" i="0" u="none" strike="noStrike" kern="1200" cap="none" spc="0" normalizeH="0" baseline="0" noProof="0" dirty="0">
              <a:ln>
                <a:noFill/>
              </a:ln>
              <a:solidFill>
                <a:srgbClr val="90C226"/>
              </a:solidFill>
              <a:effectLst/>
              <a:uLnTx/>
              <a:uFillTx/>
              <a:latin typeface="Trebuchet MS" panose="020B0603020202020204"/>
              <a:ea typeface="+mn-ea"/>
              <a:cs typeface="+mn-cs"/>
            </a:endParaRPr>
          </a:p>
        </p:txBody>
      </p:sp>
      <p:pic>
        <p:nvPicPr>
          <p:cNvPr id="4" name="Image 3">
            <a:extLst>
              <a:ext uri="{FF2B5EF4-FFF2-40B4-BE49-F238E27FC236}">
                <a16:creationId xmlns:a16="http://schemas.microsoft.com/office/drawing/2014/main" id="{E77F99AF-3FD9-4913-8BB8-D17DF6A622DF}"/>
              </a:ext>
            </a:extLst>
          </p:cNvPr>
          <p:cNvPicPr>
            <a:picLocks noChangeAspect="1"/>
          </p:cNvPicPr>
          <p:nvPr/>
        </p:nvPicPr>
        <p:blipFill>
          <a:blip r:embed="rId4"/>
          <a:stretch>
            <a:fillRect/>
          </a:stretch>
        </p:blipFill>
        <p:spPr>
          <a:xfrm>
            <a:off x="1219497" y="1034676"/>
            <a:ext cx="9538991" cy="5694232"/>
          </a:xfrm>
          <a:prstGeom prst="rect">
            <a:avLst/>
          </a:prstGeom>
        </p:spPr>
      </p:pic>
      <p:sp>
        <p:nvSpPr>
          <p:cNvPr id="6" name="ZoneTexte 5">
            <a:extLst>
              <a:ext uri="{FF2B5EF4-FFF2-40B4-BE49-F238E27FC236}">
                <a16:creationId xmlns:a16="http://schemas.microsoft.com/office/drawing/2014/main" id="{01123AE9-58BD-43E1-9974-5EDC14CE8FC0}"/>
              </a:ext>
            </a:extLst>
          </p:cNvPr>
          <p:cNvSpPr txBox="1"/>
          <p:nvPr/>
        </p:nvSpPr>
        <p:spPr>
          <a:xfrm>
            <a:off x="4969321" y="227941"/>
            <a:ext cx="2039341" cy="707886"/>
          </a:xfrm>
          <a:prstGeom prst="rect">
            <a:avLst/>
          </a:prstGeom>
          <a:noFill/>
        </p:spPr>
        <p:txBody>
          <a:bodyPr wrap="none" rtlCol="0">
            <a:spAutoFit/>
          </a:bodyPr>
          <a:lstStyle/>
          <a:p>
            <a:r>
              <a:rPr lang="es-AR" sz="4000" dirty="0">
                <a:latin typeface="Calibri" panose="020F0502020204030204" pitchFamily="34" charset="0"/>
                <a:cs typeface="Calibri" panose="020F0502020204030204" pitchFamily="34" charset="0"/>
              </a:rPr>
              <a:t>GRADOS</a:t>
            </a:r>
          </a:p>
        </p:txBody>
      </p:sp>
      <p:pic>
        <p:nvPicPr>
          <p:cNvPr id="8" name="Image 7">
            <a:extLst>
              <a:ext uri="{FF2B5EF4-FFF2-40B4-BE49-F238E27FC236}">
                <a16:creationId xmlns:a16="http://schemas.microsoft.com/office/drawing/2014/main" id="{15B8E2D4-7937-4DF9-B8BE-105139344D52}"/>
              </a:ext>
            </a:extLst>
          </p:cNvPr>
          <p:cNvPicPr>
            <a:picLocks noChangeAspect="1"/>
          </p:cNvPicPr>
          <p:nvPr/>
        </p:nvPicPr>
        <p:blipFill>
          <a:blip r:embed="rId5"/>
          <a:stretch>
            <a:fillRect/>
          </a:stretch>
        </p:blipFill>
        <p:spPr>
          <a:xfrm>
            <a:off x="246485" y="183417"/>
            <a:ext cx="1005927" cy="1201016"/>
          </a:xfrm>
          <a:prstGeom prst="rect">
            <a:avLst/>
          </a:prstGeom>
        </p:spPr>
      </p:pic>
    </p:spTree>
    <p:extLst>
      <p:ext uri="{BB962C8B-B14F-4D97-AF65-F5344CB8AC3E}">
        <p14:creationId xmlns:p14="http://schemas.microsoft.com/office/powerpoint/2010/main" val="2480934715"/>
      </p:ext>
    </p:extLst>
  </p:cSld>
  <p:clrMapOvr>
    <a:masterClrMapping/>
  </p:clrMapOvr>
  <p:transition spd="slow" advClick="0" advTm="5000">
    <p:randomBar dir="vert"/>
    <p:sndAc>
      <p:stSnd loop="1">
        <p:snd r:embed="rId3" name="wind.wav"/>
      </p:stSnd>
    </p:sndAc>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A1076BB-84A0-4E3A-86BB-5988BB25D7DB}"/>
              </a:ext>
            </a:extLst>
          </p:cNvPr>
          <p:cNvSpPr>
            <a:spLocks noGrp="1"/>
          </p:cNvSpPr>
          <p:nvPr>
            <p:ph type="title"/>
          </p:nvPr>
        </p:nvSpPr>
        <p:spPr>
          <a:xfrm>
            <a:off x="677334" y="609600"/>
            <a:ext cx="8596668" cy="810868"/>
          </a:xfrm>
        </p:spPr>
        <p:txBody>
          <a:bodyPr>
            <a:normAutofit/>
          </a:bodyPr>
          <a:lstStyle/>
          <a:p>
            <a:pPr algn="ctr"/>
            <a:r>
              <a:rPr kumimoji="0" lang="fr-FR" sz="4000" b="0" i="0" u="none" strike="noStrike" kern="0" cap="none" spc="0" normalizeH="0" baseline="0" noProof="0" dirty="0">
                <a:ln>
                  <a:noFill/>
                </a:ln>
                <a:solidFill>
                  <a:srgbClr val="000000"/>
                </a:solidFill>
                <a:effectLst/>
                <a:uLnTx/>
                <a:uFillTx/>
                <a:latin typeface="Arial"/>
              </a:rPr>
              <a:t>La </a:t>
            </a:r>
            <a:r>
              <a:rPr kumimoji="0" lang="fr-FR" sz="4000" b="0" i="0" u="none" strike="noStrike" kern="0" cap="none" spc="0" normalizeH="0" baseline="0" noProof="0" dirty="0" err="1">
                <a:ln>
                  <a:noFill/>
                </a:ln>
                <a:solidFill>
                  <a:srgbClr val="000000"/>
                </a:solidFill>
                <a:effectLst/>
                <a:uLnTx/>
                <a:uFillTx/>
                <a:latin typeface="Arial"/>
              </a:rPr>
              <a:t>clasificación</a:t>
            </a:r>
            <a:endParaRPr lang="es-AR" sz="4000" dirty="0"/>
          </a:p>
        </p:txBody>
      </p:sp>
      <p:sp>
        <p:nvSpPr>
          <p:cNvPr id="3" name="Espace réservé du contenu 2">
            <a:extLst>
              <a:ext uri="{FF2B5EF4-FFF2-40B4-BE49-F238E27FC236}">
                <a16:creationId xmlns:a16="http://schemas.microsoft.com/office/drawing/2014/main" id="{5F8EAC4D-C68E-4F30-AF34-BC1054E26CF8}"/>
              </a:ext>
            </a:extLst>
          </p:cNvPr>
          <p:cNvSpPr>
            <a:spLocks noGrp="1"/>
          </p:cNvSpPr>
          <p:nvPr>
            <p:ph idx="1"/>
          </p:nvPr>
        </p:nvSpPr>
        <p:spPr>
          <a:xfrm>
            <a:off x="584344" y="1556759"/>
            <a:ext cx="8596668" cy="3880773"/>
          </a:xfrm>
        </p:spPr>
        <p:txBody>
          <a:bodyPr>
            <a:normAutofit/>
          </a:bodyPr>
          <a:lstStyle/>
          <a:p>
            <a:pPr algn="ctr"/>
            <a:r>
              <a:rPr kumimoji="0" lang="fr-FR" sz="3200" b="0" i="0" u="none" strike="noStrike" kern="0" cap="none" spc="0" normalizeH="0" baseline="0" noProof="0" dirty="0">
                <a:ln>
                  <a:noFill/>
                </a:ln>
                <a:solidFill>
                  <a:srgbClr val="000000"/>
                </a:solidFill>
                <a:effectLst/>
                <a:uLnTx/>
                <a:uFillTx/>
                <a:latin typeface="Arial"/>
                <a:ea typeface="+mj-ea"/>
                <a:cs typeface="+mj-cs"/>
              </a:rPr>
              <a:t>El </a:t>
            </a:r>
            <a:r>
              <a:rPr kumimoji="0" lang="fr-FR" sz="3200" b="0" i="0" u="none" strike="noStrike" kern="0" cap="none" spc="0" normalizeH="0" baseline="0" noProof="0" dirty="0" err="1">
                <a:ln>
                  <a:noFill/>
                </a:ln>
                <a:solidFill>
                  <a:srgbClr val="000000"/>
                </a:solidFill>
                <a:effectLst/>
                <a:uLnTx/>
                <a:uFillTx/>
                <a:latin typeface="Arial"/>
                <a:ea typeface="+mj-ea"/>
                <a:cs typeface="+mj-cs"/>
              </a:rPr>
              <a:t>arte</a:t>
            </a:r>
            <a:r>
              <a:rPr kumimoji="0" lang="fr-FR" sz="3200" b="0" i="0" u="none" strike="noStrike" kern="0" cap="none" spc="0" normalizeH="0" baseline="0" noProof="0" dirty="0">
                <a:ln>
                  <a:noFill/>
                </a:ln>
                <a:solidFill>
                  <a:srgbClr val="000000"/>
                </a:solidFill>
                <a:effectLst/>
                <a:uLnTx/>
                <a:uFillTx/>
                <a:latin typeface="Arial"/>
                <a:ea typeface="+mj-ea"/>
                <a:cs typeface="+mj-cs"/>
              </a:rPr>
              <a:t> </a:t>
            </a:r>
            <a:r>
              <a:rPr kumimoji="0" lang="fr-FR" sz="3200" b="0" i="0" u="none" strike="noStrike" kern="0" cap="none" spc="0" normalizeH="0" baseline="0" noProof="0" dirty="0" err="1">
                <a:ln>
                  <a:noFill/>
                </a:ln>
                <a:solidFill>
                  <a:srgbClr val="000000"/>
                </a:solidFill>
                <a:effectLst/>
                <a:uLnTx/>
                <a:uFillTx/>
                <a:latin typeface="Arial"/>
                <a:ea typeface="+mj-ea"/>
                <a:cs typeface="+mj-cs"/>
              </a:rPr>
              <a:t>del</a:t>
            </a:r>
            <a:r>
              <a:rPr kumimoji="0" lang="fr-FR" sz="3200" b="0" i="0" u="none" strike="noStrike" kern="0" cap="none" spc="0" normalizeH="0" baseline="0" noProof="0" dirty="0">
                <a:ln>
                  <a:noFill/>
                </a:ln>
                <a:solidFill>
                  <a:srgbClr val="000000"/>
                </a:solidFill>
                <a:effectLst/>
                <a:uLnTx/>
                <a:uFillTx/>
                <a:latin typeface="Arial"/>
                <a:ea typeface="+mj-ea"/>
                <a:cs typeface="+mj-cs"/>
              </a:rPr>
              <a:t> </a:t>
            </a:r>
            <a:r>
              <a:rPr kumimoji="0" lang="fr-FR" sz="3200" b="0" i="0" u="none" strike="noStrike" kern="0" cap="none" spc="0" normalizeH="0" baseline="0" noProof="0" dirty="0" err="1">
                <a:ln>
                  <a:noFill/>
                </a:ln>
                <a:solidFill>
                  <a:srgbClr val="000000"/>
                </a:solidFill>
                <a:effectLst/>
                <a:uLnTx/>
                <a:uFillTx/>
                <a:latin typeface="Arial"/>
                <a:ea typeface="+mj-ea"/>
                <a:cs typeface="+mj-cs"/>
              </a:rPr>
              <a:t>algodón</a:t>
            </a:r>
            <a:endParaRPr lang="es-AR" sz="3200" dirty="0"/>
          </a:p>
        </p:txBody>
      </p:sp>
      <p:sp>
        <p:nvSpPr>
          <p:cNvPr id="4" name="Espace réservé du numéro de diapositive 3">
            <a:extLst>
              <a:ext uri="{FF2B5EF4-FFF2-40B4-BE49-F238E27FC236}">
                <a16:creationId xmlns:a16="http://schemas.microsoft.com/office/drawing/2014/main" id="{FC0452CF-1F7E-4105-B4DE-57A1D2C20478}"/>
              </a:ext>
            </a:extLst>
          </p:cNvPr>
          <p:cNvSpPr>
            <a:spLocks noGrp="1"/>
          </p:cNvSpPr>
          <p:nvPr>
            <p:ph type="sldNum" sz="quarter" idx="12"/>
          </p:nvPr>
        </p:nvSpPr>
        <p:spPr/>
        <p:txBody>
          <a:bodyPr/>
          <a:lstStyle/>
          <a:p>
            <a:fld id="{D57F1E4F-1CFF-5643-939E-217C01CDF565}" type="slidenum">
              <a:rPr lang="en-US" smtClean="0"/>
              <a:pPr/>
              <a:t>43</a:t>
            </a:fld>
            <a:endParaRPr lang="en-US" dirty="0"/>
          </a:p>
        </p:txBody>
      </p:sp>
      <p:sp>
        <p:nvSpPr>
          <p:cNvPr id="6" name="ZoneTexte 5">
            <a:extLst>
              <a:ext uri="{FF2B5EF4-FFF2-40B4-BE49-F238E27FC236}">
                <a16:creationId xmlns:a16="http://schemas.microsoft.com/office/drawing/2014/main" id="{F9BA4CA7-35A4-47E9-92E4-6EA24A1625EB}"/>
              </a:ext>
            </a:extLst>
          </p:cNvPr>
          <p:cNvSpPr txBox="1"/>
          <p:nvPr/>
        </p:nvSpPr>
        <p:spPr>
          <a:xfrm>
            <a:off x="1926376" y="2489549"/>
            <a:ext cx="7016145" cy="2144177"/>
          </a:xfrm>
          <a:prstGeom prst="rect">
            <a:avLst/>
          </a:prstGeom>
          <a:noFill/>
        </p:spPr>
        <p:txBody>
          <a:bodyPr wrap="square">
            <a:spAutoFit/>
          </a:bodyPr>
          <a:lstStyle/>
          <a:p>
            <a:pPr marL="742950" marR="0" lvl="1" indent="-285750" algn="l" defTabSz="914400" rtl="0" eaLnBrk="1" fontAlgn="auto" latinLnBrk="0" hangingPunct="0">
              <a:lnSpc>
                <a:spcPct val="100000"/>
              </a:lnSpc>
              <a:spcBef>
                <a:spcPts val="700"/>
              </a:spcBef>
              <a:spcAft>
                <a:spcPts val="0"/>
              </a:spcAft>
              <a:buClrTx/>
              <a:buSzPct val="100000"/>
              <a:buFont typeface="Wingdings" pitchFamily="2" charset="2"/>
              <a:buChar char="ü"/>
              <a:tabLst/>
              <a:defRPr/>
            </a:pPr>
            <a:r>
              <a:rPr kumimoji="0" lang="fr-FR" sz="2200" b="0" i="0" u="none" strike="noStrike" kern="0" cap="none" spc="0" normalizeH="0" baseline="0" noProof="0" dirty="0">
                <a:ln>
                  <a:noFill/>
                </a:ln>
                <a:solidFill>
                  <a:srgbClr val="000000"/>
                </a:solidFill>
                <a:effectLst/>
                <a:uLnTx/>
                <a:uFillTx/>
                <a:latin typeface="Arial"/>
              </a:rPr>
              <a:t>El </a:t>
            </a:r>
            <a:r>
              <a:rPr kumimoji="0" lang="fr-FR" sz="2200" b="0" i="0" u="none" strike="noStrike" kern="0" cap="none" spc="0" normalizeH="0" baseline="0" noProof="0" dirty="0" err="1">
                <a:ln>
                  <a:noFill/>
                </a:ln>
                <a:solidFill>
                  <a:srgbClr val="000000"/>
                </a:solidFill>
                <a:effectLst/>
                <a:uLnTx/>
                <a:uFillTx/>
                <a:latin typeface="Arial"/>
              </a:rPr>
              <a:t>algodón</a:t>
            </a:r>
            <a:r>
              <a:rPr kumimoji="0" lang="fr-FR" sz="2200" b="0" i="0" u="none" strike="noStrike" kern="0" cap="none" spc="0" normalizeH="0" baseline="0" noProof="0" dirty="0">
                <a:ln>
                  <a:noFill/>
                </a:ln>
                <a:solidFill>
                  <a:srgbClr val="000000"/>
                </a:solidFill>
                <a:effectLst/>
                <a:uLnTx/>
                <a:uFillTx/>
                <a:latin typeface="Arial"/>
              </a:rPr>
              <a:t> se </a:t>
            </a:r>
            <a:r>
              <a:rPr kumimoji="0" lang="fr-FR" sz="2200" b="0" i="0" u="none" strike="noStrike" kern="0" cap="none" spc="0" normalizeH="0" baseline="0" noProof="0" dirty="0" err="1">
                <a:ln>
                  <a:noFill/>
                </a:ln>
                <a:solidFill>
                  <a:srgbClr val="000000"/>
                </a:solidFill>
                <a:effectLst/>
                <a:uLnTx/>
                <a:uFillTx/>
                <a:latin typeface="Arial"/>
              </a:rPr>
              <a:t>clasifica</a:t>
            </a:r>
            <a:r>
              <a:rPr kumimoji="0" lang="fr-FR" sz="2200" b="0" i="0" u="none" strike="noStrike" kern="0" cap="none" spc="0" normalizeH="0" baseline="0" noProof="0" dirty="0">
                <a:ln>
                  <a:noFill/>
                </a:ln>
                <a:solidFill>
                  <a:srgbClr val="000000"/>
                </a:solidFill>
                <a:effectLst/>
                <a:uLnTx/>
                <a:uFillTx/>
                <a:latin typeface="Arial"/>
              </a:rPr>
              <a:t> </a:t>
            </a:r>
            <a:r>
              <a:rPr kumimoji="0" lang="fr-FR" sz="2200" b="0" i="0" u="none" strike="noStrike" kern="0" cap="none" spc="0" normalizeH="0" baseline="0" noProof="0" dirty="0" err="1">
                <a:ln>
                  <a:noFill/>
                </a:ln>
                <a:solidFill>
                  <a:srgbClr val="000000"/>
                </a:solidFill>
                <a:effectLst/>
                <a:uLnTx/>
                <a:uFillTx/>
                <a:latin typeface="Arial"/>
              </a:rPr>
              <a:t>como</a:t>
            </a:r>
            <a:r>
              <a:rPr kumimoji="0" lang="fr-FR" sz="2200" b="0" i="0" u="none" strike="noStrike" kern="0" cap="none" spc="0" normalizeH="0" baseline="0" noProof="0" dirty="0">
                <a:ln>
                  <a:noFill/>
                </a:ln>
                <a:solidFill>
                  <a:srgbClr val="000000"/>
                </a:solidFill>
                <a:effectLst/>
                <a:uLnTx/>
                <a:uFillTx/>
                <a:latin typeface="Arial"/>
              </a:rPr>
              <a:t>  un </a:t>
            </a:r>
            <a:r>
              <a:rPr kumimoji="0" lang="fr-FR" sz="2200" b="0" i="0" u="none" strike="noStrike" kern="0" cap="none" spc="0" normalizeH="0" baseline="0" noProof="0" dirty="0" err="1">
                <a:ln>
                  <a:noFill/>
                </a:ln>
                <a:solidFill>
                  <a:srgbClr val="000000"/>
                </a:solidFill>
                <a:effectLst/>
                <a:uLnTx/>
                <a:uFillTx/>
                <a:latin typeface="Arial"/>
              </a:rPr>
              <a:t>gran</a:t>
            </a:r>
            <a:r>
              <a:rPr kumimoji="0" lang="fr-FR" sz="2200" b="0" i="0" u="none" strike="noStrike" kern="0" cap="none" spc="0" normalizeH="0" baseline="0" noProof="0" dirty="0">
                <a:ln>
                  <a:noFill/>
                </a:ln>
                <a:solidFill>
                  <a:srgbClr val="000000"/>
                </a:solidFill>
                <a:effectLst/>
                <a:uLnTx/>
                <a:uFillTx/>
                <a:latin typeface="Arial"/>
              </a:rPr>
              <a:t> </a:t>
            </a:r>
            <a:r>
              <a:rPr kumimoji="0" lang="fr-FR" sz="2200" b="0" i="0" u="none" strike="noStrike" kern="0" cap="none" spc="0" normalizeH="0" baseline="0" noProof="0" dirty="0" err="1">
                <a:ln>
                  <a:noFill/>
                </a:ln>
                <a:solidFill>
                  <a:srgbClr val="000000"/>
                </a:solidFill>
                <a:effectLst/>
                <a:uLnTx/>
                <a:uFillTx/>
                <a:latin typeface="Arial"/>
              </a:rPr>
              <a:t>vino</a:t>
            </a:r>
            <a:r>
              <a:rPr kumimoji="0" lang="fr-FR" sz="2200" b="0" i="0" u="none" strike="noStrike" kern="0" cap="none" spc="0" normalizeH="0" baseline="0" noProof="0" dirty="0">
                <a:ln>
                  <a:noFill/>
                </a:ln>
                <a:solidFill>
                  <a:srgbClr val="000000"/>
                </a:solidFill>
                <a:effectLst/>
                <a:uLnTx/>
                <a:uFillTx/>
                <a:latin typeface="Arial"/>
              </a:rPr>
              <a:t>,</a:t>
            </a:r>
          </a:p>
          <a:p>
            <a:pPr marL="742950" marR="0" lvl="1" indent="-285750" algn="l" defTabSz="914400" rtl="0" eaLnBrk="1" fontAlgn="auto" latinLnBrk="0" hangingPunct="0">
              <a:lnSpc>
                <a:spcPct val="100000"/>
              </a:lnSpc>
              <a:spcBef>
                <a:spcPts val="700"/>
              </a:spcBef>
              <a:spcAft>
                <a:spcPts val="0"/>
              </a:spcAft>
              <a:buClrTx/>
              <a:buSzPct val="100000"/>
              <a:buFont typeface="Wingdings" pitchFamily="2" charset="2"/>
              <a:buChar char="ü"/>
              <a:tabLst/>
              <a:defRPr/>
            </a:pPr>
            <a:r>
              <a:rPr kumimoji="0" lang="fr-FR" sz="2200" b="0" i="0" u="none" strike="noStrike" kern="0" cap="none" spc="0" normalizeH="0" baseline="0" noProof="0" dirty="0" err="1">
                <a:ln>
                  <a:noFill/>
                </a:ln>
                <a:solidFill>
                  <a:srgbClr val="000000"/>
                </a:solidFill>
                <a:effectLst/>
                <a:uLnTx/>
                <a:uFillTx/>
                <a:latin typeface="Arial"/>
              </a:rPr>
              <a:t>Mirar</a:t>
            </a:r>
            <a:r>
              <a:rPr kumimoji="0" lang="fr-FR" sz="2200" b="0" i="0" u="none" strike="noStrike" kern="0" cap="none" spc="0" normalizeH="0" baseline="0" noProof="0" dirty="0">
                <a:ln>
                  <a:noFill/>
                </a:ln>
                <a:solidFill>
                  <a:srgbClr val="000000"/>
                </a:solidFill>
                <a:effectLst/>
                <a:uLnTx/>
                <a:uFillTx/>
                <a:latin typeface="Arial"/>
              </a:rPr>
              <a:t> el </a:t>
            </a:r>
            <a:r>
              <a:rPr kumimoji="0" lang="fr-FR" sz="2200" b="0" i="0" u="none" strike="noStrike" kern="0" cap="none" spc="0" normalizeH="0" baseline="0" noProof="0" dirty="0" err="1">
                <a:ln>
                  <a:noFill/>
                </a:ln>
                <a:solidFill>
                  <a:srgbClr val="000000"/>
                </a:solidFill>
                <a:effectLst/>
                <a:uLnTx/>
                <a:uFillTx/>
                <a:latin typeface="Arial"/>
              </a:rPr>
              <a:t>algodón</a:t>
            </a:r>
            <a:r>
              <a:rPr kumimoji="0" lang="fr-FR" sz="2200" b="0" i="0" u="none" strike="noStrike" kern="0" cap="none" spc="0" normalizeH="0" baseline="0" noProof="0" dirty="0">
                <a:ln>
                  <a:noFill/>
                </a:ln>
                <a:solidFill>
                  <a:srgbClr val="000000"/>
                </a:solidFill>
                <a:effectLst/>
                <a:uLnTx/>
                <a:uFillTx/>
                <a:latin typeface="Arial"/>
              </a:rPr>
              <a:t>,</a:t>
            </a:r>
          </a:p>
          <a:p>
            <a:pPr marL="742950" marR="0" lvl="1" indent="-285750" algn="l" defTabSz="914400" rtl="0" eaLnBrk="1" fontAlgn="auto" latinLnBrk="0" hangingPunct="0">
              <a:lnSpc>
                <a:spcPct val="100000"/>
              </a:lnSpc>
              <a:spcBef>
                <a:spcPts val="700"/>
              </a:spcBef>
              <a:spcAft>
                <a:spcPts val="0"/>
              </a:spcAft>
              <a:buClrTx/>
              <a:buSzPct val="100000"/>
              <a:buFont typeface="Wingdings" pitchFamily="2" charset="2"/>
              <a:buChar char="ü"/>
              <a:tabLst/>
              <a:defRPr/>
            </a:pPr>
            <a:r>
              <a:rPr kumimoji="0" lang="fr-FR" sz="2200" b="0" i="0" u="none" strike="noStrike" kern="0" cap="none" spc="0" normalizeH="0" baseline="0" noProof="0" dirty="0">
                <a:ln>
                  <a:noFill/>
                </a:ln>
                <a:solidFill>
                  <a:srgbClr val="000000"/>
                </a:solidFill>
                <a:effectLst/>
                <a:uLnTx/>
                <a:uFillTx/>
                <a:latin typeface="Arial"/>
              </a:rPr>
              <a:t>El </a:t>
            </a:r>
            <a:r>
              <a:rPr kumimoji="0" lang="fr-FR" sz="2200" b="0" i="0" u="none" strike="noStrike" kern="0" cap="none" spc="0" normalizeH="0" baseline="0" noProof="0" dirty="0" err="1">
                <a:ln>
                  <a:noFill/>
                </a:ln>
                <a:solidFill>
                  <a:srgbClr val="000000"/>
                </a:solidFill>
                <a:effectLst/>
                <a:uLnTx/>
                <a:uFillTx/>
                <a:latin typeface="Arial"/>
              </a:rPr>
              <a:t>odor</a:t>
            </a:r>
            <a:r>
              <a:rPr kumimoji="0" lang="fr-FR" sz="2200" b="0" i="0" u="none" strike="noStrike" kern="0" cap="none" spc="0" normalizeH="0" baseline="0" noProof="0" dirty="0">
                <a:ln>
                  <a:noFill/>
                </a:ln>
                <a:solidFill>
                  <a:srgbClr val="000000"/>
                </a:solidFill>
                <a:effectLst/>
                <a:uLnTx/>
                <a:uFillTx/>
                <a:latin typeface="Arial"/>
              </a:rPr>
              <a:t> </a:t>
            </a:r>
            <a:r>
              <a:rPr kumimoji="0" lang="fr-FR" sz="2200" b="0" i="0" u="none" strike="noStrike" kern="0" cap="none" spc="0" normalizeH="0" baseline="0" noProof="0" dirty="0" err="1">
                <a:ln>
                  <a:noFill/>
                </a:ln>
                <a:solidFill>
                  <a:srgbClr val="000000"/>
                </a:solidFill>
                <a:effectLst/>
                <a:uLnTx/>
                <a:uFillTx/>
                <a:latin typeface="Arial"/>
              </a:rPr>
              <a:t>del</a:t>
            </a:r>
            <a:r>
              <a:rPr kumimoji="0" lang="fr-FR" sz="2200" b="0" i="0" u="none" strike="noStrike" kern="0" cap="none" spc="0" normalizeH="0" baseline="0" noProof="0" dirty="0">
                <a:ln>
                  <a:noFill/>
                </a:ln>
                <a:solidFill>
                  <a:srgbClr val="000000"/>
                </a:solidFill>
                <a:effectLst/>
                <a:uLnTx/>
                <a:uFillTx/>
                <a:latin typeface="Arial"/>
              </a:rPr>
              <a:t> </a:t>
            </a:r>
            <a:r>
              <a:rPr kumimoji="0" lang="fr-FR" sz="2200" b="0" i="0" u="none" strike="noStrike" kern="0" cap="none" spc="0" normalizeH="0" baseline="0" noProof="0" dirty="0" err="1">
                <a:ln>
                  <a:noFill/>
                </a:ln>
                <a:solidFill>
                  <a:srgbClr val="000000"/>
                </a:solidFill>
                <a:effectLst/>
                <a:uLnTx/>
                <a:uFillTx/>
                <a:latin typeface="Arial"/>
              </a:rPr>
              <a:t>algodón</a:t>
            </a:r>
            <a:r>
              <a:rPr kumimoji="0" lang="fr-FR" sz="2200" b="0" i="0" u="none" strike="noStrike" kern="0" cap="none" spc="0" normalizeH="0" baseline="0" noProof="0" dirty="0">
                <a:ln>
                  <a:noFill/>
                </a:ln>
                <a:solidFill>
                  <a:srgbClr val="000000"/>
                </a:solidFill>
                <a:effectLst/>
                <a:uLnTx/>
                <a:uFillTx/>
                <a:latin typeface="Arial"/>
              </a:rPr>
              <a:t>, </a:t>
            </a:r>
            <a:r>
              <a:rPr kumimoji="0" lang="fr-FR" sz="2200" b="0" i="0" u="none" strike="noStrike" kern="0" cap="none" spc="0" normalizeH="0" baseline="0" noProof="0" dirty="0" err="1">
                <a:ln>
                  <a:noFill/>
                </a:ln>
                <a:solidFill>
                  <a:srgbClr val="000000"/>
                </a:solidFill>
                <a:effectLst/>
                <a:uLnTx/>
                <a:uFillTx/>
                <a:latin typeface="Arial"/>
              </a:rPr>
              <a:t>révélador</a:t>
            </a:r>
            <a:r>
              <a:rPr kumimoji="0" lang="fr-FR" sz="2200" b="0" i="0" u="none" strike="noStrike" kern="0" cap="none" spc="0" normalizeH="0" baseline="0" noProof="0" dirty="0">
                <a:ln>
                  <a:noFill/>
                </a:ln>
                <a:solidFill>
                  <a:srgbClr val="000000"/>
                </a:solidFill>
                <a:effectLst/>
                <a:uLnTx/>
                <a:uFillTx/>
                <a:latin typeface="Arial"/>
              </a:rPr>
              <a:t> de </a:t>
            </a:r>
            <a:r>
              <a:rPr kumimoji="0" lang="fr-FR" sz="2200" b="0" i="0" u="none" strike="noStrike" kern="0" cap="none" spc="0" normalizeH="0" baseline="0" noProof="0" dirty="0" err="1">
                <a:ln>
                  <a:noFill/>
                </a:ln>
                <a:solidFill>
                  <a:srgbClr val="000000"/>
                </a:solidFill>
                <a:effectLst/>
                <a:uLnTx/>
                <a:uFillTx/>
                <a:latin typeface="Arial"/>
              </a:rPr>
              <a:t>daños</a:t>
            </a:r>
            <a:r>
              <a:rPr kumimoji="0" lang="fr-FR" sz="2200" b="0" i="0" u="none" strike="noStrike" kern="0" cap="none" spc="0" normalizeH="0" baseline="0" noProof="0" dirty="0">
                <a:ln>
                  <a:noFill/>
                </a:ln>
                <a:solidFill>
                  <a:srgbClr val="000000"/>
                </a:solidFill>
                <a:effectLst/>
                <a:uLnTx/>
                <a:uFillTx/>
                <a:latin typeface="Arial"/>
              </a:rPr>
              <a:t>,</a:t>
            </a:r>
          </a:p>
          <a:p>
            <a:pPr marL="742950" marR="0" lvl="1" indent="-285750" algn="l" defTabSz="914400" rtl="0" eaLnBrk="1" fontAlgn="auto" latinLnBrk="0" hangingPunct="0">
              <a:lnSpc>
                <a:spcPct val="100000"/>
              </a:lnSpc>
              <a:spcBef>
                <a:spcPts val="700"/>
              </a:spcBef>
              <a:spcAft>
                <a:spcPts val="0"/>
              </a:spcAft>
              <a:buClrTx/>
              <a:buSzPct val="100000"/>
              <a:buFont typeface="Wingdings" pitchFamily="2" charset="2"/>
              <a:buChar char="ü"/>
              <a:tabLst/>
              <a:defRPr/>
            </a:pPr>
            <a:r>
              <a:rPr kumimoji="0" lang="fr-FR" sz="2200" b="0" i="0" u="none" strike="noStrike" kern="0" cap="none" spc="0" normalizeH="0" baseline="0" noProof="0" dirty="0">
                <a:ln>
                  <a:noFill/>
                </a:ln>
                <a:solidFill>
                  <a:srgbClr val="000000"/>
                </a:solidFill>
                <a:effectLst/>
                <a:uLnTx/>
                <a:uFillTx/>
                <a:latin typeface="Arial"/>
              </a:rPr>
              <a:t>« </a:t>
            </a:r>
            <a:r>
              <a:rPr kumimoji="0" lang="fr-FR" sz="2200" b="0" i="0" u="none" strike="noStrike" kern="0" cap="none" spc="0" normalizeH="0" baseline="0" noProof="0" dirty="0" err="1">
                <a:ln>
                  <a:noFill/>
                </a:ln>
                <a:solidFill>
                  <a:srgbClr val="000000"/>
                </a:solidFill>
                <a:effectLst/>
                <a:uLnTx/>
                <a:uFillTx/>
                <a:latin typeface="Arial"/>
              </a:rPr>
              <a:t>Tocar</a:t>
            </a:r>
            <a:r>
              <a:rPr kumimoji="0" lang="fr-FR" sz="2200" b="0" i="0" u="none" strike="noStrike" kern="0" cap="none" spc="0" normalizeH="0" baseline="0" noProof="0" dirty="0">
                <a:ln>
                  <a:noFill/>
                </a:ln>
                <a:solidFill>
                  <a:srgbClr val="000000"/>
                </a:solidFill>
                <a:effectLst/>
                <a:uLnTx/>
                <a:uFillTx/>
                <a:latin typeface="Arial"/>
              </a:rPr>
              <a:t>, </a:t>
            </a:r>
            <a:r>
              <a:rPr kumimoji="0" lang="fr-FR" sz="2200" b="0" i="0" u="none" strike="noStrike" kern="0" cap="none" spc="0" normalizeH="0" baseline="0" noProof="0" dirty="0" err="1">
                <a:ln>
                  <a:noFill/>
                </a:ln>
                <a:solidFill>
                  <a:srgbClr val="000000"/>
                </a:solidFill>
                <a:effectLst/>
                <a:uLnTx/>
                <a:uFillTx/>
                <a:latin typeface="Arial"/>
              </a:rPr>
              <a:t>eso</a:t>
            </a:r>
            <a:r>
              <a:rPr kumimoji="0" lang="fr-FR" sz="2200" b="0" i="0" u="none" strike="noStrike" kern="0" cap="none" spc="0" normalizeH="0" baseline="0" noProof="0" dirty="0">
                <a:ln>
                  <a:noFill/>
                </a:ln>
                <a:solidFill>
                  <a:srgbClr val="000000"/>
                </a:solidFill>
                <a:effectLst/>
                <a:uLnTx/>
                <a:uFillTx/>
                <a:latin typeface="Arial"/>
              </a:rPr>
              <a:t> es  </a:t>
            </a:r>
            <a:r>
              <a:rPr kumimoji="0" lang="fr-FR" sz="2200" b="0" i="0" u="none" strike="noStrike" kern="0" cap="none" spc="0" normalizeH="0" baseline="0" noProof="0" dirty="0" err="1">
                <a:ln>
                  <a:noFill/>
                </a:ln>
                <a:solidFill>
                  <a:srgbClr val="000000"/>
                </a:solidFill>
                <a:effectLst/>
                <a:uLnTx/>
                <a:uFillTx/>
                <a:latin typeface="Arial"/>
              </a:rPr>
              <a:t>algodón</a:t>
            </a:r>
            <a:r>
              <a:rPr kumimoji="0" lang="fr-FR" sz="2200" b="0" i="0" u="none" strike="noStrike" kern="0" cap="none" spc="0" normalizeH="0" baseline="0" noProof="0" dirty="0">
                <a:ln>
                  <a:noFill/>
                </a:ln>
                <a:solidFill>
                  <a:srgbClr val="000000"/>
                </a:solidFill>
                <a:effectLst/>
                <a:uLnTx/>
                <a:uFillTx/>
                <a:latin typeface="Arial"/>
              </a:rPr>
              <a:t> »,</a:t>
            </a:r>
          </a:p>
          <a:p>
            <a:pPr marL="742950" marR="0" lvl="1" indent="-285750" algn="l" defTabSz="914400" rtl="0" eaLnBrk="1" fontAlgn="auto" latinLnBrk="0" hangingPunct="0">
              <a:lnSpc>
                <a:spcPct val="100000"/>
              </a:lnSpc>
              <a:spcBef>
                <a:spcPts val="700"/>
              </a:spcBef>
              <a:spcAft>
                <a:spcPts val="0"/>
              </a:spcAft>
              <a:buClrTx/>
              <a:buSzPct val="100000"/>
              <a:buFont typeface="Wingdings" pitchFamily="2" charset="2"/>
              <a:buChar char="ü"/>
              <a:tabLst/>
              <a:defRPr/>
            </a:pPr>
            <a:r>
              <a:rPr kumimoji="0" lang="fr-FR" sz="2200" b="0" i="0" u="none" strike="noStrike" kern="0" cap="none" spc="0" normalizeH="0" baseline="0" noProof="0" dirty="0">
                <a:ln>
                  <a:noFill/>
                </a:ln>
                <a:solidFill>
                  <a:srgbClr val="000000"/>
                </a:solidFill>
                <a:effectLst/>
                <a:uLnTx/>
                <a:uFillTx/>
                <a:latin typeface="Arial"/>
              </a:rPr>
              <a:t>« En la lengua o en  la </a:t>
            </a:r>
            <a:r>
              <a:rPr kumimoji="0" lang="fr-FR" sz="2200" b="0" i="0" u="none" strike="noStrike" kern="0" cap="none" spc="0" normalizeH="0" baseline="0" noProof="0" dirty="0" err="1">
                <a:ln>
                  <a:noFill/>
                </a:ln>
                <a:solidFill>
                  <a:srgbClr val="000000"/>
                </a:solidFill>
                <a:effectLst/>
                <a:uLnTx/>
                <a:uFillTx/>
                <a:latin typeface="Arial"/>
              </a:rPr>
              <a:t>oreja</a:t>
            </a:r>
            <a:r>
              <a:rPr kumimoji="0" lang="fr-FR" sz="2200" b="0" i="0" u="none" strike="noStrike" kern="0" cap="none" spc="0" normalizeH="0" baseline="0" noProof="0" dirty="0">
                <a:ln>
                  <a:noFill/>
                </a:ln>
                <a:solidFill>
                  <a:srgbClr val="000000"/>
                </a:solidFill>
                <a:effectLst/>
                <a:uLnTx/>
                <a:uFillTx/>
                <a:latin typeface="Arial"/>
              </a:rPr>
              <a:t> ».</a:t>
            </a:r>
          </a:p>
        </p:txBody>
      </p:sp>
      <p:pic>
        <p:nvPicPr>
          <p:cNvPr id="7" name="Image 6">
            <a:extLst>
              <a:ext uri="{FF2B5EF4-FFF2-40B4-BE49-F238E27FC236}">
                <a16:creationId xmlns:a16="http://schemas.microsoft.com/office/drawing/2014/main" id="{CA447FAA-C112-473A-9E4D-26C5BCAE7F70}"/>
              </a:ext>
            </a:extLst>
          </p:cNvPr>
          <p:cNvPicPr>
            <a:picLocks noChangeAspect="1"/>
          </p:cNvPicPr>
          <p:nvPr/>
        </p:nvPicPr>
        <p:blipFill>
          <a:blip r:embed="rId3"/>
          <a:stretch>
            <a:fillRect/>
          </a:stretch>
        </p:blipFill>
        <p:spPr>
          <a:xfrm>
            <a:off x="246485" y="183417"/>
            <a:ext cx="1005927" cy="1201016"/>
          </a:xfrm>
          <a:prstGeom prst="rect">
            <a:avLst/>
          </a:prstGeom>
        </p:spPr>
      </p:pic>
    </p:spTree>
    <p:extLst>
      <p:ext uri="{BB962C8B-B14F-4D97-AF65-F5344CB8AC3E}">
        <p14:creationId xmlns:p14="http://schemas.microsoft.com/office/powerpoint/2010/main" val="3049948371"/>
      </p:ext>
    </p:extLst>
  </p:cSld>
  <p:clrMapOvr>
    <a:masterClrMapping/>
  </p:clrMapOvr>
  <p:transition spd="slow" advClick="0" advTm="5000">
    <p:randomBar dir="vert"/>
    <p:sndAc>
      <p:stSnd loop="1">
        <p:snd r:embed="rId2" name="wind.wav"/>
      </p:stSnd>
    </p:sndAc>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A1076BB-84A0-4E3A-86BB-5988BB25D7DB}"/>
              </a:ext>
            </a:extLst>
          </p:cNvPr>
          <p:cNvSpPr>
            <a:spLocks noGrp="1"/>
          </p:cNvSpPr>
          <p:nvPr>
            <p:ph type="title"/>
          </p:nvPr>
        </p:nvSpPr>
        <p:spPr>
          <a:xfrm>
            <a:off x="677334" y="609600"/>
            <a:ext cx="8596668" cy="810868"/>
          </a:xfrm>
        </p:spPr>
        <p:txBody>
          <a:bodyPr>
            <a:normAutofit/>
          </a:bodyPr>
          <a:lstStyle/>
          <a:p>
            <a:pPr algn="ctr"/>
            <a:r>
              <a:rPr lang="es-AR" sz="4800" dirty="0"/>
              <a:t>ANEXOS</a:t>
            </a:r>
          </a:p>
        </p:txBody>
      </p:sp>
      <p:sp>
        <p:nvSpPr>
          <p:cNvPr id="3" name="Espace réservé du contenu 2">
            <a:extLst>
              <a:ext uri="{FF2B5EF4-FFF2-40B4-BE49-F238E27FC236}">
                <a16:creationId xmlns:a16="http://schemas.microsoft.com/office/drawing/2014/main" id="{5F8EAC4D-C68E-4F30-AF34-BC1054E26CF8}"/>
              </a:ext>
            </a:extLst>
          </p:cNvPr>
          <p:cNvSpPr>
            <a:spLocks noGrp="1"/>
          </p:cNvSpPr>
          <p:nvPr>
            <p:ph idx="1"/>
          </p:nvPr>
        </p:nvSpPr>
        <p:spPr>
          <a:xfrm>
            <a:off x="584344" y="1556759"/>
            <a:ext cx="8596668" cy="3880773"/>
          </a:xfrm>
        </p:spPr>
        <p:txBody>
          <a:bodyPr>
            <a:normAutofit/>
          </a:bodyPr>
          <a:lstStyle/>
          <a:p>
            <a:pPr marL="742950" marR="0" lvl="1" indent="-285750" algn="ctr" defTabSz="914400" rtl="0" eaLnBrk="1" fontAlgn="auto" latinLnBrk="0" hangingPunct="0">
              <a:lnSpc>
                <a:spcPct val="100000"/>
              </a:lnSpc>
              <a:spcBef>
                <a:spcPts val="700"/>
              </a:spcBef>
              <a:spcAft>
                <a:spcPts val="0"/>
              </a:spcAft>
              <a:buClrTx/>
              <a:buSzPct val="100000"/>
              <a:buFont typeface="Wingdings" pitchFamily="2" charset="2"/>
              <a:buChar char="ü"/>
              <a:tabLst/>
              <a:defRPr/>
            </a:pPr>
            <a:r>
              <a:rPr kumimoji="0" lang="fr-FR" sz="3200" b="0" i="0" u="none" strike="noStrike" kern="0" cap="none" spc="0" normalizeH="0" baseline="0" noProof="0" dirty="0">
                <a:ln>
                  <a:noFill/>
                </a:ln>
                <a:solidFill>
                  <a:srgbClr val="000000"/>
                </a:solidFill>
                <a:effectLst/>
                <a:uLnTx/>
                <a:uFillTx/>
                <a:latin typeface="Arial"/>
                <a:ea typeface="+mn-ea"/>
                <a:cs typeface="+mn-cs"/>
              </a:rPr>
              <a:t>ESTADISTICAS DIVERSAS</a:t>
            </a:r>
          </a:p>
          <a:p>
            <a:pPr algn="ctr"/>
            <a:endParaRPr lang="es-AR" sz="3200" dirty="0"/>
          </a:p>
        </p:txBody>
      </p:sp>
      <p:sp>
        <p:nvSpPr>
          <p:cNvPr id="4" name="Espace réservé du numéro de diapositive 3">
            <a:extLst>
              <a:ext uri="{FF2B5EF4-FFF2-40B4-BE49-F238E27FC236}">
                <a16:creationId xmlns:a16="http://schemas.microsoft.com/office/drawing/2014/main" id="{FC0452CF-1F7E-4105-B4DE-57A1D2C20478}"/>
              </a:ext>
            </a:extLst>
          </p:cNvPr>
          <p:cNvSpPr>
            <a:spLocks noGrp="1"/>
          </p:cNvSpPr>
          <p:nvPr>
            <p:ph type="sldNum" sz="quarter" idx="12"/>
          </p:nvPr>
        </p:nvSpPr>
        <p:spPr/>
        <p:txBody>
          <a:bodyPr/>
          <a:lstStyle/>
          <a:p>
            <a:fld id="{D57F1E4F-1CFF-5643-939E-217C01CDF565}" type="slidenum">
              <a:rPr lang="en-US" smtClean="0"/>
              <a:pPr/>
              <a:t>44</a:t>
            </a:fld>
            <a:endParaRPr lang="en-US" dirty="0"/>
          </a:p>
        </p:txBody>
      </p:sp>
      <p:sp>
        <p:nvSpPr>
          <p:cNvPr id="6" name="ZoneTexte 5">
            <a:extLst>
              <a:ext uri="{FF2B5EF4-FFF2-40B4-BE49-F238E27FC236}">
                <a16:creationId xmlns:a16="http://schemas.microsoft.com/office/drawing/2014/main" id="{F9BA4CA7-35A4-47E9-92E4-6EA24A1625EB}"/>
              </a:ext>
            </a:extLst>
          </p:cNvPr>
          <p:cNvSpPr txBox="1"/>
          <p:nvPr/>
        </p:nvSpPr>
        <p:spPr>
          <a:xfrm>
            <a:off x="1594455" y="5951874"/>
            <a:ext cx="7016145" cy="584775"/>
          </a:xfrm>
          <a:prstGeom prst="rect">
            <a:avLst/>
          </a:prstGeom>
          <a:noFill/>
        </p:spPr>
        <p:txBody>
          <a:bodyPr wrap="square">
            <a:spAutoFit/>
          </a:bodyPr>
          <a:lstStyle/>
          <a:p>
            <a:pPr marL="742950" marR="0" lvl="1" indent="-285750" algn="ctr" defTabSz="914400" rtl="0" eaLnBrk="1" fontAlgn="auto" latinLnBrk="0" hangingPunct="0">
              <a:lnSpc>
                <a:spcPct val="100000"/>
              </a:lnSpc>
              <a:spcBef>
                <a:spcPts val="700"/>
              </a:spcBef>
              <a:spcAft>
                <a:spcPts val="0"/>
              </a:spcAft>
              <a:buClrTx/>
              <a:buSzPct val="100000"/>
              <a:buFont typeface="Wingdings" pitchFamily="2" charset="2"/>
              <a:buChar char="ü"/>
              <a:tabLst/>
              <a:defRPr/>
            </a:pPr>
            <a:r>
              <a:rPr kumimoji="0" lang="fr-FR" sz="3200" b="0" i="0" u="none" strike="noStrike" kern="0" cap="none" spc="0" normalizeH="0" baseline="0" noProof="0" dirty="0">
                <a:ln>
                  <a:noFill/>
                </a:ln>
                <a:solidFill>
                  <a:srgbClr val="000000"/>
                </a:solidFill>
                <a:effectLst/>
                <a:uLnTx/>
                <a:uFillTx/>
                <a:latin typeface="Arial"/>
              </a:rPr>
              <a:t>NOVIEMBRE 2021</a:t>
            </a:r>
          </a:p>
        </p:txBody>
      </p:sp>
      <p:pic>
        <p:nvPicPr>
          <p:cNvPr id="7" name="Image 6">
            <a:extLst>
              <a:ext uri="{FF2B5EF4-FFF2-40B4-BE49-F238E27FC236}">
                <a16:creationId xmlns:a16="http://schemas.microsoft.com/office/drawing/2014/main" id="{CA447FAA-C112-473A-9E4D-26C5BCAE7F70}"/>
              </a:ext>
            </a:extLst>
          </p:cNvPr>
          <p:cNvPicPr>
            <a:picLocks noChangeAspect="1"/>
          </p:cNvPicPr>
          <p:nvPr/>
        </p:nvPicPr>
        <p:blipFill>
          <a:blip r:embed="rId3"/>
          <a:stretch>
            <a:fillRect/>
          </a:stretch>
        </p:blipFill>
        <p:spPr>
          <a:xfrm>
            <a:off x="3684760" y="2534970"/>
            <a:ext cx="2607397" cy="2688880"/>
          </a:xfrm>
          <a:prstGeom prst="rect">
            <a:avLst/>
          </a:prstGeom>
        </p:spPr>
      </p:pic>
    </p:spTree>
    <p:extLst>
      <p:ext uri="{BB962C8B-B14F-4D97-AF65-F5344CB8AC3E}">
        <p14:creationId xmlns:p14="http://schemas.microsoft.com/office/powerpoint/2010/main" val="1863893185"/>
      </p:ext>
    </p:extLst>
  </p:cSld>
  <p:clrMapOvr>
    <a:masterClrMapping/>
  </p:clrMapOvr>
  <p:transition spd="slow" advClick="0" advTm="5000">
    <p:randomBar dir="vert"/>
    <p:sndAc>
      <p:stSnd loop="1">
        <p:snd r:embed="rId2" name="wind.wav"/>
      </p:stSnd>
    </p:sndAc>
  </p:transition>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2BF2426-B80C-406A-9E19-EDC15277013D}"/>
              </a:ext>
            </a:extLst>
          </p:cNvPr>
          <p:cNvSpPr>
            <a:spLocks noGrp="1"/>
          </p:cNvSpPr>
          <p:nvPr>
            <p:ph type="ctrTitle"/>
          </p:nvPr>
        </p:nvSpPr>
        <p:spPr>
          <a:xfrm>
            <a:off x="-5478046" y="3819239"/>
            <a:ext cx="20315390" cy="2373574"/>
          </a:xfrm>
        </p:spPr>
        <p:txBody>
          <a:bodyPr>
            <a:normAutofit fontScale="90000"/>
          </a:bodyPr>
          <a:lstStyle/>
          <a:p>
            <a:pPr algn="l">
              <a:lnSpc>
                <a:spcPct val="90000"/>
              </a:lnSpc>
            </a:pPr>
            <a:r>
              <a:rPr lang="es-ES" sz="1200" b="1"/>
              <a:t> </a:t>
            </a:r>
            <a:br>
              <a:rPr lang="es-ES" sz="1200" b="1"/>
            </a:br>
            <a:br>
              <a:rPr lang="es-ES" sz="1200" b="1"/>
            </a:br>
            <a:br>
              <a:rPr lang="es-ES" sz="1200" b="1"/>
            </a:br>
            <a:br>
              <a:rPr lang="es-ES" sz="1200" b="1"/>
            </a:br>
            <a:br>
              <a:rPr lang="es-ES" sz="1200" b="1"/>
            </a:br>
            <a:br>
              <a:rPr lang="es-ES" sz="1200" b="1"/>
            </a:br>
            <a:br>
              <a:rPr lang="es-ES" sz="1200" b="1"/>
            </a:br>
            <a:br>
              <a:rPr lang="es-ES" sz="1200" b="1"/>
            </a:br>
            <a:br>
              <a:rPr lang="es-ES" sz="1200" b="1"/>
            </a:br>
            <a:br>
              <a:rPr lang="es-ES" sz="1200" b="1"/>
            </a:br>
            <a:br>
              <a:rPr lang="es-ES" sz="1200" b="1"/>
            </a:br>
            <a:br>
              <a:rPr lang="es-ES" sz="1200" b="1"/>
            </a:br>
            <a:br>
              <a:rPr lang="es-ES" sz="1200" b="1"/>
            </a:br>
            <a:br>
              <a:rPr lang="es-ES" sz="1200" b="1"/>
            </a:br>
            <a:r>
              <a:rPr lang="es-ES" sz="1200" b="1"/>
              <a:t>                                   </a:t>
            </a:r>
            <a:endParaRPr lang="fr-FR" sz="1200" b="1"/>
          </a:p>
        </p:txBody>
      </p:sp>
      <p:sp>
        <p:nvSpPr>
          <p:cNvPr id="3" name="Sous-titre 2">
            <a:extLst>
              <a:ext uri="{FF2B5EF4-FFF2-40B4-BE49-F238E27FC236}">
                <a16:creationId xmlns:a16="http://schemas.microsoft.com/office/drawing/2014/main" id="{11BF107B-0CF5-4EDA-8A8C-077D0C6355FC}"/>
              </a:ext>
            </a:extLst>
          </p:cNvPr>
          <p:cNvSpPr>
            <a:spLocks noGrp="1"/>
          </p:cNvSpPr>
          <p:nvPr>
            <p:ph type="subTitle" idx="1"/>
          </p:nvPr>
        </p:nvSpPr>
        <p:spPr>
          <a:xfrm>
            <a:off x="985969" y="5569874"/>
            <a:ext cx="8288032" cy="701677"/>
          </a:xfrm>
        </p:spPr>
        <p:txBody>
          <a:bodyPr>
            <a:normAutofit/>
          </a:bodyPr>
          <a:lstStyle/>
          <a:p>
            <a:pPr algn="l"/>
            <a:r>
              <a:rPr lang="fr-FR"/>
              <a:t> </a:t>
            </a:r>
          </a:p>
          <a:p>
            <a:pPr algn="l"/>
            <a:endParaRPr lang="fr-FR" b="1"/>
          </a:p>
          <a:p>
            <a:pPr algn="l"/>
            <a:endParaRPr lang="fr-FR" b="1"/>
          </a:p>
        </p:txBody>
      </p:sp>
      <p:sp>
        <p:nvSpPr>
          <p:cNvPr id="7" name="Espace réservé du numéro de diapositive 6">
            <a:extLst>
              <a:ext uri="{FF2B5EF4-FFF2-40B4-BE49-F238E27FC236}">
                <a16:creationId xmlns:a16="http://schemas.microsoft.com/office/drawing/2014/main" id="{60B4C800-4C88-4B2E-8045-90605028DB72}"/>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900" b="0" i="0" u="none" strike="noStrike" kern="1200" cap="none" spc="0" normalizeH="0" baseline="0" noProof="0" smtClean="0">
                <a:ln>
                  <a:noFill/>
                </a:ln>
                <a:solidFill>
                  <a:srgbClr val="90C226"/>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45</a:t>
            </a:fld>
            <a:endParaRPr kumimoji="0" lang="en-US" sz="900" b="0" i="0" u="none" strike="noStrike" kern="1200" cap="none" spc="0" normalizeH="0" baseline="0" noProof="0" dirty="0">
              <a:ln>
                <a:noFill/>
              </a:ln>
              <a:solidFill>
                <a:srgbClr val="90C226"/>
              </a:solidFill>
              <a:effectLst/>
              <a:uLnTx/>
              <a:uFillTx/>
              <a:latin typeface="Trebuchet MS" panose="020B0603020202020204"/>
              <a:ea typeface="+mn-ea"/>
              <a:cs typeface="+mn-cs"/>
            </a:endParaRPr>
          </a:p>
        </p:txBody>
      </p:sp>
      <p:pic>
        <p:nvPicPr>
          <p:cNvPr id="1026" name="Picture 2" descr="RÃ©sultat de recherche d'images pour &quot;historia de el hvi clasificacion del algodon&quot;">
            <a:extLst>
              <a:ext uri="{FF2B5EF4-FFF2-40B4-BE49-F238E27FC236}">
                <a16:creationId xmlns:a16="http://schemas.microsoft.com/office/drawing/2014/main" id="{5C1C0C18-6526-4B4D-8026-6B6F97AA410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9499" y="129092"/>
            <a:ext cx="9338964" cy="6514596"/>
          </a:xfrm>
          <a:prstGeom prst="rect">
            <a:avLst/>
          </a:prstGeom>
          <a:noFill/>
          <a:extLst>
            <a:ext uri="{909E8E84-426E-40DD-AFC4-6F175D3DCCD1}">
              <a14:hiddenFill xmlns:a14="http://schemas.microsoft.com/office/drawing/2010/main">
                <a:solidFill>
                  <a:srgbClr val="FFFFFF"/>
                </a:solidFill>
              </a14:hiddenFill>
            </a:ext>
          </a:extLst>
        </p:spPr>
      </p:pic>
      <p:pic>
        <p:nvPicPr>
          <p:cNvPr id="9" name="Image 8">
            <a:extLst>
              <a:ext uri="{FF2B5EF4-FFF2-40B4-BE49-F238E27FC236}">
                <a16:creationId xmlns:a16="http://schemas.microsoft.com/office/drawing/2014/main" id="{50CB9115-6432-4A93-AB7A-C090D5923187}"/>
              </a:ext>
            </a:extLst>
          </p:cNvPr>
          <p:cNvPicPr>
            <a:picLocks noChangeAspect="1"/>
          </p:cNvPicPr>
          <p:nvPr/>
        </p:nvPicPr>
        <p:blipFill>
          <a:blip r:embed="rId5"/>
          <a:stretch>
            <a:fillRect/>
          </a:stretch>
        </p:blipFill>
        <p:spPr>
          <a:xfrm>
            <a:off x="246485" y="183417"/>
            <a:ext cx="1005927" cy="1201016"/>
          </a:xfrm>
          <a:prstGeom prst="rect">
            <a:avLst/>
          </a:prstGeom>
        </p:spPr>
      </p:pic>
    </p:spTree>
    <p:extLst>
      <p:ext uri="{BB962C8B-B14F-4D97-AF65-F5344CB8AC3E}">
        <p14:creationId xmlns:p14="http://schemas.microsoft.com/office/powerpoint/2010/main" val="3320815140"/>
      </p:ext>
    </p:extLst>
  </p:cSld>
  <p:clrMapOvr>
    <a:masterClrMapping/>
  </p:clrMapOvr>
  <p:transition spd="slow" advClick="0" advTm="5000">
    <p:randomBar dir="vert"/>
    <p:sndAc>
      <p:stSnd loop="1">
        <p:snd r:embed="rId3" name="wind.wav"/>
      </p:stSnd>
    </p:sndAc>
  </p:transition>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2BF2426-B80C-406A-9E19-EDC15277013D}"/>
              </a:ext>
            </a:extLst>
          </p:cNvPr>
          <p:cNvSpPr>
            <a:spLocks noGrp="1"/>
          </p:cNvSpPr>
          <p:nvPr>
            <p:ph type="ctrTitle"/>
          </p:nvPr>
        </p:nvSpPr>
        <p:spPr>
          <a:xfrm>
            <a:off x="985969" y="4473227"/>
            <a:ext cx="8288032" cy="1096648"/>
          </a:xfrm>
        </p:spPr>
        <p:txBody>
          <a:bodyPr>
            <a:normAutofit fontScale="90000"/>
          </a:bodyPr>
          <a:lstStyle/>
          <a:p>
            <a:pPr algn="l">
              <a:lnSpc>
                <a:spcPct val="90000"/>
              </a:lnSpc>
            </a:pPr>
            <a:r>
              <a:rPr lang="es-ES" sz="1200" b="1"/>
              <a:t> </a:t>
            </a:r>
            <a:br>
              <a:rPr lang="es-ES" sz="1200" b="1"/>
            </a:br>
            <a:br>
              <a:rPr lang="es-ES" sz="1200" b="1"/>
            </a:br>
            <a:br>
              <a:rPr lang="es-ES" sz="1200" b="1"/>
            </a:br>
            <a:br>
              <a:rPr lang="es-ES" sz="1200" b="1"/>
            </a:br>
            <a:br>
              <a:rPr lang="es-ES" sz="1200" b="1"/>
            </a:br>
            <a:br>
              <a:rPr lang="es-ES" sz="1200" b="1"/>
            </a:br>
            <a:br>
              <a:rPr lang="es-ES" sz="1200" b="1"/>
            </a:br>
            <a:br>
              <a:rPr lang="es-ES" sz="1200" b="1"/>
            </a:br>
            <a:br>
              <a:rPr lang="es-ES" sz="1200" b="1"/>
            </a:br>
            <a:br>
              <a:rPr lang="es-ES" sz="1200" b="1"/>
            </a:br>
            <a:br>
              <a:rPr lang="es-ES" sz="1200" b="1"/>
            </a:br>
            <a:br>
              <a:rPr lang="es-ES" sz="1200" b="1"/>
            </a:br>
            <a:br>
              <a:rPr lang="es-ES" sz="1200" b="1"/>
            </a:br>
            <a:br>
              <a:rPr lang="es-ES" sz="1200" b="1"/>
            </a:br>
            <a:r>
              <a:rPr lang="es-ES" sz="1200" b="1"/>
              <a:t>                                   </a:t>
            </a:r>
            <a:endParaRPr lang="fr-FR" sz="1200" b="1"/>
          </a:p>
        </p:txBody>
      </p:sp>
      <p:sp>
        <p:nvSpPr>
          <p:cNvPr id="3" name="Sous-titre 2">
            <a:extLst>
              <a:ext uri="{FF2B5EF4-FFF2-40B4-BE49-F238E27FC236}">
                <a16:creationId xmlns:a16="http://schemas.microsoft.com/office/drawing/2014/main" id="{11BF107B-0CF5-4EDA-8A8C-077D0C6355FC}"/>
              </a:ext>
            </a:extLst>
          </p:cNvPr>
          <p:cNvSpPr>
            <a:spLocks noGrp="1"/>
          </p:cNvSpPr>
          <p:nvPr>
            <p:ph type="subTitle" idx="1"/>
          </p:nvPr>
        </p:nvSpPr>
        <p:spPr>
          <a:xfrm>
            <a:off x="985969" y="5569874"/>
            <a:ext cx="8288032" cy="701677"/>
          </a:xfrm>
        </p:spPr>
        <p:txBody>
          <a:bodyPr>
            <a:normAutofit/>
          </a:bodyPr>
          <a:lstStyle/>
          <a:p>
            <a:pPr algn="l"/>
            <a:r>
              <a:rPr lang="fr-FR" dirty="0"/>
              <a:t> </a:t>
            </a:r>
          </a:p>
          <a:p>
            <a:pPr algn="l"/>
            <a:endParaRPr lang="fr-FR" b="1"/>
          </a:p>
          <a:p>
            <a:pPr algn="l"/>
            <a:endParaRPr lang="fr-FR" b="1"/>
          </a:p>
        </p:txBody>
      </p:sp>
      <p:sp>
        <p:nvSpPr>
          <p:cNvPr id="7" name="Espace réservé du numéro de diapositive 6">
            <a:extLst>
              <a:ext uri="{FF2B5EF4-FFF2-40B4-BE49-F238E27FC236}">
                <a16:creationId xmlns:a16="http://schemas.microsoft.com/office/drawing/2014/main" id="{60B4C800-4C88-4B2E-8045-90605028DB72}"/>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900" b="0" i="0" u="none" strike="noStrike" kern="1200" cap="none" spc="0" normalizeH="0" baseline="0" noProof="0" smtClean="0">
                <a:ln>
                  <a:noFill/>
                </a:ln>
                <a:solidFill>
                  <a:srgbClr val="90C226"/>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46</a:t>
            </a:fld>
            <a:endParaRPr kumimoji="0" lang="en-US" sz="900" b="0" i="0" u="none" strike="noStrike" kern="1200" cap="none" spc="0" normalizeH="0" baseline="0" noProof="0" dirty="0">
              <a:ln>
                <a:noFill/>
              </a:ln>
              <a:solidFill>
                <a:srgbClr val="90C226"/>
              </a:solidFill>
              <a:effectLst/>
              <a:uLnTx/>
              <a:uFillTx/>
              <a:latin typeface="Trebuchet MS" panose="020B0603020202020204"/>
              <a:ea typeface="+mn-ea"/>
              <a:cs typeface="+mn-cs"/>
            </a:endParaRPr>
          </a:p>
        </p:txBody>
      </p:sp>
      <p:pic>
        <p:nvPicPr>
          <p:cNvPr id="2050" name="Picture 2" descr="RÃ©sultat de recherche d'images pour &quot;historia de el hvi clasificacion del algodon&quot;">
            <a:extLst>
              <a:ext uri="{FF2B5EF4-FFF2-40B4-BE49-F238E27FC236}">
                <a16:creationId xmlns:a16="http://schemas.microsoft.com/office/drawing/2014/main" id="{0256F692-C1BB-4B7F-8408-EE5545DE3C9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38315" y="356381"/>
            <a:ext cx="9715370" cy="6443158"/>
          </a:xfrm>
          <a:prstGeom prst="rect">
            <a:avLst/>
          </a:prstGeom>
          <a:noFill/>
          <a:extLst>
            <a:ext uri="{909E8E84-426E-40DD-AFC4-6F175D3DCCD1}">
              <a14:hiddenFill xmlns:a14="http://schemas.microsoft.com/office/drawing/2010/main">
                <a:solidFill>
                  <a:srgbClr val="FFFFFF"/>
                </a:solidFill>
              </a14:hiddenFill>
            </a:ext>
          </a:extLst>
        </p:spPr>
      </p:pic>
      <p:pic>
        <p:nvPicPr>
          <p:cNvPr id="8" name="Image 7">
            <a:extLst>
              <a:ext uri="{FF2B5EF4-FFF2-40B4-BE49-F238E27FC236}">
                <a16:creationId xmlns:a16="http://schemas.microsoft.com/office/drawing/2014/main" id="{F4A98EB8-D455-4C4C-A918-E9277666BDDD}"/>
              </a:ext>
            </a:extLst>
          </p:cNvPr>
          <p:cNvPicPr>
            <a:picLocks noChangeAspect="1"/>
          </p:cNvPicPr>
          <p:nvPr/>
        </p:nvPicPr>
        <p:blipFill>
          <a:blip r:embed="rId5"/>
          <a:stretch>
            <a:fillRect/>
          </a:stretch>
        </p:blipFill>
        <p:spPr>
          <a:xfrm>
            <a:off x="246485" y="183417"/>
            <a:ext cx="1005927" cy="1201016"/>
          </a:xfrm>
          <a:prstGeom prst="rect">
            <a:avLst/>
          </a:prstGeom>
        </p:spPr>
      </p:pic>
    </p:spTree>
    <p:extLst>
      <p:ext uri="{BB962C8B-B14F-4D97-AF65-F5344CB8AC3E}">
        <p14:creationId xmlns:p14="http://schemas.microsoft.com/office/powerpoint/2010/main" val="371977870"/>
      </p:ext>
    </p:extLst>
  </p:cSld>
  <p:clrMapOvr>
    <a:masterClrMapping/>
  </p:clrMapOvr>
  <p:transition spd="slow" advClick="0" advTm="5000">
    <p:randomBar dir="vert"/>
    <p:sndAc>
      <p:stSnd loop="1">
        <p:snd r:embed="rId3" name="wind.wav"/>
      </p:stSnd>
    </p:sndAc>
  </p:transition>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2BF2426-B80C-406A-9E19-EDC15277013D}"/>
              </a:ext>
            </a:extLst>
          </p:cNvPr>
          <p:cNvSpPr>
            <a:spLocks noGrp="1"/>
          </p:cNvSpPr>
          <p:nvPr>
            <p:ph type="ctrTitle"/>
          </p:nvPr>
        </p:nvSpPr>
        <p:spPr>
          <a:xfrm>
            <a:off x="985969" y="4473227"/>
            <a:ext cx="8288032" cy="1096648"/>
          </a:xfrm>
        </p:spPr>
        <p:txBody>
          <a:bodyPr>
            <a:normAutofit fontScale="90000"/>
          </a:bodyPr>
          <a:lstStyle/>
          <a:p>
            <a:pPr algn="l">
              <a:lnSpc>
                <a:spcPct val="90000"/>
              </a:lnSpc>
            </a:pPr>
            <a:r>
              <a:rPr lang="es-ES" sz="1200" b="1"/>
              <a:t> </a:t>
            </a:r>
            <a:br>
              <a:rPr lang="es-ES" sz="1200" b="1"/>
            </a:br>
            <a:br>
              <a:rPr lang="es-ES" sz="1200" b="1"/>
            </a:br>
            <a:br>
              <a:rPr lang="es-ES" sz="1200" b="1"/>
            </a:br>
            <a:br>
              <a:rPr lang="es-ES" sz="1200" b="1"/>
            </a:br>
            <a:br>
              <a:rPr lang="es-ES" sz="1200" b="1"/>
            </a:br>
            <a:br>
              <a:rPr lang="es-ES" sz="1200" b="1"/>
            </a:br>
            <a:br>
              <a:rPr lang="es-ES" sz="1200" b="1"/>
            </a:br>
            <a:br>
              <a:rPr lang="es-ES" sz="1200" b="1"/>
            </a:br>
            <a:br>
              <a:rPr lang="es-ES" sz="1200" b="1"/>
            </a:br>
            <a:br>
              <a:rPr lang="es-ES" sz="1200" b="1"/>
            </a:br>
            <a:br>
              <a:rPr lang="es-ES" sz="1200" b="1"/>
            </a:br>
            <a:br>
              <a:rPr lang="es-ES" sz="1200" b="1"/>
            </a:br>
            <a:br>
              <a:rPr lang="es-ES" sz="1200" b="1"/>
            </a:br>
            <a:br>
              <a:rPr lang="es-ES" sz="1200" b="1"/>
            </a:br>
            <a:r>
              <a:rPr lang="es-ES" sz="1200" b="1"/>
              <a:t>                                   </a:t>
            </a:r>
            <a:endParaRPr lang="fr-FR" sz="1200" b="1"/>
          </a:p>
        </p:txBody>
      </p:sp>
      <p:sp>
        <p:nvSpPr>
          <p:cNvPr id="3" name="Sous-titre 2">
            <a:extLst>
              <a:ext uri="{FF2B5EF4-FFF2-40B4-BE49-F238E27FC236}">
                <a16:creationId xmlns:a16="http://schemas.microsoft.com/office/drawing/2014/main" id="{11BF107B-0CF5-4EDA-8A8C-077D0C6355FC}"/>
              </a:ext>
            </a:extLst>
          </p:cNvPr>
          <p:cNvSpPr>
            <a:spLocks noGrp="1"/>
          </p:cNvSpPr>
          <p:nvPr>
            <p:ph type="subTitle" idx="1"/>
          </p:nvPr>
        </p:nvSpPr>
        <p:spPr>
          <a:xfrm>
            <a:off x="985969" y="5569874"/>
            <a:ext cx="8288032" cy="701677"/>
          </a:xfrm>
        </p:spPr>
        <p:txBody>
          <a:bodyPr>
            <a:normAutofit/>
          </a:bodyPr>
          <a:lstStyle/>
          <a:p>
            <a:pPr algn="l"/>
            <a:r>
              <a:rPr lang="fr-FR"/>
              <a:t> </a:t>
            </a:r>
          </a:p>
          <a:p>
            <a:pPr algn="l"/>
            <a:endParaRPr lang="fr-FR" b="1"/>
          </a:p>
          <a:p>
            <a:pPr algn="l"/>
            <a:endParaRPr lang="fr-FR" b="1"/>
          </a:p>
        </p:txBody>
      </p:sp>
      <p:sp>
        <p:nvSpPr>
          <p:cNvPr id="7" name="Espace réservé du numéro de diapositive 6">
            <a:extLst>
              <a:ext uri="{FF2B5EF4-FFF2-40B4-BE49-F238E27FC236}">
                <a16:creationId xmlns:a16="http://schemas.microsoft.com/office/drawing/2014/main" id="{60B4C800-4C88-4B2E-8045-90605028DB72}"/>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900" b="0" i="0" u="none" strike="noStrike" kern="1200" cap="none" spc="0" normalizeH="0" baseline="0" noProof="0" smtClean="0">
                <a:ln>
                  <a:noFill/>
                </a:ln>
                <a:solidFill>
                  <a:srgbClr val="90C226"/>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47</a:t>
            </a:fld>
            <a:endParaRPr kumimoji="0" lang="en-US" sz="900" b="0" i="0" u="none" strike="noStrike" kern="1200" cap="none" spc="0" normalizeH="0" baseline="0" noProof="0" dirty="0">
              <a:ln>
                <a:noFill/>
              </a:ln>
              <a:solidFill>
                <a:srgbClr val="90C226"/>
              </a:solidFill>
              <a:effectLst/>
              <a:uLnTx/>
              <a:uFillTx/>
              <a:latin typeface="Trebuchet MS" panose="020B0603020202020204"/>
              <a:ea typeface="+mn-ea"/>
              <a:cs typeface="+mn-cs"/>
            </a:endParaRPr>
          </a:p>
        </p:txBody>
      </p:sp>
      <p:pic>
        <p:nvPicPr>
          <p:cNvPr id="6" name="Image 5">
            <a:extLst>
              <a:ext uri="{FF2B5EF4-FFF2-40B4-BE49-F238E27FC236}">
                <a16:creationId xmlns:a16="http://schemas.microsoft.com/office/drawing/2014/main" id="{FB1611CD-A205-448B-A6C1-702E7ED5DF4F}"/>
              </a:ext>
            </a:extLst>
          </p:cNvPr>
          <p:cNvPicPr>
            <a:picLocks noChangeAspect="1"/>
          </p:cNvPicPr>
          <p:nvPr/>
        </p:nvPicPr>
        <p:blipFill>
          <a:blip r:embed="rId4"/>
          <a:stretch>
            <a:fillRect/>
          </a:stretch>
        </p:blipFill>
        <p:spPr>
          <a:xfrm>
            <a:off x="1219497" y="0"/>
            <a:ext cx="9781877" cy="6858000"/>
          </a:xfrm>
          <a:prstGeom prst="rect">
            <a:avLst/>
          </a:prstGeom>
        </p:spPr>
      </p:pic>
      <p:pic>
        <p:nvPicPr>
          <p:cNvPr id="8" name="Image 7">
            <a:extLst>
              <a:ext uri="{FF2B5EF4-FFF2-40B4-BE49-F238E27FC236}">
                <a16:creationId xmlns:a16="http://schemas.microsoft.com/office/drawing/2014/main" id="{E22B2A0B-3BC1-439F-A0BB-345C7881B659}"/>
              </a:ext>
            </a:extLst>
          </p:cNvPr>
          <p:cNvPicPr>
            <a:picLocks noChangeAspect="1"/>
          </p:cNvPicPr>
          <p:nvPr/>
        </p:nvPicPr>
        <p:blipFill>
          <a:blip r:embed="rId5"/>
          <a:stretch>
            <a:fillRect/>
          </a:stretch>
        </p:blipFill>
        <p:spPr>
          <a:xfrm>
            <a:off x="246485" y="183417"/>
            <a:ext cx="1005927" cy="1201016"/>
          </a:xfrm>
          <a:prstGeom prst="rect">
            <a:avLst/>
          </a:prstGeom>
        </p:spPr>
      </p:pic>
    </p:spTree>
    <p:extLst>
      <p:ext uri="{BB962C8B-B14F-4D97-AF65-F5344CB8AC3E}">
        <p14:creationId xmlns:p14="http://schemas.microsoft.com/office/powerpoint/2010/main" val="305823971"/>
      </p:ext>
    </p:extLst>
  </p:cSld>
  <p:clrMapOvr>
    <a:masterClrMapping/>
  </p:clrMapOvr>
  <p:transition spd="slow" advClick="0" advTm="5000">
    <p:randomBar dir="vert"/>
    <p:sndAc>
      <p:stSnd loop="1">
        <p:snd r:embed="rId3" name="wind.wav"/>
      </p:stSnd>
    </p:sndAc>
  </p:transition>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2BF2426-B80C-406A-9E19-EDC15277013D}"/>
              </a:ext>
            </a:extLst>
          </p:cNvPr>
          <p:cNvSpPr>
            <a:spLocks noGrp="1"/>
          </p:cNvSpPr>
          <p:nvPr>
            <p:ph type="ctrTitle"/>
          </p:nvPr>
        </p:nvSpPr>
        <p:spPr>
          <a:xfrm>
            <a:off x="749449" y="1384433"/>
            <a:ext cx="10693102" cy="4089134"/>
          </a:xfrm>
        </p:spPr>
        <p:txBody>
          <a:bodyPr>
            <a:normAutofit fontScale="90000"/>
          </a:bodyPr>
          <a:lstStyle/>
          <a:p>
            <a:r>
              <a:rPr lang="es-ES" dirty="0"/>
              <a:t> </a:t>
            </a:r>
            <a:br>
              <a:rPr lang="es-ES" dirty="0"/>
            </a:br>
            <a:br>
              <a:rPr lang="es-ES" dirty="0"/>
            </a:br>
            <a:br>
              <a:rPr lang="es-ES" dirty="0"/>
            </a:br>
            <a:br>
              <a:rPr lang="es-ES" dirty="0"/>
            </a:br>
            <a:br>
              <a:rPr lang="es-ES" dirty="0"/>
            </a:br>
            <a:br>
              <a:rPr lang="es-ES" dirty="0"/>
            </a:br>
            <a:br>
              <a:rPr lang="es-ES" dirty="0"/>
            </a:br>
            <a:br>
              <a:rPr lang="es-ES" dirty="0"/>
            </a:br>
            <a:br>
              <a:rPr lang="es-ES" dirty="0"/>
            </a:br>
            <a:br>
              <a:rPr lang="es-ES" dirty="0"/>
            </a:br>
            <a:br>
              <a:rPr lang="es-ES" dirty="0"/>
            </a:br>
            <a:br>
              <a:rPr lang="es-ES" dirty="0"/>
            </a:br>
            <a:br>
              <a:rPr lang="es-ES" dirty="0"/>
            </a:br>
            <a:br>
              <a:rPr lang="es-ES" dirty="0"/>
            </a:br>
            <a:br>
              <a:rPr lang="es-ES" dirty="0"/>
            </a:br>
            <a:br>
              <a:rPr lang="es-ES" dirty="0"/>
            </a:br>
            <a:br>
              <a:rPr lang="es-ES" dirty="0"/>
            </a:br>
            <a:r>
              <a:rPr lang="es-ES" dirty="0"/>
              <a:t>                                   </a:t>
            </a:r>
            <a:endParaRPr lang="fr-FR" dirty="0"/>
          </a:p>
        </p:txBody>
      </p:sp>
      <p:sp>
        <p:nvSpPr>
          <p:cNvPr id="3" name="Sous-titre 2">
            <a:extLst>
              <a:ext uri="{FF2B5EF4-FFF2-40B4-BE49-F238E27FC236}">
                <a16:creationId xmlns:a16="http://schemas.microsoft.com/office/drawing/2014/main" id="{11BF107B-0CF5-4EDA-8A8C-077D0C6355FC}"/>
              </a:ext>
            </a:extLst>
          </p:cNvPr>
          <p:cNvSpPr>
            <a:spLocks noGrp="1"/>
          </p:cNvSpPr>
          <p:nvPr>
            <p:ph type="subTitle" idx="1"/>
          </p:nvPr>
        </p:nvSpPr>
        <p:spPr>
          <a:xfrm>
            <a:off x="1507067" y="1058599"/>
            <a:ext cx="11144922" cy="6232996"/>
          </a:xfrm>
        </p:spPr>
        <p:txBody>
          <a:bodyPr/>
          <a:lstStyle/>
          <a:p>
            <a:r>
              <a:rPr lang="fr-FR" dirty="0"/>
              <a:t> </a:t>
            </a:r>
          </a:p>
          <a:p>
            <a:endParaRPr lang="fr-FR" dirty="0"/>
          </a:p>
          <a:p>
            <a:endParaRPr lang="fr-FR" dirty="0"/>
          </a:p>
          <a:p>
            <a:endParaRPr lang="fr-FR" dirty="0"/>
          </a:p>
        </p:txBody>
      </p:sp>
      <p:sp>
        <p:nvSpPr>
          <p:cNvPr id="33" name="Espace réservé du numéro de diapositive 32">
            <a:extLst>
              <a:ext uri="{FF2B5EF4-FFF2-40B4-BE49-F238E27FC236}">
                <a16:creationId xmlns:a16="http://schemas.microsoft.com/office/drawing/2014/main" id="{E2FC1075-32F9-4FA0-8DD0-42A253B2828E}"/>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900" b="0" i="0" u="none" strike="noStrike" kern="1200" cap="none" spc="0" normalizeH="0" baseline="0" noProof="0" smtClean="0">
                <a:ln>
                  <a:noFill/>
                </a:ln>
                <a:solidFill>
                  <a:srgbClr val="90C226"/>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48</a:t>
            </a:fld>
            <a:endParaRPr kumimoji="0" lang="en-US" sz="900" b="0" i="0" u="none" strike="noStrike" kern="1200" cap="none" spc="0" normalizeH="0" baseline="0" noProof="0" dirty="0">
              <a:ln>
                <a:noFill/>
              </a:ln>
              <a:solidFill>
                <a:srgbClr val="90C226"/>
              </a:solidFill>
              <a:effectLst/>
              <a:uLnTx/>
              <a:uFillTx/>
              <a:latin typeface="Trebuchet MS" panose="020B0603020202020204"/>
              <a:ea typeface="+mn-ea"/>
              <a:cs typeface="+mn-cs"/>
            </a:endParaRPr>
          </a:p>
        </p:txBody>
      </p:sp>
      <p:sp>
        <p:nvSpPr>
          <p:cNvPr id="8" name="Rectangle 7">
            <a:extLst>
              <a:ext uri="{FF2B5EF4-FFF2-40B4-BE49-F238E27FC236}">
                <a16:creationId xmlns:a16="http://schemas.microsoft.com/office/drawing/2014/main" id="{2E33E11B-2B0F-48DD-AE9D-ACBD72C30621}"/>
              </a:ext>
            </a:extLst>
          </p:cNvPr>
          <p:cNvSpPr/>
          <p:nvPr/>
        </p:nvSpPr>
        <p:spPr>
          <a:xfrm>
            <a:off x="1649051" y="428178"/>
            <a:ext cx="10013297" cy="6863417"/>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AR" sz="3600" b="1" i="0" u="sng" strike="noStrike" kern="1200" cap="none" spc="0" normalizeH="0" baseline="0" noProof="0" dirty="0">
                <a:ln>
                  <a:noFill/>
                </a:ln>
                <a:solidFill>
                  <a:prstClr val="black"/>
                </a:solidFill>
                <a:effectLst/>
                <a:uLnTx/>
                <a:uFillTx/>
                <a:latin typeface="Trebuchet MS" panose="020B0603020202020204"/>
                <a:ea typeface="+mn-ea"/>
                <a:cs typeface="+mn-cs"/>
              </a:rPr>
              <a:t>Situación Geopolítica Mundial</a:t>
            </a:r>
            <a:br>
              <a:rPr kumimoji="0" lang="es-AR" sz="3600" b="1" i="0" u="none" strike="noStrike" kern="1200" cap="none" spc="0" normalizeH="0" baseline="0" noProof="0" dirty="0">
                <a:ln>
                  <a:noFill/>
                </a:ln>
                <a:solidFill>
                  <a:prstClr val="black"/>
                </a:solidFill>
                <a:effectLst/>
                <a:uLnTx/>
                <a:uFillTx/>
                <a:latin typeface="Trebuchet MS" panose="020B0603020202020204"/>
                <a:ea typeface="+mn-ea"/>
                <a:cs typeface="+mn-cs"/>
              </a:rPr>
            </a:br>
            <a:endParaRPr kumimoji="0" lang="es-AR" sz="3600" b="1" i="0" u="none" strike="noStrike" kern="1200" cap="none" spc="0" normalizeH="0" baseline="0" noProof="0" dirty="0">
              <a:ln>
                <a:noFill/>
              </a:ln>
              <a:solidFill>
                <a:prstClr val="black"/>
              </a:solidFill>
              <a:effectLst/>
              <a:uLnTx/>
              <a:uFillTx/>
              <a:latin typeface="Trebuchet MS" panose="020B0603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AR" sz="2400" b="1" i="0" u="none" strike="noStrike" kern="1200" cap="none" spc="0" normalizeH="0" baseline="0" noProof="0" dirty="0">
                <a:ln>
                  <a:noFill/>
                </a:ln>
                <a:solidFill>
                  <a:prstClr val="black"/>
                </a:solidFill>
                <a:effectLst/>
                <a:uLnTx/>
                <a:uFillTx/>
                <a:latin typeface="Trebuchet MS" panose="020B0603020202020204"/>
                <a:ea typeface="+mn-ea"/>
                <a:cs typeface="+mn-cs"/>
              </a:rPr>
              <a:t>Futuro para los Negociantes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2400" b="1" i="0" u="none" strike="noStrike" kern="1200" cap="none" spc="0" normalizeH="0" baseline="0" noProof="0" dirty="0">
              <a:ln>
                <a:noFill/>
              </a:ln>
              <a:solidFill>
                <a:prstClr val="black"/>
              </a:solidFill>
              <a:effectLst/>
              <a:uLnTx/>
              <a:uFillTx/>
              <a:latin typeface="Trebuchet MS" panose="020B0603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AR" sz="2000" b="1" i="0" u="none" strike="noStrike" kern="1200" cap="none" spc="0" normalizeH="0" baseline="0" noProof="0" dirty="0">
                <a:ln>
                  <a:noFill/>
                </a:ln>
                <a:solidFill>
                  <a:prstClr val="black"/>
                </a:solidFill>
                <a:effectLst/>
                <a:uLnTx/>
                <a:uFillTx/>
                <a:latin typeface="Trebuchet MS" panose="020B0603020202020204"/>
                <a:ea typeface="+mn-ea"/>
                <a:cs typeface="+mn-cs"/>
              </a:rPr>
              <a:t>1-Menos numerosos y más grandes ( concentración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2000" b="1" i="0" u="none" strike="noStrike" kern="1200" cap="none" spc="0" normalizeH="0" baseline="0" noProof="0" dirty="0">
              <a:ln>
                <a:noFill/>
              </a:ln>
              <a:solidFill>
                <a:prstClr val="black"/>
              </a:solidFill>
              <a:effectLst/>
              <a:uLnTx/>
              <a:uFillTx/>
              <a:latin typeface="Trebuchet MS" panose="020B0603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2000" b="1" i="0" u="none" strike="noStrike" kern="1200" cap="none" spc="0" normalizeH="0" baseline="0" noProof="0" dirty="0">
              <a:ln>
                <a:noFill/>
              </a:ln>
              <a:solidFill>
                <a:prstClr val="black"/>
              </a:solidFill>
              <a:effectLst/>
              <a:uLnTx/>
              <a:uFillTx/>
              <a:latin typeface="Trebuchet MS" panose="020B0603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AR" sz="2000" b="1" i="0" u="none" strike="noStrike" kern="1200" cap="none" spc="0" normalizeH="0" baseline="0" noProof="0" dirty="0">
                <a:ln>
                  <a:noFill/>
                </a:ln>
                <a:solidFill>
                  <a:prstClr val="black"/>
                </a:solidFill>
                <a:effectLst/>
                <a:uLnTx/>
                <a:uFillTx/>
                <a:latin typeface="Trebuchet MS" panose="020B0603020202020204"/>
                <a:ea typeface="+mn-ea"/>
                <a:cs typeface="+mn-cs"/>
              </a:rPr>
              <a:t>2-Más negociantes multiproductos de base (Multinacionales)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2000" b="1" i="0" u="none" strike="noStrike" kern="1200" cap="none" spc="0" normalizeH="0" baseline="0" noProof="0" dirty="0">
              <a:ln>
                <a:noFill/>
              </a:ln>
              <a:solidFill>
                <a:prstClr val="black"/>
              </a:solidFill>
              <a:effectLst/>
              <a:uLnTx/>
              <a:uFillTx/>
              <a:latin typeface="Trebuchet MS" panose="020B0603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2000" b="1" i="0" u="none" strike="noStrike" kern="1200" cap="none" spc="0" normalizeH="0" baseline="0" noProof="0" dirty="0">
              <a:ln>
                <a:noFill/>
              </a:ln>
              <a:solidFill>
                <a:prstClr val="black"/>
              </a:solidFill>
              <a:effectLst/>
              <a:uLnTx/>
              <a:uFillTx/>
              <a:latin typeface="Trebuchet MS" panose="020B0603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AR" sz="2000" b="1" i="0" u="none" strike="noStrike" kern="1200" cap="none" spc="0" normalizeH="0" baseline="0" noProof="0" dirty="0">
                <a:ln>
                  <a:noFill/>
                </a:ln>
                <a:solidFill>
                  <a:prstClr val="black"/>
                </a:solidFill>
                <a:effectLst/>
                <a:uLnTx/>
                <a:uFillTx/>
                <a:latin typeface="Trebuchet MS" panose="020B0603020202020204"/>
                <a:ea typeface="+mn-ea"/>
                <a:cs typeface="+mn-cs"/>
              </a:rPr>
              <a:t>3-Desaparición progresiva de los negociantes mono producto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2000" b="1" i="0" u="none" strike="noStrike" kern="1200" cap="none" spc="0" normalizeH="0" baseline="0" noProof="0" dirty="0">
              <a:ln>
                <a:noFill/>
              </a:ln>
              <a:solidFill>
                <a:prstClr val="black"/>
              </a:solidFill>
              <a:effectLst/>
              <a:uLnTx/>
              <a:uFillTx/>
              <a:latin typeface="Trebuchet MS" panose="020B0603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2000" b="1" i="0" u="none" strike="noStrike" kern="1200" cap="none" spc="0" normalizeH="0" baseline="0" noProof="0" dirty="0">
              <a:ln>
                <a:noFill/>
              </a:ln>
              <a:solidFill>
                <a:prstClr val="black"/>
              </a:solidFill>
              <a:effectLst/>
              <a:uLnTx/>
              <a:uFillTx/>
              <a:latin typeface="Trebuchet MS" panose="020B0603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AR" sz="2000" b="1" i="0" u="none" strike="noStrike" kern="1200" cap="none" spc="0" normalizeH="0" baseline="0" noProof="0" dirty="0">
                <a:ln>
                  <a:noFill/>
                </a:ln>
                <a:solidFill>
                  <a:prstClr val="black"/>
                </a:solidFill>
                <a:effectLst/>
                <a:uLnTx/>
                <a:uFillTx/>
                <a:latin typeface="Trebuchet MS" panose="020B0603020202020204"/>
                <a:ea typeface="+mn-ea"/>
                <a:cs typeface="+mn-cs"/>
              </a:rPr>
              <a:t>4-Exigencia mayor de clasificación por HVI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2000" b="1" i="0" u="none" strike="noStrike" kern="1200" cap="none" spc="0" normalizeH="0" baseline="0" noProof="0" dirty="0">
              <a:ln>
                <a:noFill/>
              </a:ln>
              <a:solidFill>
                <a:prstClr val="black"/>
              </a:solidFill>
              <a:effectLst/>
              <a:uLnTx/>
              <a:uFillTx/>
              <a:latin typeface="Trebuchet MS" panose="020B0603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2000" b="1" i="0" u="none" strike="noStrike" kern="1200" cap="none" spc="0" normalizeH="0" baseline="0" noProof="0" dirty="0">
              <a:ln>
                <a:noFill/>
              </a:ln>
              <a:solidFill>
                <a:prstClr val="black"/>
              </a:solidFill>
              <a:effectLst/>
              <a:uLnTx/>
              <a:uFillTx/>
              <a:latin typeface="Trebuchet MS" panose="020B0603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AR" sz="2000" b="1" i="0" u="none" strike="noStrike" kern="1200" cap="none" spc="0" normalizeH="0" baseline="0" noProof="0" dirty="0">
                <a:ln>
                  <a:noFill/>
                </a:ln>
                <a:solidFill>
                  <a:prstClr val="black"/>
                </a:solidFill>
                <a:effectLst/>
                <a:uLnTx/>
                <a:uFillTx/>
                <a:latin typeface="Trebuchet MS" panose="020B0603020202020204"/>
                <a:ea typeface="+mn-ea"/>
                <a:cs typeface="+mn-cs"/>
              </a:rPr>
              <a:t>5-Mayor concentración de capitales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AR" sz="2000" b="1" i="0" u="none" strike="noStrike" kern="1200" cap="none" spc="0" normalizeH="0" baseline="0" noProof="0" dirty="0">
              <a:ln>
                <a:noFill/>
              </a:ln>
              <a:solidFill>
                <a:prstClr val="black"/>
              </a:solidFill>
              <a:effectLst/>
              <a:uLnTx/>
              <a:uFillTx/>
              <a:latin typeface="Trebuchet MS" panose="020B0603020202020204"/>
              <a:ea typeface="+mn-ea"/>
              <a:cs typeface="+mn-cs"/>
            </a:endParaRP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s-AR" sz="2000" b="1" i="0" u="none" strike="noStrike" kern="1200" cap="none" spc="0" normalizeH="0" baseline="0" noProof="0" dirty="0">
              <a:ln>
                <a:noFill/>
              </a:ln>
              <a:solidFill>
                <a:prstClr val="black"/>
              </a:solidFill>
              <a:effectLst/>
              <a:uLnTx/>
              <a:uFillTx/>
              <a:latin typeface="Trebuchet MS" panose="020B0603020202020204"/>
              <a:ea typeface="+mn-ea"/>
              <a:cs typeface="+mn-cs"/>
            </a:endParaRP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s-AR" sz="2000" b="1"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sp>
        <p:nvSpPr>
          <p:cNvPr id="10" name="Flèche : haut 9">
            <a:extLst>
              <a:ext uri="{FF2B5EF4-FFF2-40B4-BE49-F238E27FC236}">
                <a16:creationId xmlns:a16="http://schemas.microsoft.com/office/drawing/2014/main" id="{56DA5BB5-F366-459A-A98D-5066D943A910}"/>
              </a:ext>
            </a:extLst>
          </p:cNvPr>
          <p:cNvSpPr/>
          <p:nvPr/>
        </p:nvSpPr>
        <p:spPr>
          <a:xfrm>
            <a:off x="7962247" y="2037683"/>
            <a:ext cx="484632" cy="597940"/>
          </a:xfrm>
          <a:prstGeom prst="upArrow">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5" name="Flèche : haut 14">
            <a:extLst>
              <a:ext uri="{FF2B5EF4-FFF2-40B4-BE49-F238E27FC236}">
                <a16:creationId xmlns:a16="http://schemas.microsoft.com/office/drawing/2014/main" id="{23731EA0-A599-4A65-BA50-E69D884D4820}"/>
              </a:ext>
            </a:extLst>
          </p:cNvPr>
          <p:cNvSpPr/>
          <p:nvPr/>
        </p:nvSpPr>
        <p:spPr>
          <a:xfrm>
            <a:off x="8847399" y="2873865"/>
            <a:ext cx="484632" cy="656319"/>
          </a:xfrm>
          <a:prstGeom prst="upArrow">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22" name="Flèche : bas 21">
            <a:extLst>
              <a:ext uri="{FF2B5EF4-FFF2-40B4-BE49-F238E27FC236}">
                <a16:creationId xmlns:a16="http://schemas.microsoft.com/office/drawing/2014/main" id="{68087B05-4252-4BC4-9FC5-CC1B8C83A63D}"/>
              </a:ext>
            </a:extLst>
          </p:cNvPr>
          <p:cNvSpPr/>
          <p:nvPr/>
        </p:nvSpPr>
        <p:spPr>
          <a:xfrm>
            <a:off x="9089715" y="4175097"/>
            <a:ext cx="484632" cy="656319"/>
          </a:xfrm>
          <a:prstGeom prst="downArrow">
            <a:avLst>
              <a:gd name="adj1" fmla="val 50000"/>
              <a:gd name="adj2" fmla="val 57908"/>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pic>
        <p:nvPicPr>
          <p:cNvPr id="29" name="Image 28">
            <a:extLst>
              <a:ext uri="{FF2B5EF4-FFF2-40B4-BE49-F238E27FC236}">
                <a16:creationId xmlns:a16="http://schemas.microsoft.com/office/drawing/2014/main" id="{A6CDC59E-521F-4C50-BA15-CB29EF8838FB}"/>
              </a:ext>
            </a:extLst>
          </p:cNvPr>
          <p:cNvPicPr>
            <a:picLocks noChangeAspect="1"/>
          </p:cNvPicPr>
          <p:nvPr/>
        </p:nvPicPr>
        <p:blipFill>
          <a:blip r:embed="rId4"/>
          <a:stretch>
            <a:fillRect/>
          </a:stretch>
        </p:blipFill>
        <p:spPr>
          <a:xfrm>
            <a:off x="6811281" y="4682747"/>
            <a:ext cx="536494" cy="676715"/>
          </a:xfrm>
          <a:prstGeom prst="rect">
            <a:avLst/>
          </a:prstGeom>
        </p:spPr>
      </p:pic>
      <p:pic>
        <p:nvPicPr>
          <p:cNvPr id="30" name="Image 29">
            <a:extLst>
              <a:ext uri="{FF2B5EF4-FFF2-40B4-BE49-F238E27FC236}">
                <a16:creationId xmlns:a16="http://schemas.microsoft.com/office/drawing/2014/main" id="{62995D8D-794E-4DF0-AE0A-2933570EBFF4}"/>
              </a:ext>
            </a:extLst>
          </p:cNvPr>
          <p:cNvPicPr>
            <a:picLocks noChangeAspect="1"/>
          </p:cNvPicPr>
          <p:nvPr/>
        </p:nvPicPr>
        <p:blipFill>
          <a:blip r:embed="rId4"/>
          <a:stretch>
            <a:fillRect/>
          </a:stretch>
        </p:blipFill>
        <p:spPr>
          <a:xfrm>
            <a:off x="5932684" y="5590947"/>
            <a:ext cx="536494" cy="676715"/>
          </a:xfrm>
          <a:prstGeom prst="rect">
            <a:avLst/>
          </a:prstGeom>
        </p:spPr>
      </p:pic>
      <p:pic>
        <p:nvPicPr>
          <p:cNvPr id="12" name="Image 11">
            <a:extLst>
              <a:ext uri="{FF2B5EF4-FFF2-40B4-BE49-F238E27FC236}">
                <a16:creationId xmlns:a16="http://schemas.microsoft.com/office/drawing/2014/main" id="{FC75F165-A044-4D7E-8A8A-592B952E8B32}"/>
              </a:ext>
            </a:extLst>
          </p:cNvPr>
          <p:cNvPicPr>
            <a:picLocks noChangeAspect="1"/>
          </p:cNvPicPr>
          <p:nvPr/>
        </p:nvPicPr>
        <p:blipFill>
          <a:blip r:embed="rId5"/>
          <a:stretch>
            <a:fillRect/>
          </a:stretch>
        </p:blipFill>
        <p:spPr>
          <a:xfrm>
            <a:off x="246485" y="183417"/>
            <a:ext cx="1005927" cy="1201016"/>
          </a:xfrm>
          <a:prstGeom prst="rect">
            <a:avLst/>
          </a:prstGeom>
        </p:spPr>
      </p:pic>
    </p:spTree>
    <p:extLst>
      <p:ext uri="{BB962C8B-B14F-4D97-AF65-F5344CB8AC3E}">
        <p14:creationId xmlns:p14="http://schemas.microsoft.com/office/powerpoint/2010/main" val="2096148735"/>
      </p:ext>
    </p:extLst>
  </p:cSld>
  <p:clrMapOvr>
    <a:masterClrMapping/>
  </p:clrMapOvr>
  <p:transition spd="slow" advClick="0" advTm="5000">
    <p:randomBar dir="vert"/>
    <p:sndAc>
      <p:stSnd loop="1">
        <p:snd r:embed="rId3" name="wind.wav"/>
      </p:stSnd>
    </p:sndAc>
  </p:transition>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2BF2426-B80C-406A-9E19-EDC15277013D}"/>
              </a:ext>
            </a:extLst>
          </p:cNvPr>
          <p:cNvSpPr>
            <a:spLocks noGrp="1"/>
          </p:cNvSpPr>
          <p:nvPr>
            <p:ph type="ctrTitle"/>
          </p:nvPr>
        </p:nvSpPr>
        <p:spPr>
          <a:xfrm>
            <a:off x="1649051" y="428178"/>
            <a:ext cx="9793500" cy="5045389"/>
          </a:xfrm>
        </p:spPr>
        <p:txBody>
          <a:bodyPr>
            <a:normAutofit fontScale="90000"/>
          </a:bodyPr>
          <a:lstStyle/>
          <a:p>
            <a:r>
              <a:rPr lang="es-ES" dirty="0"/>
              <a:t> </a:t>
            </a:r>
            <a:br>
              <a:rPr lang="es-ES" dirty="0"/>
            </a:br>
            <a:br>
              <a:rPr lang="es-ES" dirty="0"/>
            </a:br>
            <a:br>
              <a:rPr lang="es-ES" dirty="0"/>
            </a:br>
            <a:br>
              <a:rPr lang="es-ES" dirty="0"/>
            </a:br>
            <a:br>
              <a:rPr lang="es-ES" dirty="0"/>
            </a:br>
            <a:br>
              <a:rPr lang="es-ES" dirty="0"/>
            </a:br>
            <a:br>
              <a:rPr lang="es-ES" dirty="0"/>
            </a:br>
            <a:br>
              <a:rPr lang="es-ES" dirty="0"/>
            </a:br>
            <a:br>
              <a:rPr lang="es-ES" dirty="0"/>
            </a:br>
            <a:br>
              <a:rPr lang="es-ES" dirty="0"/>
            </a:br>
            <a:br>
              <a:rPr lang="es-ES" dirty="0"/>
            </a:br>
            <a:br>
              <a:rPr lang="es-ES" dirty="0"/>
            </a:br>
            <a:br>
              <a:rPr lang="es-ES" dirty="0"/>
            </a:br>
            <a:br>
              <a:rPr lang="es-ES" dirty="0"/>
            </a:br>
            <a:br>
              <a:rPr lang="es-ES" dirty="0"/>
            </a:br>
            <a:br>
              <a:rPr lang="es-ES" dirty="0"/>
            </a:br>
            <a:br>
              <a:rPr lang="es-ES" dirty="0"/>
            </a:br>
            <a:r>
              <a:rPr lang="es-ES" dirty="0"/>
              <a:t>                                   </a:t>
            </a:r>
            <a:endParaRPr lang="fr-FR" dirty="0"/>
          </a:p>
        </p:txBody>
      </p:sp>
      <p:sp>
        <p:nvSpPr>
          <p:cNvPr id="3" name="Sous-titre 2">
            <a:extLst>
              <a:ext uri="{FF2B5EF4-FFF2-40B4-BE49-F238E27FC236}">
                <a16:creationId xmlns:a16="http://schemas.microsoft.com/office/drawing/2014/main" id="{11BF107B-0CF5-4EDA-8A8C-077D0C6355FC}"/>
              </a:ext>
            </a:extLst>
          </p:cNvPr>
          <p:cNvSpPr>
            <a:spLocks noGrp="1"/>
          </p:cNvSpPr>
          <p:nvPr>
            <p:ph type="subTitle" idx="1"/>
          </p:nvPr>
        </p:nvSpPr>
        <p:spPr>
          <a:xfrm>
            <a:off x="2055137" y="1058599"/>
            <a:ext cx="10596852" cy="5799401"/>
          </a:xfrm>
        </p:spPr>
        <p:txBody>
          <a:bodyPr/>
          <a:lstStyle/>
          <a:p>
            <a:r>
              <a:rPr lang="fr-FR" dirty="0"/>
              <a:t> </a:t>
            </a:r>
          </a:p>
          <a:p>
            <a:endParaRPr lang="fr-FR" dirty="0"/>
          </a:p>
          <a:p>
            <a:endParaRPr lang="fr-FR" dirty="0"/>
          </a:p>
          <a:p>
            <a:endParaRPr lang="fr-FR" dirty="0"/>
          </a:p>
        </p:txBody>
      </p:sp>
      <p:sp>
        <p:nvSpPr>
          <p:cNvPr id="33" name="Espace réservé du numéro de diapositive 32">
            <a:extLst>
              <a:ext uri="{FF2B5EF4-FFF2-40B4-BE49-F238E27FC236}">
                <a16:creationId xmlns:a16="http://schemas.microsoft.com/office/drawing/2014/main" id="{E2FC1075-32F9-4FA0-8DD0-42A253B2828E}"/>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900" b="0" i="0" u="none" strike="noStrike" kern="1200" cap="none" spc="0" normalizeH="0" baseline="0" noProof="0" smtClean="0">
                <a:ln>
                  <a:noFill/>
                </a:ln>
                <a:solidFill>
                  <a:srgbClr val="90C226"/>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49</a:t>
            </a:fld>
            <a:endParaRPr kumimoji="0" lang="en-US" sz="900" b="0" i="0" u="none" strike="noStrike" kern="1200" cap="none" spc="0" normalizeH="0" baseline="0" noProof="0" dirty="0">
              <a:ln>
                <a:noFill/>
              </a:ln>
              <a:solidFill>
                <a:srgbClr val="90C226"/>
              </a:solidFill>
              <a:effectLst/>
              <a:uLnTx/>
              <a:uFillTx/>
              <a:latin typeface="Trebuchet MS" panose="020B0603020202020204"/>
              <a:ea typeface="+mn-ea"/>
              <a:cs typeface="+mn-cs"/>
            </a:endParaRPr>
          </a:p>
        </p:txBody>
      </p:sp>
      <p:pic>
        <p:nvPicPr>
          <p:cNvPr id="12" name="Image 11">
            <a:extLst>
              <a:ext uri="{FF2B5EF4-FFF2-40B4-BE49-F238E27FC236}">
                <a16:creationId xmlns:a16="http://schemas.microsoft.com/office/drawing/2014/main" id="{FC75F165-A044-4D7E-8A8A-592B952E8B32}"/>
              </a:ext>
            </a:extLst>
          </p:cNvPr>
          <p:cNvPicPr>
            <a:picLocks noChangeAspect="1"/>
          </p:cNvPicPr>
          <p:nvPr/>
        </p:nvPicPr>
        <p:blipFill>
          <a:blip r:embed="rId4"/>
          <a:stretch>
            <a:fillRect/>
          </a:stretch>
        </p:blipFill>
        <p:spPr>
          <a:xfrm>
            <a:off x="246485" y="183417"/>
            <a:ext cx="1005927" cy="1201016"/>
          </a:xfrm>
          <a:prstGeom prst="rect">
            <a:avLst/>
          </a:prstGeom>
        </p:spPr>
      </p:pic>
      <p:pic>
        <p:nvPicPr>
          <p:cNvPr id="5" name="Image 4">
            <a:extLst>
              <a:ext uri="{FF2B5EF4-FFF2-40B4-BE49-F238E27FC236}">
                <a16:creationId xmlns:a16="http://schemas.microsoft.com/office/drawing/2014/main" id="{2967A6C9-EB26-46B0-8E8D-5BF2320C1E4C}"/>
              </a:ext>
            </a:extLst>
          </p:cNvPr>
          <p:cNvPicPr>
            <a:picLocks noChangeAspect="1"/>
          </p:cNvPicPr>
          <p:nvPr/>
        </p:nvPicPr>
        <p:blipFill>
          <a:blip r:embed="rId5"/>
          <a:stretch>
            <a:fillRect/>
          </a:stretch>
        </p:blipFill>
        <p:spPr>
          <a:xfrm>
            <a:off x="2199992" y="0"/>
            <a:ext cx="9992008" cy="6721476"/>
          </a:xfrm>
          <a:prstGeom prst="rect">
            <a:avLst/>
          </a:prstGeom>
        </p:spPr>
      </p:pic>
      <p:sp>
        <p:nvSpPr>
          <p:cNvPr id="16" name="ZoneTexte 15">
            <a:extLst>
              <a:ext uri="{FF2B5EF4-FFF2-40B4-BE49-F238E27FC236}">
                <a16:creationId xmlns:a16="http://schemas.microsoft.com/office/drawing/2014/main" id="{D7FA3168-1533-4416-BCA6-ED36A186B1AD}"/>
              </a:ext>
            </a:extLst>
          </p:cNvPr>
          <p:cNvSpPr txBox="1"/>
          <p:nvPr/>
        </p:nvSpPr>
        <p:spPr>
          <a:xfrm>
            <a:off x="0" y="2583688"/>
            <a:ext cx="6501425" cy="203132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14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Complejos exportadores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14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Cifras del primer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14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semestre de 2021</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14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Resumen ejecutivo</a:t>
            </a:r>
            <a:br>
              <a:rPr kumimoji="0" lang="es-ES" sz="1400" b="1"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s-ES" sz="14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En millones de dólares,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14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participación porcentual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14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y variación porcentual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14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respecto a igual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14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período del año anterior</a:t>
            </a:r>
            <a:endParaRPr kumimoji="0" lang="es-AR" sz="1400" b="1"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4055030401"/>
      </p:ext>
    </p:extLst>
  </p:cSld>
  <p:clrMapOvr>
    <a:masterClrMapping/>
  </p:clrMapOvr>
  <p:transition spd="slow" advClick="0" advTm="5000">
    <p:randomBar dir="vert"/>
    <p:sndAc>
      <p:stSnd loop="1">
        <p:snd r:embed="rId3" name="wind.wav"/>
      </p:stSnd>
    </p:sndAc>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07F0F97-0025-40B4-95A4-CE90C864074B}"/>
              </a:ext>
            </a:extLst>
          </p:cNvPr>
          <p:cNvSpPr>
            <a:spLocks noGrp="1"/>
          </p:cNvSpPr>
          <p:nvPr>
            <p:ph type="title"/>
          </p:nvPr>
        </p:nvSpPr>
        <p:spPr>
          <a:xfrm>
            <a:off x="838200" y="365125"/>
            <a:ext cx="10515600" cy="1192455"/>
          </a:xfrm>
        </p:spPr>
        <p:txBody>
          <a:bodyPr>
            <a:normAutofit/>
          </a:bodyPr>
          <a:lstStyle/>
          <a:p>
            <a:pPr marL="0" marR="0" lvl="0" indent="0" algn="ctr" defTabSz="457200" rtl="0" eaLnBrk="1" fontAlgn="auto" latinLnBrk="0" hangingPunct="1">
              <a:lnSpc>
                <a:spcPct val="100000"/>
              </a:lnSpc>
              <a:spcBef>
                <a:spcPts val="0"/>
              </a:spcBef>
              <a:spcAft>
                <a:spcPts val="0"/>
              </a:spcAft>
              <a:tabLst/>
              <a:defRPr/>
            </a:pPr>
            <a:r>
              <a:rPr kumimoji="0" lang="es-AR" sz="3600" b="1" i="0" u="sng" strike="noStrike" kern="1200" cap="none" spc="0" normalizeH="0" baseline="0" noProof="0">
                <a:ln>
                  <a:noFill/>
                </a:ln>
                <a:solidFill>
                  <a:prstClr val="black"/>
                </a:solidFill>
                <a:effectLst/>
                <a:uLnTx/>
                <a:uFillTx/>
                <a:latin typeface="Trebuchet MS" panose="020B0603020202020204"/>
                <a:ea typeface="+mn-ea"/>
                <a:cs typeface="+mn-cs"/>
              </a:rPr>
              <a:t>CLASIFICACION POR INSTRUMENTOS H.V.I.: </a:t>
            </a:r>
            <a:br>
              <a:rPr kumimoji="0" lang="es-AR" sz="3600" b="1" i="0" u="sng" strike="noStrike" kern="1200" cap="none" spc="0" normalizeH="0" baseline="0" noProof="0">
                <a:ln>
                  <a:noFill/>
                </a:ln>
                <a:solidFill>
                  <a:prstClr val="black"/>
                </a:solidFill>
                <a:effectLst/>
                <a:uLnTx/>
                <a:uFillTx/>
                <a:latin typeface="Trebuchet MS" panose="020B0603020202020204"/>
                <a:ea typeface="+mn-ea"/>
                <a:cs typeface="+mn-cs"/>
              </a:rPr>
            </a:br>
            <a:r>
              <a:rPr kumimoji="0" lang="es-AR" sz="3600" b="1" i="0" u="sng" strike="noStrike" kern="1200" cap="none" spc="0" normalizeH="0" baseline="0" noProof="0">
                <a:ln>
                  <a:noFill/>
                </a:ln>
                <a:solidFill>
                  <a:prstClr val="black"/>
                </a:solidFill>
                <a:effectLst/>
                <a:uLnTx/>
                <a:uFillTx/>
                <a:latin typeface="Trebuchet MS" panose="020B0603020202020204"/>
                <a:ea typeface="+mn-ea"/>
                <a:cs typeface="+mn-cs"/>
              </a:rPr>
              <a:t>HISTORIA-1</a:t>
            </a:r>
            <a:endParaRPr lang="es-AR" dirty="0"/>
          </a:p>
        </p:txBody>
      </p:sp>
      <p:sp>
        <p:nvSpPr>
          <p:cNvPr id="3" name="Espace réservé du contenu 2">
            <a:extLst>
              <a:ext uri="{FF2B5EF4-FFF2-40B4-BE49-F238E27FC236}">
                <a16:creationId xmlns:a16="http://schemas.microsoft.com/office/drawing/2014/main" id="{10E02D7B-4DF3-4D53-B162-39A2631D511A}"/>
              </a:ext>
            </a:extLst>
          </p:cNvPr>
          <p:cNvSpPr>
            <a:spLocks noGrp="1"/>
          </p:cNvSpPr>
          <p:nvPr>
            <p:ph idx="1"/>
          </p:nvPr>
        </p:nvSpPr>
        <p:spPr>
          <a:xfrm>
            <a:off x="838199" y="1825625"/>
            <a:ext cx="11281475" cy="4823148"/>
          </a:xfrm>
        </p:spPr>
        <p:txBody>
          <a:bodyPr>
            <a:normAutofit fontScale="92500" lnSpcReduction="20000"/>
          </a:bodyPr>
          <a:lstStyle/>
          <a:p>
            <a:r>
              <a:rPr lang="es-ES" sz="3500" b="1"/>
              <a:t>Sistema de clasificación de la fibra de algodón en USA</a:t>
            </a:r>
          </a:p>
          <a:p>
            <a:r>
              <a:rPr lang="es-ES" sz="2100">
                <a:latin typeface="Bahnschrift" panose="020B0502040204020203" pitchFamily="34" charset="0"/>
              </a:rPr>
              <a:t>En 1853 los agentes de comercio de algodón  de New York decidieron aceptar los estándares de clasificación de la Asociación de corredores  de  Liverpool .    </a:t>
            </a:r>
          </a:p>
          <a:p>
            <a:r>
              <a:rPr lang="es-ES" sz="2100">
                <a:latin typeface="Bahnschrift" panose="020B0502040204020203" pitchFamily="34" charset="0"/>
              </a:rPr>
              <a:t>La clasificación de algodón se vulgarizo a través del tiempo. En USA existían diferentes estándares. </a:t>
            </a:r>
          </a:p>
          <a:p>
            <a:r>
              <a:rPr lang="es-ES" sz="2100">
                <a:latin typeface="Bahnschrift" panose="020B0502040204020203" pitchFamily="34" charset="0"/>
              </a:rPr>
              <a:t>Resolución en Atlanta, Georgia, en el año 1907:</a:t>
            </a:r>
          </a:p>
          <a:p>
            <a:r>
              <a:rPr lang="es-ES" sz="2100">
                <a:latin typeface="Bahnschrift" panose="020B0502040204020203" pitchFamily="34" charset="0"/>
              </a:rPr>
              <a:t>Eliminar las diferencias de precios entre los mercados, tratar de encontrar una solución amistosa a las controversias, y permitir que el agricultor conozca el valor de su producto y pueda negociar mejor.</a:t>
            </a:r>
          </a:p>
          <a:p>
            <a:r>
              <a:rPr lang="es-ES" sz="2100">
                <a:latin typeface="Bahnschrift" panose="020B0502040204020203" pitchFamily="34" charset="0"/>
              </a:rPr>
              <a:t>En el año 1909 el  USDA crea nueve grados estándares para el algodón upland .</a:t>
            </a:r>
          </a:p>
          <a:p>
            <a:r>
              <a:rPr lang="es-ES" sz="2100">
                <a:latin typeface="Bahnschrift" panose="020B0502040204020203" pitchFamily="34" charset="0"/>
              </a:rPr>
              <a:t>Por medio de diferentes leyes y decretos autorizan al USDA a implantar los grados estándares del algodón y ofrecer servicios de clasificación de algodón.</a:t>
            </a:r>
          </a:p>
          <a:p>
            <a:r>
              <a:rPr lang="es-ES" sz="2100">
                <a:latin typeface="Bahnschrift" panose="020B0502040204020203" pitchFamily="34" charset="0"/>
              </a:rPr>
              <a:t>U.S. Cotton Futures Act of 1914.</a:t>
            </a:r>
          </a:p>
          <a:p>
            <a:r>
              <a:rPr lang="es-ES" sz="2100">
                <a:latin typeface="Bahnschrift" panose="020B0502040204020203" pitchFamily="34" charset="0"/>
              </a:rPr>
              <a:t>U.S. Cotton Standards Act of 1923.</a:t>
            </a:r>
          </a:p>
          <a:p>
            <a:r>
              <a:rPr lang="es-ES" sz="2100">
                <a:latin typeface="Bahnschrift" panose="020B0502040204020203" pitchFamily="34" charset="0"/>
              </a:rPr>
              <a:t>U.S. Cotton Statistics and Estimates Act of 1927.</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s-ES" sz="2100">
                <a:latin typeface="Bahnschrift" panose="020B0502040204020203" pitchFamily="34" charset="0"/>
              </a:rPr>
              <a:t>Smith-Doxey Act of 1937.</a:t>
            </a:r>
            <a:r>
              <a:rPr kumimoji="0" lang="es-ES" sz="1200" b="0" i="0" u="none" strike="noStrike" kern="1200" cap="none" spc="0" normalizeH="0" baseline="0" noProof="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s-ES" sz="1200" b="0" i="0" u="none" strike="noStrike" kern="1200" cap="none" spc="0" normalizeH="0" baseline="0" noProof="0">
                <a:ln>
                  <a:noFill/>
                </a:ln>
                <a:solidFill>
                  <a:prstClr val="black"/>
                </a:solidFill>
                <a:effectLst/>
                <a:uLnTx/>
                <a:uFillTx/>
                <a:latin typeface="Calibri" panose="020F0502020204030204"/>
                <a:ea typeface="+mn-ea"/>
                <a:cs typeface="+mn-cs"/>
              </a:rPr>
              <a:t>Fuente :Departamento de Agricultura de los  Estados Unidos. Servicio de Comercialización Agrícola. </a:t>
            </a:r>
            <a:endParaRPr kumimoji="0" lang="fr-FR" sz="1200" b="1" i="0" u="none" strike="noStrike" kern="1200" cap="none" spc="0" normalizeH="0" baseline="0" noProof="0">
              <a:ln>
                <a:noFill/>
              </a:ln>
              <a:solidFill>
                <a:prstClr val="black"/>
              </a:solidFill>
              <a:effectLst/>
              <a:uLnTx/>
              <a:uFillTx/>
              <a:latin typeface="Calibri" panose="020F0502020204030204"/>
              <a:ea typeface="+mn-ea"/>
              <a:cs typeface="+mn-cs"/>
            </a:endParaRPr>
          </a:p>
          <a:p>
            <a:endParaRPr lang="es-ES" sz="2100" dirty="0">
              <a:latin typeface="Bahnschrift" panose="020B0502040204020203" pitchFamily="34" charset="0"/>
            </a:endParaRPr>
          </a:p>
        </p:txBody>
      </p:sp>
      <p:sp>
        <p:nvSpPr>
          <p:cNvPr id="4" name="Espace réservé du numéro de diapositive 3">
            <a:extLst>
              <a:ext uri="{FF2B5EF4-FFF2-40B4-BE49-F238E27FC236}">
                <a16:creationId xmlns:a16="http://schemas.microsoft.com/office/drawing/2014/main" id="{8AD2F5A0-57AE-4A5F-A336-E2F2C2899814}"/>
              </a:ext>
            </a:extLst>
          </p:cNvPr>
          <p:cNvSpPr>
            <a:spLocks noGrp="1"/>
          </p:cNvSpPr>
          <p:nvPr>
            <p:ph type="sldNum" sz="quarter" idx="12"/>
          </p:nvPr>
        </p:nvSpPr>
        <p:spPr/>
        <p:txBody>
          <a:bodyPr/>
          <a:lstStyle/>
          <a:p>
            <a:fld id="{D57F1E4F-1CFF-5643-939E-217C01CDF565}" type="slidenum">
              <a:rPr lang="en-US" smtClean="0"/>
              <a:pPr/>
              <a:t>5</a:t>
            </a:fld>
            <a:endParaRPr lang="en-US" dirty="0"/>
          </a:p>
        </p:txBody>
      </p:sp>
      <p:pic>
        <p:nvPicPr>
          <p:cNvPr id="5" name="Image 4">
            <a:extLst>
              <a:ext uri="{FF2B5EF4-FFF2-40B4-BE49-F238E27FC236}">
                <a16:creationId xmlns:a16="http://schemas.microsoft.com/office/drawing/2014/main" id="{944582D9-4988-4400-9B21-8E362580202A}"/>
              </a:ext>
            </a:extLst>
          </p:cNvPr>
          <p:cNvPicPr>
            <a:picLocks noChangeAspect="1"/>
          </p:cNvPicPr>
          <p:nvPr/>
        </p:nvPicPr>
        <p:blipFill>
          <a:blip r:embed="rId3"/>
          <a:stretch>
            <a:fillRect/>
          </a:stretch>
        </p:blipFill>
        <p:spPr>
          <a:xfrm>
            <a:off x="246485" y="183417"/>
            <a:ext cx="1005927" cy="1201016"/>
          </a:xfrm>
          <a:prstGeom prst="rect">
            <a:avLst/>
          </a:prstGeom>
        </p:spPr>
      </p:pic>
    </p:spTree>
    <p:extLst>
      <p:ext uri="{BB962C8B-B14F-4D97-AF65-F5344CB8AC3E}">
        <p14:creationId xmlns:p14="http://schemas.microsoft.com/office/powerpoint/2010/main" val="1017278628"/>
      </p:ext>
    </p:extLst>
  </p:cSld>
  <p:clrMapOvr>
    <a:masterClrMapping/>
  </p:clrMapOvr>
  <p:transition spd="slow" advClick="0" advTm="5000">
    <p:randomBar dir="vert"/>
    <p:sndAc>
      <p:stSnd loop="1">
        <p:snd r:embed="rId2" name="wind.wav"/>
      </p:stSnd>
    </p:sndAc>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EFB217B-4272-4689-92CF-A790A1386035}"/>
              </a:ext>
            </a:extLst>
          </p:cNvPr>
          <p:cNvSpPr>
            <a:spLocks noGrp="1"/>
          </p:cNvSpPr>
          <p:nvPr>
            <p:ph type="title"/>
          </p:nvPr>
        </p:nvSpPr>
        <p:spPr>
          <a:xfrm>
            <a:off x="1429915" y="320675"/>
            <a:ext cx="10515600" cy="1325563"/>
          </a:xfrm>
        </p:spPr>
        <p:txBody>
          <a:bodyPr/>
          <a:lstStyle/>
          <a:p>
            <a:pPr algn="ctr"/>
            <a:r>
              <a:rPr kumimoji="0" lang="es-AR" sz="3600" b="1" i="0" u="sng" strike="noStrike" kern="1200" cap="none" spc="0" normalizeH="0" baseline="0" noProof="0" dirty="0">
                <a:ln>
                  <a:noFill/>
                </a:ln>
                <a:solidFill>
                  <a:prstClr val="black"/>
                </a:solidFill>
                <a:effectLst/>
                <a:uLnTx/>
                <a:uFillTx/>
                <a:latin typeface="Trebuchet MS" panose="020B0603020202020204"/>
                <a:ea typeface="+mj-ea"/>
                <a:cs typeface="+mj-cs"/>
              </a:rPr>
              <a:t>CLASIFICACION POR INSTRUMENTOS H.V.I.: </a:t>
            </a:r>
            <a:br>
              <a:rPr kumimoji="0" lang="es-AR" sz="3600" b="1" i="0" u="sng" strike="noStrike" kern="1200" cap="none" spc="0" normalizeH="0" baseline="0" noProof="0" dirty="0">
                <a:ln>
                  <a:noFill/>
                </a:ln>
                <a:solidFill>
                  <a:prstClr val="black"/>
                </a:solidFill>
                <a:effectLst/>
                <a:uLnTx/>
                <a:uFillTx/>
                <a:latin typeface="Trebuchet MS" panose="020B0603020202020204"/>
                <a:ea typeface="+mj-ea"/>
                <a:cs typeface="+mj-cs"/>
              </a:rPr>
            </a:br>
            <a:r>
              <a:rPr kumimoji="0" lang="es-AR" sz="3600" b="1" i="0" u="sng" strike="noStrike" kern="1200" cap="none" spc="0" normalizeH="0" baseline="0" noProof="0" dirty="0">
                <a:ln>
                  <a:noFill/>
                </a:ln>
                <a:solidFill>
                  <a:prstClr val="black"/>
                </a:solidFill>
                <a:effectLst/>
                <a:uLnTx/>
                <a:uFillTx/>
                <a:latin typeface="Trebuchet MS" panose="020B0603020202020204"/>
                <a:ea typeface="+mj-ea"/>
                <a:cs typeface="+mj-cs"/>
              </a:rPr>
              <a:t>HISTORIA-2</a:t>
            </a:r>
            <a:endParaRPr lang="es-AR" dirty="0"/>
          </a:p>
        </p:txBody>
      </p:sp>
      <p:sp>
        <p:nvSpPr>
          <p:cNvPr id="3" name="Espace réservé du contenu 2">
            <a:extLst>
              <a:ext uri="{FF2B5EF4-FFF2-40B4-BE49-F238E27FC236}">
                <a16:creationId xmlns:a16="http://schemas.microsoft.com/office/drawing/2014/main" id="{09F5BA5D-9250-4B33-BEDE-8F83EFB41157}"/>
              </a:ext>
            </a:extLst>
          </p:cNvPr>
          <p:cNvSpPr>
            <a:spLocks noGrp="1"/>
          </p:cNvSpPr>
          <p:nvPr>
            <p:ph idx="1"/>
          </p:nvPr>
        </p:nvSpPr>
        <p:spPr>
          <a:xfrm>
            <a:off x="695400" y="2005012"/>
            <a:ext cx="10886268" cy="4351338"/>
          </a:xfrm>
        </p:spPr>
        <p:txBody>
          <a:bodyPr>
            <a:noAutofit/>
          </a:bodyPr>
          <a:lstStyle/>
          <a:p>
            <a:r>
              <a:rPr lang="es-ES" sz="1600" b="1" u="sng" dirty="0">
                <a:effectLst/>
              </a:rPr>
              <a:t>Clasificación</a:t>
            </a:r>
          </a:p>
          <a:p>
            <a:r>
              <a:rPr lang="es-ES" sz="1600" dirty="0">
                <a:effectLst/>
              </a:rPr>
              <a:t>El término “clasificación del algodón” se refiere a la aplicación de procedimientos estandarizados desarrollados por el USDA para la medición de aquellos atributos físicos de la fibra de algodón que afecta n la calidad del producto terminado y/o la eficiencia manufacturera. </a:t>
            </a:r>
          </a:p>
          <a:p>
            <a:r>
              <a:rPr lang="es-ES" sz="1600" dirty="0">
                <a:effectLst/>
              </a:rPr>
              <a:t>La clasificación del USDA corrientemente consiste en determinaciones de longitud de fibra, uniformidad de la longitud, resistencia, </a:t>
            </a:r>
            <a:r>
              <a:rPr lang="es-ES" sz="1600" dirty="0" err="1">
                <a:effectLst/>
              </a:rPr>
              <a:t>Micronaire</a:t>
            </a:r>
            <a:r>
              <a:rPr lang="es-ES" sz="1600" dirty="0">
                <a:effectLst/>
              </a:rPr>
              <a:t>, color, preparación, hoja y materias extrañas. </a:t>
            </a:r>
          </a:p>
          <a:p>
            <a:r>
              <a:rPr lang="es-ES" sz="1600" dirty="0">
                <a:effectLst/>
              </a:rPr>
              <a:t>Continúa la investigación y desarrollo de la tecnología para medir rápidamente otras importantes características de la fibra, tales como madurez, pegajosidad y contenido de fibra corta. </a:t>
            </a:r>
          </a:p>
          <a:p>
            <a:r>
              <a:rPr lang="es-ES" sz="1600" b="1" u="sng" dirty="0"/>
              <a:t>Autoridad</a:t>
            </a:r>
          </a:p>
          <a:p>
            <a:r>
              <a:rPr lang="es-ES" sz="1600" dirty="0"/>
              <a:t>Los servicios de clasificación de algodón del USDA  están autorizados por la Ley de Estadística y Estimaciones de Algodón de los EE.UU.</a:t>
            </a:r>
          </a:p>
          <a:p>
            <a:r>
              <a:rPr lang="es-ES" sz="1600" dirty="0"/>
              <a:t>, la Ley de Estándares de Algodón de los  EE.UU.  y  la  Ley  de  Futuros  de  Algodón  de  los  EE .UU.  </a:t>
            </a:r>
          </a:p>
          <a:p>
            <a:r>
              <a:rPr lang="es-ES" sz="1600" dirty="0"/>
              <a:t>Todos  los  usuarios  del  servicio pagan un arancel para recuperar los costos de la clasificación. </a:t>
            </a:r>
            <a:endParaRPr lang="es-AR" sz="1600" dirty="0"/>
          </a:p>
        </p:txBody>
      </p:sp>
      <p:sp>
        <p:nvSpPr>
          <p:cNvPr id="4" name="Espace réservé du numéro de diapositive 3">
            <a:extLst>
              <a:ext uri="{FF2B5EF4-FFF2-40B4-BE49-F238E27FC236}">
                <a16:creationId xmlns:a16="http://schemas.microsoft.com/office/drawing/2014/main" id="{267115C3-D213-41C9-B43D-14E43F5F6433}"/>
              </a:ext>
            </a:extLst>
          </p:cNvPr>
          <p:cNvSpPr>
            <a:spLocks noGrp="1"/>
          </p:cNvSpPr>
          <p:nvPr>
            <p:ph type="sldNum" sz="quarter" idx="12"/>
          </p:nvPr>
        </p:nvSpPr>
        <p:spPr/>
        <p:txBody>
          <a:bodyPr/>
          <a:lstStyle/>
          <a:p>
            <a:fld id="{D57F1E4F-1CFF-5643-939E-217C01CDF565}" type="slidenum">
              <a:rPr lang="en-US" smtClean="0"/>
              <a:pPr/>
              <a:t>6</a:t>
            </a:fld>
            <a:endParaRPr lang="en-US" dirty="0"/>
          </a:p>
        </p:txBody>
      </p:sp>
      <p:pic>
        <p:nvPicPr>
          <p:cNvPr id="5" name="Image 4">
            <a:extLst>
              <a:ext uri="{FF2B5EF4-FFF2-40B4-BE49-F238E27FC236}">
                <a16:creationId xmlns:a16="http://schemas.microsoft.com/office/drawing/2014/main" id="{9C9FC88E-DE24-49C8-BFD6-DCC4053DC527}"/>
              </a:ext>
            </a:extLst>
          </p:cNvPr>
          <p:cNvPicPr>
            <a:picLocks noChangeAspect="1"/>
          </p:cNvPicPr>
          <p:nvPr/>
        </p:nvPicPr>
        <p:blipFill>
          <a:blip r:embed="rId3"/>
          <a:stretch>
            <a:fillRect/>
          </a:stretch>
        </p:blipFill>
        <p:spPr>
          <a:xfrm>
            <a:off x="246485" y="183417"/>
            <a:ext cx="1005927" cy="1201016"/>
          </a:xfrm>
          <a:prstGeom prst="rect">
            <a:avLst/>
          </a:prstGeom>
        </p:spPr>
      </p:pic>
      <p:sp>
        <p:nvSpPr>
          <p:cNvPr id="7" name="ZoneTexte 6">
            <a:extLst>
              <a:ext uri="{FF2B5EF4-FFF2-40B4-BE49-F238E27FC236}">
                <a16:creationId xmlns:a16="http://schemas.microsoft.com/office/drawing/2014/main" id="{67179E30-CCDE-462F-8B21-698CEED67611}"/>
              </a:ext>
            </a:extLst>
          </p:cNvPr>
          <p:cNvSpPr txBox="1"/>
          <p:nvPr/>
        </p:nvSpPr>
        <p:spPr>
          <a:xfrm>
            <a:off x="900838" y="6123414"/>
            <a:ext cx="6336871" cy="276999"/>
          </a:xfrm>
          <a:prstGeom prst="rect">
            <a:avLst/>
          </a:prstGeom>
          <a:noFill/>
        </p:spPr>
        <p:txBody>
          <a:bodyPr wrap="square">
            <a:spAutoFit/>
          </a:bodyPr>
          <a:lstStyle/>
          <a:p>
            <a:r>
              <a:rPr kumimoji="0" lang="es-ES" sz="1200" b="0" i="0" u="none" strike="noStrike" kern="1200" cap="none" spc="0" normalizeH="0" baseline="0" noProof="0" dirty="0">
                <a:ln>
                  <a:noFill/>
                </a:ln>
                <a:solidFill>
                  <a:prstClr val="black"/>
                </a:solidFill>
                <a:effectLst/>
                <a:uLnTx/>
                <a:uFillTx/>
                <a:latin typeface="Calibri" panose="020F0502020204030204"/>
                <a:ea typeface="+mn-ea"/>
                <a:cs typeface="+mn-cs"/>
              </a:rPr>
              <a:t>Fuente :Departamento de Agricultura de los  Estados Unidos. Servicio de Comercialización Agrícola</a:t>
            </a:r>
            <a:endParaRPr lang="es-AR" dirty="0"/>
          </a:p>
        </p:txBody>
      </p:sp>
    </p:spTree>
    <p:extLst>
      <p:ext uri="{BB962C8B-B14F-4D97-AF65-F5344CB8AC3E}">
        <p14:creationId xmlns:p14="http://schemas.microsoft.com/office/powerpoint/2010/main" val="4165552297"/>
      </p:ext>
    </p:extLst>
  </p:cSld>
  <p:clrMapOvr>
    <a:masterClrMapping/>
  </p:clrMapOvr>
  <p:transition spd="slow" advClick="0" advTm="5000">
    <p:randomBar dir="vert"/>
    <p:sndAc>
      <p:stSnd loop="1">
        <p:snd r:embed="rId2" name="wind.wav"/>
      </p:stSnd>
    </p:sndAc>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EFB217B-4272-4689-92CF-A790A1386035}"/>
              </a:ext>
            </a:extLst>
          </p:cNvPr>
          <p:cNvSpPr>
            <a:spLocks noGrp="1"/>
          </p:cNvSpPr>
          <p:nvPr>
            <p:ph type="title"/>
          </p:nvPr>
        </p:nvSpPr>
        <p:spPr>
          <a:xfrm>
            <a:off x="1429915" y="320675"/>
            <a:ext cx="10515600" cy="1325563"/>
          </a:xfrm>
        </p:spPr>
        <p:txBody>
          <a:bodyPr/>
          <a:lstStyle/>
          <a:p>
            <a:pPr algn="ctr"/>
            <a:r>
              <a:rPr kumimoji="0" lang="es-AR" sz="3600" b="1" i="0" u="sng" strike="noStrike" kern="1200" cap="none" spc="0" normalizeH="0" baseline="0" noProof="0" dirty="0">
                <a:ln>
                  <a:noFill/>
                </a:ln>
                <a:solidFill>
                  <a:prstClr val="black"/>
                </a:solidFill>
                <a:effectLst/>
                <a:uLnTx/>
                <a:uFillTx/>
                <a:latin typeface="Trebuchet MS" panose="020B0603020202020204"/>
                <a:ea typeface="+mj-ea"/>
                <a:cs typeface="+mj-cs"/>
              </a:rPr>
              <a:t>CLASIFICACION POR INSTRUMENTOS H.V.I.: </a:t>
            </a:r>
            <a:br>
              <a:rPr kumimoji="0" lang="es-AR" sz="3600" b="1" i="0" u="sng" strike="noStrike" kern="1200" cap="none" spc="0" normalizeH="0" baseline="0" noProof="0" dirty="0">
                <a:ln>
                  <a:noFill/>
                </a:ln>
                <a:solidFill>
                  <a:prstClr val="black"/>
                </a:solidFill>
                <a:effectLst/>
                <a:uLnTx/>
                <a:uFillTx/>
                <a:latin typeface="Trebuchet MS" panose="020B0603020202020204"/>
                <a:ea typeface="+mj-ea"/>
                <a:cs typeface="+mj-cs"/>
              </a:rPr>
            </a:br>
            <a:r>
              <a:rPr kumimoji="0" lang="es-AR" sz="3600" b="1" i="0" u="sng" strike="noStrike" kern="1200" cap="none" spc="0" normalizeH="0" baseline="0" noProof="0" dirty="0">
                <a:ln>
                  <a:noFill/>
                </a:ln>
                <a:solidFill>
                  <a:prstClr val="black"/>
                </a:solidFill>
                <a:effectLst/>
                <a:uLnTx/>
                <a:uFillTx/>
                <a:latin typeface="Trebuchet MS" panose="020B0603020202020204"/>
                <a:ea typeface="+mj-ea"/>
                <a:cs typeface="+mj-cs"/>
              </a:rPr>
              <a:t>HISTORIA-3</a:t>
            </a:r>
            <a:endParaRPr lang="es-AR" dirty="0"/>
          </a:p>
        </p:txBody>
      </p:sp>
      <p:sp>
        <p:nvSpPr>
          <p:cNvPr id="3" name="Espace réservé du contenu 2">
            <a:extLst>
              <a:ext uri="{FF2B5EF4-FFF2-40B4-BE49-F238E27FC236}">
                <a16:creationId xmlns:a16="http://schemas.microsoft.com/office/drawing/2014/main" id="{09F5BA5D-9250-4B33-BEDE-8F83EFB41157}"/>
              </a:ext>
            </a:extLst>
          </p:cNvPr>
          <p:cNvSpPr>
            <a:spLocks noGrp="1"/>
          </p:cNvSpPr>
          <p:nvPr>
            <p:ph idx="1"/>
          </p:nvPr>
        </p:nvSpPr>
        <p:spPr>
          <a:xfrm>
            <a:off x="695400" y="1828800"/>
            <a:ext cx="10886268" cy="4527550"/>
          </a:xfrm>
        </p:spPr>
        <p:txBody>
          <a:bodyPr>
            <a:normAutofit fontScale="62500" lnSpcReduction="20000"/>
          </a:bodyPr>
          <a:lstStyle/>
          <a:p>
            <a:r>
              <a:rPr lang="es-ES" sz="2600" b="1" u="sng" dirty="0" err="1">
                <a:effectLst/>
              </a:rPr>
              <a:t>Ambito</a:t>
            </a:r>
            <a:endParaRPr lang="es-ES" sz="2600" b="1" u="sng" dirty="0">
              <a:effectLst/>
            </a:endParaRPr>
          </a:p>
          <a:p>
            <a:r>
              <a:rPr lang="es-ES" sz="2600" dirty="0">
                <a:effectLst/>
              </a:rPr>
              <a:t>Prácticamente todo el algodón cultivado en los Estados Unidos es clasificado por el USDA a solicitud de los productores. Si bien la clasificación no es obligatoria, los agricultores generalmente la encuentran esencial para comercializar sus cosechas y por la participación en el programa de precio sostén del USDA. Este Departamento también clasifica todo algodón ofrecido para entrega en con tratos futuros en la Bolsa de Algodón de Nueva York y provee a la industria clasificación para arbitraje. </a:t>
            </a:r>
          </a:p>
          <a:p>
            <a:r>
              <a:rPr lang="es-ES" sz="2600" dirty="0">
                <a:effectLst/>
              </a:rPr>
              <a:t>Los servicios de clasificación también son provistos individualmente a compradores , manufactureros, </a:t>
            </a:r>
            <a:r>
              <a:rPr lang="es-ES" sz="2600" dirty="0" err="1">
                <a:effectLst/>
              </a:rPr>
              <a:t>fitotecnistas</a:t>
            </a:r>
            <a:r>
              <a:rPr lang="es-ES" sz="2600" dirty="0">
                <a:effectLst/>
              </a:rPr>
              <a:t>, investigadores y otros, sobre pedido. </a:t>
            </a:r>
          </a:p>
          <a:p>
            <a:r>
              <a:rPr lang="es-ES" sz="2600" b="1" u="sng" dirty="0">
                <a:effectLst/>
              </a:rPr>
              <a:t>Salas de Clasificación</a:t>
            </a:r>
          </a:p>
          <a:p>
            <a:r>
              <a:rPr lang="es-ES" sz="2600" dirty="0">
                <a:effectLst/>
              </a:rPr>
              <a:t>El USDA opera 12 salas de clasificación de algodón a través del “Cinturón Algodonero”. Las instalaciones están diseñadas específicamente para la clasificación del algodón y son administradas exclusivamente con personal del USDA. </a:t>
            </a:r>
          </a:p>
          <a:p>
            <a:r>
              <a:rPr lang="es-ES" sz="2600" b="1" u="sng" dirty="0">
                <a:effectLst/>
              </a:rPr>
              <a:t>Muestreo</a:t>
            </a:r>
          </a:p>
          <a:p>
            <a:r>
              <a:rPr lang="es-ES" sz="2600" dirty="0">
                <a:effectLst/>
              </a:rPr>
              <a:t>En la desmotadora, las fibras de algodón son separadas de la semilla, limpiadas para extraer residuos de la planta y otras materias extrañas, y prensadas en fardos de alrededor de 500 libras (226,8 kg). Una muestra de un mínimo de 4 onzas (115 gramos) es tomada de cada lado del fardo por un agente de muestreo autorizado, y la muestra total de 8 onzas (230 gr) es entregada por el agente o el transportador designado a la sala de clasificación del USDA que sirve al área.</a:t>
            </a:r>
          </a:p>
          <a:p>
            <a:r>
              <a:rPr lang="es-ES" sz="2600" dirty="0">
                <a:effectLst/>
              </a:rPr>
              <a:t>Los operadores de desmotadoras y depósitos sirven como agentes de muestreo autorizados y cumplen esta función bajo la              supervisión del USDA. </a:t>
            </a:r>
          </a:p>
          <a:p>
            <a:endParaRPr lang="es-AR" sz="1600" dirty="0"/>
          </a:p>
        </p:txBody>
      </p:sp>
      <p:sp>
        <p:nvSpPr>
          <p:cNvPr id="4" name="Espace réservé du numéro de diapositive 3">
            <a:extLst>
              <a:ext uri="{FF2B5EF4-FFF2-40B4-BE49-F238E27FC236}">
                <a16:creationId xmlns:a16="http://schemas.microsoft.com/office/drawing/2014/main" id="{267115C3-D213-41C9-B43D-14E43F5F6433}"/>
              </a:ext>
            </a:extLst>
          </p:cNvPr>
          <p:cNvSpPr>
            <a:spLocks noGrp="1"/>
          </p:cNvSpPr>
          <p:nvPr>
            <p:ph type="sldNum" sz="quarter" idx="12"/>
          </p:nvPr>
        </p:nvSpPr>
        <p:spPr/>
        <p:txBody>
          <a:bodyPr/>
          <a:lstStyle/>
          <a:p>
            <a:fld id="{D57F1E4F-1CFF-5643-939E-217C01CDF565}" type="slidenum">
              <a:rPr lang="en-US" smtClean="0"/>
              <a:pPr/>
              <a:t>7</a:t>
            </a:fld>
            <a:endParaRPr lang="en-US" dirty="0"/>
          </a:p>
        </p:txBody>
      </p:sp>
      <p:pic>
        <p:nvPicPr>
          <p:cNvPr id="5" name="Image 4">
            <a:extLst>
              <a:ext uri="{FF2B5EF4-FFF2-40B4-BE49-F238E27FC236}">
                <a16:creationId xmlns:a16="http://schemas.microsoft.com/office/drawing/2014/main" id="{9C9FC88E-DE24-49C8-BFD6-DCC4053DC527}"/>
              </a:ext>
            </a:extLst>
          </p:cNvPr>
          <p:cNvPicPr>
            <a:picLocks noChangeAspect="1"/>
          </p:cNvPicPr>
          <p:nvPr/>
        </p:nvPicPr>
        <p:blipFill>
          <a:blip r:embed="rId3"/>
          <a:stretch>
            <a:fillRect/>
          </a:stretch>
        </p:blipFill>
        <p:spPr>
          <a:xfrm>
            <a:off x="246485" y="183417"/>
            <a:ext cx="1005927" cy="1201016"/>
          </a:xfrm>
          <a:prstGeom prst="rect">
            <a:avLst/>
          </a:prstGeom>
        </p:spPr>
      </p:pic>
      <p:sp>
        <p:nvSpPr>
          <p:cNvPr id="7" name="ZoneTexte 6">
            <a:extLst>
              <a:ext uri="{FF2B5EF4-FFF2-40B4-BE49-F238E27FC236}">
                <a16:creationId xmlns:a16="http://schemas.microsoft.com/office/drawing/2014/main" id="{67179E30-CCDE-462F-8B21-698CEED67611}"/>
              </a:ext>
            </a:extLst>
          </p:cNvPr>
          <p:cNvSpPr txBox="1"/>
          <p:nvPr/>
        </p:nvSpPr>
        <p:spPr>
          <a:xfrm>
            <a:off x="118174" y="6079351"/>
            <a:ext cx="8126925" cy="276999"/>
          </a:xfrm>
          <a:prstGeom prst="rect">
            <a:avLst/>
          </a:prstGeom>
          <a:noFill/>
        </p:spPr>
        <p:txBody>
          <a:bodyPr wrap="square">
            <a:spAutoFit/>
          </a:bodyPr>
          <a:lstStyle/>
          <a:p>
            <a:r>
              <a:rPr kumimoji="0" lang="es-ES" sz="1200" b="0" i="0" u="none" strike="noStrike" kern="1200" cap="none" spc="0" normalizeH="0" baseline="0" noProof="0" dirty="0">
                <a:ln>
                  <a:noFill/>
                </a:ln>
                <a:solidFill>
                  <a:prstClr val="black"/>
                </a:solidFill>
                <a:effectLst/>
                <a:uLnTx/>
                <a:uFillTx/>
                <a:latin typeface="Calibri" panose="020F0502020204030204"/>
                <a:ea typeface="+mn-ea"/>
                <a:cs typeface="+mn-cs"/>
              </a:rPr>
              <a:t>                      Fuente :Departamento de Agricultura de los  Estados Unidos. Servicio de Comercialización Agrícola</a:t>
            </a:r>
            <a:endParaRPr lang="es-AR" dirty="0"/>
          </a:p>
        </p:txBody>
      </p:sp>
    </p:spTree>
    <p:extLst>
      <p:ext uri="{BB962C8B-B14F-4D97-AF65-F5344CB8AC3E}">
        <p14:creationId xmlns:p14="http://schemas.microsoft.com/office/powerpoint/2010/main" val="223705330"/>
      </p:ext>
    </p:extLst>
  </p:cSld>
  <p:clrMapOvr>
    <a:masterClrMapping/>
  </p:clrMapOvr>
  <p:transition spd="slow" advClick="0" advTm="5000">
    <p:randomBar dir="vert"/>
    <p:sndAc>
      <p:stSnd loop="1">
        <p:snd r:embed="rId2" name="wind.wav"/>
      </p:stSnd>
    </p:sndAc>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EFB217B-4272-4689-92CF-A790A1386035}"/>
              </a:ext>
            </a:extLst>
          </p:cNvPr>
          <p:cNvSpPr>
            <a:spLocks noGrp="1"/>
          </p:cNvSpPr>
          <p:nvPr>
            <p:ph type="title"/>
          </p:nvPr>
        </p:nvSpPr>
        <p:spPr>
          <a:xfrm>
            <a:off x="1429915" y="320675"/>
            <a:ext cx="10515600" cy="1325563"/>
          </a:xfrm>
        </p:spPr>
        <p:txBody>
          <a:bodyPr/>
          <a:lstStyle/>
          <a:p>
            <a:pPr algn="ctr"/>
            <a:r>
              <a:rPr kumimoji="0" lang="es-AR" sz="3600" b="1" i="0" u="sng" strike="noStrike" kern="1200" cap="none" spc="0" normalizeH="0" baseline="0" noProof="0" dirty="0">
                <a:ln>
                  <a:noFill/>
                </a:ln>
                <a:solidFill>
                  <a:prstClr val="black"/>
                </a:solidFill>
                <a:effectLst/>
                <a:uLnTx/>
                <a:uFillTx/>
                <a:latin typeface="Trebuchet MS" panose="020B0603020202020204"/>
                <a:ea typeface="+mj-ea"/>
                <a:cs typeface="+mj-cs"/>
              </a:rPr>
              <a:t>CLASIFICACION POR INSTRUMENTOS H.V.I.: </a:t>
            </a:r>
            <a:br>
              <a:rPr kumimoji="0" lang="es-AR" sz="3600" b="1" i="0" u="sng" strike="noStrike" kern="1200" cap="none" spc="0" normalizeH="0" baseline="0" noProof="0" dirty="0">
                <a:ln>
                  <a:noFill/>
                </a:ln>
                <a:solidFill>
                  <a:prstClr val="black"/>
                </a:solidFill>
                <a:effectLst/>
                <a:uLnTx/>
                <a:uFillTx/>
                <a:latin typeface="Trebuchet MS" panose="020B0603020202020204"/>
                <a:ea typeface="+mj-ea"/>
                <a:cs typeface="+mj-cs"/>
              </a:rPr>
            </a:br>
            <a:r>
              <a:rPr kumimoji="0" lang="es-AR" sz="3600" b="1" i="0" u="sng" strike="noStrike" kern="1200" cap="none" spc="0" normalizeH="0" baseline="0" noProof="0" dirty="0">
                <a:ln>
                  <a:noFill/>
                </a:ln>
                <a:solidFill>
                  <a:prstClr val="black"/>
                </a:solidFill>
                <a:effectLst/>
                <a:uLnTx/>
                <a:uFillTx/>
                <a:latin typeface="Trebuchet MS" panose="020B0603020202020204"/>
                <a:ea typeface="+mj-ea"/>
                <a:cs typeface="+mj-cs"/>
              </a:rPr>
              <a:t>HISTORIA-4</a:t>
            </a:r>
            <a:endParaRPr lang="es-AR" dirty="0"/>
          </a:p>
        </p:txBody>
      </p:sp>
      <p:sp>
        <p:nvSpPr>
          <p:cNvPr id="3" name="Espace réservé du contenu 2">
            <a:extLst>
              <a:ext uri="{FF2B5EF4-FFF2-40B4-BE49-F238E27FC236}">
                <a16:creationId xmlns:a16="http://schemas.microsoft.com/office/drawing/2014/main" id="{09F5BA5D-9250-4B33-BEDE-8F83EFB41157}"/>
              </a:ext>
            </a:extLst>
          </p:cNvPr>
          <p:cNvSpPr>
            <a:spLocks noGrp="1"/>
          </p:cNvSpPr>
          <p:nvPr>
            <p:ph idx="1"/>
          </p:nvPr>
        </p:nvSpPr>
        <p:spPr>
          <a:xfrm>
            <a:off x="695399" y="1828800"/>
            <a:ext cx="11385529" cy="4527550"/>
          </a:xfrm>
        </p:spPr>
        <p:txBody>
          <a:bodyPr>
            <a:normAutofit fontScale="25000" lnSpcReduction="20000"/>
          </a:bodyPr>
          <a:lstStyle/>
          <a:p>
            <a:r>
              <a:rPr lang="es-ES" sz="6400" b="1" u="sng" dirty="0">
                <a:effectLst/>
              </a:rPr>
              <a:t>Procedimiento de Muestreo</a:t>
            </a:r>
          </a:p>
          <a:p>
            <a:r>
              <a:rPr lang="es-ES" sz="6400" dirty="0">
                <a:effectLst/>
              </a:rPr>
              <a:t>Sobre la llegada a la sala de clasificación del USDA, las muestras son acondicionadas para llevar el contenido de humedad a rangos especificados antes de comenzar el proceso de clasificación. </a:t>
            </a:r>
          </a:p>
          <a:p>
            <a:r>
              <a:rPr lang="es-ES" sz="6400" dirty="0">
                <a:effectLst/>
              </a:rPr>
              <a:t>Las muestras son entregadas a las estaciones de clasificación por cintas transportadoras. Los resultados de las mediciones de fibra son electrónicamente enviados a la base de datos computarizados de la sala de clasificación y están inmediatamente disponibles para el cliente. </a:t>
            </a:r>
          </a:p>
          <a:p>
            <a:r>
              <a:rPr lang="es-ES" sz="6400" dirty="0">
                <a:effectLst/>
              </a:rPr>
              <a:t>El proceso de clasificación se mantiene en línea con el desmote de la cosecha, proveyendo a productores y compradores con esencial información de calidad al momento de venta.</a:t>
            </a:r>
          </a:p>
          <a:p>
            <a:r>
              <a:rPr lang="es-ES" sz="6400" dirty="0">
                <a:effectLst/>
              </a:rPr>
              <a:t>En el pico de la temporada, el USDA clasifica y provee datos sobre unos 2 millones de fardos por semana, a nivel nacional. Los sobrantes de las muestras son vendidos por el USDA y las ganancias son destinadas a cubrir los costos de la clasificación.</a:t>
            </a:r>
          </a:p>
          <a:p>
            <a:r>
              <a:rPr lang="es-ES" sz="6400" b="1" u="sng" dirty="0">
                <a:effectLst/>
              </a:rPr>
              <a:t>Metodología de Clasificación</a:t>
            </a:r>
          </a:p>
          <a:p>
            <a:r>
              <a:rPr lang="es-ES" sz="6400" dirty="0">
                <a:effectLst/>
              </a:rPr>
              <a:t>La metodología de clasificación del USDA es constantemente actualizada para incluir nuevas técnicas y equipos, a fin de proveer a la industria del algodón con la mejor información de calidad posible, para la comercialización y el procesamiento. </a:t>
            </a:r>
          </a:p>
          <a:p>
            <a:r>
              <a:rPr lang="es-ES" sz="6400" dirty="0">
                <a:effectLst/>
              </a:rPr>
              <a:t>El sistema está cambiando rápidamente de la confianza en los sentidos humanos a la utilización de instrumentos de precisión de alto volumen los que hacen mediciones de calidad en cuestión de segundos. </a:t>
            </a:r>
          </a:p>
          <a:p>
            <a:r>
              <a:rPr lang="es-ES" sz="6400" dirty="0">
                <a:effectLst/>
              </a:rPr>
              <a:t>El USDA completará la transición hacia la clasificación totalmente instrumentada tan rápido como la tecnología pueda ser desarrollada y los instrumentos estén suficientemente afinados. </a:t>
            </a:r>
          </a:p>
          <a:p>
            <a:endParaRPr lang="es-ES" sz="6400" dirty="0">
              <a:effectLst/>
            </a:endParaRPr>
          </a:p>
          <a:p>
            <a:endParaRPr lang="es-AR" sz="1600" dirty="0"/>
          </a:p>
        </p:txBody>
      </p:sp>
      <p:sp>
        <p:nvSpPr>
          <p:cNvPr id="4" name="Espace réservé du numéro de diapositive 3">
            <a:extLst>
              <a:ext uri="{FF2B5EF4-FFF2-40B4-BE49-F238E27FC236}">
                <a16:creationId xmlns:a16="http://schemas.microsoft.com/office/drawing/2014/main" id="{267115C3-D213-41C9-B43D-14E43F5F6433}"/>
              </a:ext>
            </a:extLst>
          </p:cNvPr>
          <p:cNvSpPr>
            <a:spLocks noGrp="1"/>
          </p:cNvSpPr>
          <p:nvPr>
            <p:ph type="sldNum" sz="quarter" idx="12"/>
          </p:nvPr>
        </p:nvSpPr>
        <p:spPr/>
        <p:txBody>
          <a:bodyPr/>
          <a:lstStyle/>
          <a:p>
            <a:fld id="{D57F1E4F-1CFF-5643-939E-217C01CDF565}" type="slidenum">
              <a:rPr lang="en-US" smtClean="0"/>
              <a:pPr/>
              <a:t>8</a:t>
            </a:fld>
            <a:endParaRPr lang="en-US" dirty="0"/>
          </a:p>
        </p:txBody>
      </p:sp>
      <p:pic>
        <p:nvPicPr>
          <p:cNvPr id="5" name="Image 4">
            <a:extLst>
              <a:ext uri="{FF2B5EF4-FFF2-40B4-BE49-F238E27FC236}">
                <a16:creationId xmlns:a16="http://schemas.microsoft.com/office/drawing/2014/main" id="{9C9FC88E-DE24-49C8-BFD6-DCC4053DC527}"/>
              </a:ext>
            </a:extLst>
          </p:cNvPr>
          <p:cNvPicPr>
            <a:picLocks noChangeAspect="1"/>
          </p:cNvPicPr>
          <p:nvPr/>
        </p:nvPicPr>
        <p:blipFill>
          <a:blip r:embed="rId3"/>
          <a:stretch>
            <a:fillRect/>
          </a:stretch>
        </p:blipFill>
        <p:spPr>
          <a:xfrm>
            <a:off x="246485" y="183417"/>
            <a:ext cx="1005927" cy="1201016"/>
          </a:xfrm>
          <a:prstGeom prst="rect">
            <a:avLst/>
          </a:prstGeom>
        </p:spPr>
      </p:pic>
      <p:sp>
        <p:nvSpPr>
          <p:cNvPr id="7" name="ZoneTexte 6">
            <a:extLst>
              <a:ext uri="{FF2B5EF4-FFF2-40B4-BE49-F238E27FC236}">
                <a16:creationId xmlns:a16="http://schemas.microsoft.com/office/drawing/2014/main" id="{67179E30-CCDE-462F-8B21-698CEED67611}"/>
              </a:ext>
            </a:extLst>
          </p:cNvPr>
          <p:cNvSpPr txBox="1"/>
          <p:nvPr/>
        </p:nvSpPr>
        <p:spPr>
          <a:xfrm>
            <a:off x="695399" y="5688816"/>
            <a:ext cx="8126925" cy="646331"/>
          </a:xfrm>
          <a:prstGeom prst="rect">
            <a:avLst/>
          </a:prstGeom>
          <a:noFill/>
        </p:spPr>
        <p:txBody>
          <a:bodyPr wrap="square">
            <a:spAutoFit/>
          </a:bodyPr>
          <a:lstStyle/>
          <a:p>
            <a:r>
              <a:rPr kumimoji="0" lang="es-ES" sz="1200" b="0" i="0" u="none" strike="noStrike" kern="1200" cap="none" spc="0" normalizeH="0" baseline="0" noProof="0" dirty="0">
                <a:ln>
                  <a:noFill/>
                </a:ln>
                <a:solidFill>
                  <a:prstClr val="black"/>
                </a:solidFill>
                <a:effectLst/>
                <a:uLnTx/>
                <a:uFillTx/>
                <a:latin typeface="Calibri" panose="020F0502020204030204"/>
                <a:ea typeface="+mn-ea"/>
                <a:cs typeface="+mn-cs"/>
              </a:rPr>
              <a:t>                     </a:t>
            </a:r>
          </a:p>
          <a:p>
            <a:endParaRPr lang="es-ES" sz="1200" dirty="0">
              <a:solidFill>
                <a:prstClr val="black"/>
              </a:solidFill>
              <a:latin typeface="Calibri" panose="020F0502020204030204"/>
            </a:endParaRPr>
          </a:p>
          <a:p>
            <a:r>
              <a:rPr kumimoji="0" lang="es-ES" sz="1200" b="0" i="0" u="none" strike="noStrike" kern="1200" cap="none" spc="0" normalizeH="0" baseline="0" noProof="0" dirty="0">
                <a:ln>
                  <a:noFill/>
                </a:ln>
                <a:solidFill>
                  <a:prstClr val="black"/>
                </a:solidFill>
                <a:effectLst/>
                <a:uLnTx/>
                <a:uFillTx/>
                <a:latin typeface="Calibri" panose="020F0502020204030204"/>
                <a:ea typeface="+mn-ea"/>
                <a:cs typeface="+mn-cs"/>
              </a:rPr>
              <a:t> Fuente :Departamento de Agricultura de los  Estados Unidos. Servicio de Comercialización Agrícola</a:t>
            </a:r>
            <a:endParaRPr lang="es-AR" dirty="0"/>
          </a:p>
        </p:txBody>
      </p:sp>
    </p:spTree>
    <p:extLst>
      <p:ext uri="{BB962C8B-B14F-4D97-AF65-F5344CB8AC3E}">
        <p14:creationId xmlns:p14="http://schemas.microsoft.com/office/powerpoint/2010/main" val="591586191"/>
      </p:ext>
    </p:extLst>
  </p:cSld>
  <p:clrMapOvr>
    <a:masterClrMapping/>
  </p:clrMapOvr>
  <p:transition spd="slow" advClick="0" advTm="5000">
    <p:randomBar dir="vert"/>
    <p:sndAc>
      <p:stSnd loop="1">
        <p:snd r:embed="rId2" name="wind.wav"/>
      </p:stSnd>
    </p:sndAc>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EFB217B-4272-4689-92CF-A790A1386035}"/>
              </a:ext>
            </a:extLst>
          </p:cNvPr>
          <p:cNvSpPr>
            <a:spLocks noGrp="1"/>
          </p:cNvSpPr>
          <p:nvPr>
            <p:ph type="title"/>
          </p:nvPr>
        </p:nvSpPr>
        <p:spPr>
          <a:xfrm>
            <a:off x="1429915" y="320675"/>
            <a:ext cx="10515600" cy="1325563"/>
          </a:xfrm>
        </p:spPr>
        <p:txBody>
          <a:bodyPr/>
          <a:lstStyle/>
          <a:p>
            <a:pPr algn="ctr"/>
            <a:r>
              <a:rPr kumimoji="0" lang="es-AR" sz="3600" b="1" i="0" u="sng" strike="noStrike" kern="1200" cap="none" spc="0" normalizeH="0" baseline="0" noProof="0" dirty="0">
                <a:ln>
                  <a:noFill/>
                </a:ln>
                <a:solidFill>
                  <a:prstClr val="black"/>
                </a:solidFill>
                <a:effectLst/>
                <a:uLnTx/>
                <a:uFillTx/>
                <a:latin typeface="Trebuchet MS" panose="020B0603020202020204"/>
                <a:ea typeface="+mj-ea"/>
                <a:cs typeface="+mj-cs"/>
              </a:rPr>
              <a:t>CLASIFICACION POR INSTRUMENTOS H.V.I.: </a:t>
            </a:r>
            <a:br>
              <a:rPr kumimoji="0" lang="es-AR" sz="3600" b="1" i="0" u="sng" strike="noStrike" kern="1200" cap="none" spc="0" normalizeH="0" baseline="0" noProof="0" dirty="0">
                <a:ln>
                  <a:noFill/>
                </a:ln>
                <a:solidFill>
                  <a:prstClr val="black"/>
                </a:solidFill>
                <a:effectLst/>
                <a:uLnTx/>
                <a:uFillTx/>
                <a:latin typeface="Trebuchet MS" panose="020B0603020202020204"/>
                <a:ea typeface="+mj-ea"/>
                <a:cs typeface="+mj-cs"/>
              </a:rPr>
            </a:br>
            <a:r>
              <a:rPr kumimoji="0" lang="es-AR" sz="3600" b="1" i="0" u="sng" strike="noStrike" kern="1200" cap="none" spc="0" normalizeH="0" baseline="0" noProof="0" dirty="0">
                <a:ln>
                  <a:noFill/>
                </a:ln>
                <a:solidFill>
                  <a:prstClr val="black"/>
                </a:solidFill>
                <a:effectLst/>
                <a:uLnTx/>
                <a:uFillTx/>
                <a:latin typeface="Trebuchet MS" panose="020B0603020202020204"/>
                <a:ea typeface="+mj-ea"/>
                <a:cs typeface="+mj-cs"/>
              </a:rPr>
              <a:t>HISTORIA-5</a:t>
            </a:r>
            <a:endParaRPr lang="es-AR" dirty="0"/>
          </a:p>
        </p:txBody>
      </p:sp>
      <p:sp>
        <p:nvSpPr>
          <p:cNvPr id="3" name="Espace réservé du contenu 2">
            <a:extLst>
              <a:ext uri="{FF2B5EF4-FFF2-40B4-BE49-F238E27FC236}">
                <a16:creationId xmlns:a16="http://schemas.microsoft.com/office/drawing/2014/main" id="{09F5BA5D-9250-4B33-BEDE-8F83EFB41157}"/>
              </a:ext>
            </a:extLst>
          </p:cNvPr>
          <p:cNvSpPr>
            <a:spLocks noGrp="1"/>
          </p:cNvSpPr>
          <p:nvPr>
            <p:ph idx="1"/>
          </p:nvPr>
        </p:nvSpPr>
        <p:spPr>
          <a:xfrm>
            <a:off x="695399" y="1828800"/>
            <a:ext cx="11385529" cy="4527550"/>
          </a:xfrm>
        </p:spPr>
        <p:txBody>
          <a:bodyPr>
            <a:normAutofit fontScale="47500" lnSpcReduction="20000"/>
          </a:bodyPr>
          <a:lstStyle/>
          <a:p>
            <a:r>
              <a:rPr lang="es-ES" sz="4900" b="1" u="sng" dirty="0">
                <a:effectLst/>
              </a:rPr>
              <a:t>Difusión de los datos</a:t>
            </a:r>
          </a:p>
          <a:p>
            <a:r>
              <a:rPr lang="es-ES" sz="4900" dirty="0">
                <a:effectLst/>
              </a:rPr>
              <a:t>Los datos de la clasificación del algodón están disponibles para los productores o sus agentes autorizados a través de telecomunicaciones computadora - a - computadora, </a:t>
            </a:r>
          </a:p>
          <a:p>
            <a:r>
              <a:rPr lang="es-ES" sz="4900" dirty="0">
                <a:effectLst/>
              </a:rPr>
              <a:t>“diskettes”, cintas, tarjetas perforadas, </a:t>
            </a:r>
            <a:r>
              <a:rPr lang="es-ES" sz="4900" dirty="0" err="1">
                <a:effectLst/>
              </a:rPr>
              <a:t>key</a:t>
            </a:r>
            <a:r>
              <a:rPr lang="es-ES" sz="4900" dirty="0">
                <a:effectLst/>
              </a:rPr>
              <a:t> USB y documentos impresos generados por computadora. </a:t>
            </a:r>
          </a:p>
          <a:p>
            <a:r>
              <a:rPr lang="es-ES" sz="4900" dirty="0">
                <a:effectLst/>
              </a:rPr>
              <a:t>El método más popular de difusión es el de telecomunicaciones, dado que el mismo da acceso inmediato al cliente a los datos sobre la clasificación. </a:t>
            </a:r>
          </a:p>
          <a:p>
            <a:r>
              <a:rPr lang="es-ES" sz="4900" dirty="0">
                <a:effectLst/>
              </a:rPr>
              <a:t>Los datos están disponibles a los subsiguientes dueños del algodón, primariamente comerciantes y manufactureros, a través de una base de datos central computarizada. </a:t>
            </a:r>
          </a:p>
          <a:p>
            <a:r>
              <a:rPr lang="es-ES" sz="4900" dirty="0">
                <a:effectLst/>
              </a:rPr>
              <a:t>Esta base de datos es accesible por telecomunicaciones y contiene datos de clasificación para la cosecha actual y del año pasado. El acceso a los datos de la clasificación está limitado al dueño actual del algodón. </a:t>
            </a:r>
          </a:p>
          <a:p>
            <a:endParaRPr lang="es-AR" sz="1600" dirty="0"/>
          </a:p>
        </p:txBody>
      </p:sp>
      <p:sp>
        <p:nvSpPr>
          <p:cNvPr id="4" name="Espace réservé du numéro de diapositive 3">
            <a:extLst>
              <a:ext uri="{FF2B5EF4-FFF2-40B4-BE49-F238E27FC236}">
                <a16:creationId xmlns:a16="http://schemas.microsoft.com/office/drawing/2014/main" id="{267115C3-D213-41C9-B43D-14E43F5F6433}"/>
              </a:ext>
            </a:extLst>
          </p:cNvPr>
          <p:cNvSpPr>
            <a:spLocks noGrp="1"/>
          </p:cNvSpPr>
          <p:nvPr>
            <p:ph type="sldNum" sz="quarter" idx="12"/>
          </p:nvPr>
        </p:nvSpPr>
        <p:spPr/>
        <p:txBody>
          <a:bodyPr/>
          <a:lstStyle/>
          <a:p>
            <a:fld id="{D57F1E4F-1CFF-5643-939E-217C01CDF565}" type="slidenum">
              <a:rPr lang="en-US" smtClean="0"/>
              <a:pPr/>
              <a:t>9</a:t>
            </a:fld>
            <a:endParaRPr lang="en-US" dirty="0"/>
          </a:p>
        </p:txBody>
      </p:sp>
      <p:pic>
        <p:nvPicPr>
          <p:cNvPr id="5" name="Image 4">
            <a:extLst>
              <a:ext uri="{FF2B5EF4-FFF2-40B4-BE49-F238E27FC236}">
                <a16:creationId xmlns:a16="http://schemas.microsoft.com/office/drawing/2014/main" id="{9C9FC88E-DE24-49C8-BFD6-DCC4053DC527}"/>
              </a:ext>
            </a:extLst>
          </p:cNvPr>
          <p:cNvPicPr>
            <a:picLocks noChangeAspect="1"/>
          </p:cNvPicPr>
          <p:nvPr/>
        </p:nvPicPr>
        <p:blipFill>
          <a:blip r:embed="rId4"/>
          <a:stretch>
            <a:fillRect/>
          </a:stretch>
        </p:blipFill>
        <p:spPr>
          <a:xfrm>
            <a:off x="246485" y="183417"/>
            <a:ext cx="1005927" cy="1201016"/>
          </a:xfrm>
          <a:prstGeom prst="rect">
            <a:avLst/>
          </a:prstGeom>
        </p:spPr>
      </p:pic>
      <p:sp>
        <p:nvSpPr>
          <p:cNvPr id="7" name="ZoneTexte 6">
            <a:extLst>
              <a:ext uri="{FF2B5EF4-FFF2-40B4-BE49-F238E27FC236}">
                <a16:creationId xmlns:a16="http://schemas.microsoft.com/office/drawing/2014/main" id="{67179E30-CCDE-462F-8B21-698CEED67611}"/>
              </a:ext>
            </a:extLst>
          </p:cNvPr>
          <p:cNvSpPr txBox="1"/>
          <p:nvPr/>
        </p:nvSpPr>
        <p:spPr>
          <a:xfrm>
            <a:off x="111072" y="5706660"/>
            <a:ext cx="8126925" cy="276999"/>
          </a:xfrm>
          <a:prstGeom prst="rect">
            <a:avLst/>
          </a:prstGeom>
          <a:noFill/>
        </p:spPr>
        <p:txBody>
          <a:bodyPr wrap="square">
            <a:spAutoFit/>
          </a:bodyPr>
          <a:lstStyle/>
          <a:p>
            <a:r>
              <a:rPr kumimoji="0" lang="es-ES" sz="1200" b="0" i="0" u="none" strike="noStrike" kern="1200" cap="none" spc="0" normalizeH="0" baseline="0" noProof="0" dirty="0">
                <a:ln>
                  <a:noFill/>
                </a:ln>
                <a:solidFill>
                  <a:prstClr val="black"/>
                </a:solidFill>
                <a:effectLst/>
                <a:uLnTx/>
                <a:uFillTx/>
                <a:latin typeface="Calibri" panose="020F0502020204030204"/>
                <a:ea typeface="+mn-ea"/>
                <a:cs typeface="+mn-cs"/>
              </a:rPr>
              <a:t>                      Fuente :Departamento de Agricultura de los  Estados Unidos. Servicio de Comercialización Agrícola</a:t>
            </a:r>
            <a:endParaRPr lang="es-AR" dirty="0"/>
          </a:p>
        </p:txBody>
      </p:sp>
    </p:spTree>
    <p:extLst>
      <p:ext uri="{BB962C8B-B14F-4D97-AF65-F5344CB8AC3E}">
        <p14:creationId xmlns:p14="http://schemas.microsoft.com/office/powerpoint/2010/main" val="2443487746"/>
      </p:ext>
    </p:extLst>
  </p:cSld>
  <p:clrMapOvr>
    <a:masterClrMapping/>
  </p:clrMapOvr>
  <p:transition spd="slow" advClick="0" advTm="5000">
    <p:randomBar dir="vert"/>
    <p:sndAc>
      <p:stSnd loop="1">
        <p:snd r:embed="rId3" name="wind.wav"/>
      </p:stSnd>
    </p:sndAc>
  </p:transition>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Gallery</Template>
  <TotalTime>4219</TotalTime>
  <Words>5538</Words>
  <Application>Microsoft Office PowerPoint</Application>
  <PresentationFormat>Panorámica</PresentationFormat>
  <Paragraphs>577</Paragraphs>
  <Slides>49</Slides>
  <Notes>28</Notes>
  <HiddenSlides>0</HiddenSlides>
  <MMClips>0</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49</vt:i4>
      </vt:variant>
    </vt:vector>
  </HeadingPairs>
  <TitlesOfParts>
    <vt:vector size="56" baseType="lpstr">
      <vt:lpstr>Arial</vt:lpstr>
      <vt:lpstr>Bahnschrift</vt:lpstr>
      <vt:lpstr>Calibri</vt:lpstr>
      <vt:lpstr>Calibri Light</vt:lpstr>
      <vt:lpstr>Trebuchet MS</vt:lpstr>
      <vt:lpstr>Wingdings</vt:lpstr>
      <vt:lpstr>Thème Office</vt:lpstr>
      <vt:lpstr>Certificación del laboratorio de APPA (SANTA FE) en estándar internacional ICA - BREMEN </vt:lpstr>
      <vt:lpstr>CLASIFICACION POR INSTRUMENTOS H.V.I.: importancia para el sector textil y la moda-1 </vt:lpstr>
      <vt:lpstr>CLASIFICACION POR INSTRUMENTOS H.V.I.: importancia para el sector textil y la moda-2 </vt:lpstr>
      <vt:lpstr>CLASIFICACION POR INSTRUMENTOS H.V.I.:  </vt:lpstr>
      <vt:lpstr>CLASIFICACION POR INSTRUMENTOS H.V.I.:  HISTORIA-1</vt:lpstr>
      <vt:lpstr>CLASIFICACION POR INSTRUMENTOS H.V.I.:  HISTORIA-2</vt:lpstr>
      <vt:lpstr>CLASIFICACION POR INSTRUMENTOS H.V.I.:  HISTORIA-3</vt:lpstr>
      <vt:lpstr>CLASIFICACION POR INSTRUMENTOS H.V.I.:  HISTORIA-4</vt:lpstr>
      <vt:lpstr>CLASIFICACION POR INSTRUMENTOS H.V.I.:  HISTORIA-5</vt:lpstr>
      <vt:lpstr>CLASIFICACION POR INSTRUMENTOS H.V.I.:  HISTORIA-5 Incidencia de las características de fibra en la hilatura de anillos</vt:lpstr>
      <vt:lpstr>                                                  </vt:lpstr>
      <vt:lpstr>                                        </vt:lpstr>
      <vt:lpstr>                                        </vt:lpstr>
      <vt:lpstr>                                        </vt:lpstr>
      <vt:lpstr>                                        </vt:lpstr>
      <vt:lpstr>                                        </vt:lpstr>
      <vt:lpstr>                                                  </vt:lpstr>
      <vt:lpstr>                                                  </vt:lpstr>
      <vt:lpstr>                                                  </vt:lpstr>
      <vt:lpstr>CLASIFICACION POR INSTRUMENTOS H.V.I.-(4B)</vt:lpstr>
      <vt:lpstr>                                                  </vt:lpstr>
      <vt:lpstr>                                                  </vt:lpstr>
      <vt:lpstr>                                                  </vt:lpstr>
      <vt:lpstr>                                                  </vt:lpstr>
      <vt:lpstr>CLASIFICACION POR INSTRUMENTOS H.V.I.-(8B)</vt:lpstr>
      <vt:lpstr>CLASIFICACION POR INSTRUMENTOS H.V.I.-(8C)</vt:lpstr>
      <vt:lpstr>                                                  </vt:lpstr>
      <vt:lpstr>                                                  </vt:lpstr>
      <vt:lpstr>CLASIFICACION POR INSTRUMENTOS H.V.I.-(10B)</vt:lpstr>
      <vt:lpstr> La basura es una medida de la cantidad de materias en el algodón que no son fibra, como hojas y cortezas de la propia planta. Un porcentaje alto de superficie de basura se traduce  en una mayor cantidad de residuos durante el tratamiento en la hilandería y un hilo de  inferior calidad. La relación entre la superficie porcentual de basura y el número de partículas  de basura es un buen indicador del tamaño medio de las partículas que contiene la muestra de algodón.. Las partículas de basura pequeñas o “de pimienta” son muy perjudiciales porque  son más difíciles de eliminar de la fibra durante la hilatura que las partículas de basura más  grandes.   El grado de hoja del clasificador es una estimación visual de la cantidad de partículas de  hoja de la planta de algodón. Hay siete grados de hoja, designados como grado de hoja “1”  hasta “7”, y todos están representados por estándares físicos. Además, hay una designación  “debajo de grado” que es descriptiva.  El contenido de hoja es afectado por la variedad de algodón, métodos de cosecha y condiciones de cosecha. La cantidad de hojas remanente en la fibra después del desmote depende de la cantidad presente en el algodón previo al desmote y del tipo de cantidad de equipo de limpieza y secado usado.                                       </vt:lpstr>
      <vt:lpstr>                                                  </vt:lpstr>
      <vt:lpstr>                                                  </vt:lpstr>
      <vt:lpstr>                                                  </vt:lpstr>
      <vt:lpstr>Esquema internacional de certificación de laboratorios ICA-BREMEN-1</vt:lpstr>
      <vt:lpstr>Esquema internacional de certificación de laboratorios ICA-BREMEN-2</vt:lpstr>
      <vt:lpstr>Esquema internacional de certificación de laboratorios ICA-BREMEN-3</vt:lpstr>
      <vt:lpstr>Esquema internacional de certificación de laboratorios ICA-BREMEN-4</vt:lpstr>
      <vt:lpstr>Certificación de laboratorios ICA-BREMEN</vt:lpstr>
      <vt:lpstr>GLOSARIO DE CALIDAD DEL ALGODON</vt:lpstr>
      <vt:lpstr>GLOSARIO DE CALIDAD DEL ALGODON</vt:lpstr>
      <vt:lpstr>GLOSARIO DE CALIDAD DEL ALGODON</vt:lpstr>
      <vt:lpstr>                                                  </vt:lpstr>
      <vt:lpstr>La clasificación</vt:lpstr>
      <vt:lpstr>ANEXOS</vt:lpstr>
      <vt:lpstr>                                                  </vt:lpstr>
      <vt:lpstr>                                                  </vt:lpstr>
      <vt:lpstr>                                                  </vt:lpstr>
      <vt:lpstr>                                                     </vt:lpstr>
      <vt:lpstr>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TOBY TOBY</dc:creator>
  <cp:lastModifiedBy>Nicolas D. Buyatti</cp:lastModifiedBy>
  <cp:revision>24</cp:revision>
  <dcterms:created xsi:type="dcterms:W3CDTF">2021-11-03T09:09:36Z</dcterms:created>
  <dcterms:modified xsi:type="dcterms:W3CDTF">2021-11-08T20:29:44Z</dcterms:modified>
</cp:coreProperties>
</file>