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modernComment_153_A40F9E3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07" r:id="rId3"/>
    <p:sldId id="309" r:id="rId4"/>
    <p:sldId id="305" r:id="rId5"/>
    <p:sldId id="310" r:id="rId6"/>
    <p:sldId id="312" r:id="rId7"/>
    <p:sldId id="313" r:id="rId8"/>
    <p:sldId id="324" r:id="rId9"/>
    <p:sldId id="335" r:id="rId10"/>
    <p:sldId id="311" r:id="rId11"/>
    <p:sldId id="300" r:id="rId12"/>
    <p:sldId id="326" r:id="rId13"/>
    <p:sldId id="272" r:id="rId14"/>
    <p:sldId id="273" r:id="rId15"/>
    <p:sldId id="274" r:id="rId16"/>
    <p:sldId id="275" r:id="rId17"/>
    <p:sldId id="276" r:id="rId18"/>
    <p:sldId id="277" r:id="rId19"/>
    <p:sldId id="270" r:id="rId20"/>
    <p:sldId id="271" r:id="rId21"/>
    <p:sldId id="256" r:id="rId22"/>
    <p:sldId id="292" r:id="rId23"/>
    <p:sldId id="257" r:id="rId24"/>
    <p:sldId id="258" r:id="rId25"/>
    <p:sldId id="259" r:id="rId26"/>
    <p:sldId id="298" r:id="rId27"/>
    <p:sldId id="337" r:id="rId28"/>
    <p:sldId id="338" r:id="rId29"/>
    <p:sldId id="339" r:id="rId30"/>
    <p:sldId id="340" r:id="rId31"/>
    <p:sldId id="346" r:id="rId32"/>
    <p:sldId id="341" r:id="rId33"/>
    <p:sldId id="342" r:id="rId34"/>
    <p:sldId id="347" r:id="rId35"/>
    <p:sldId id="289" r:id="rId36"/>
    <p:sldId id="364" r:id="rId37"/>
    <p:sldId id="299" r:id="rId38"/>
    <p:sldId id="363" r:id="rId39"/>
    <p:sldId id="358" r:id="rId40"/>
    <p:sldId id="359" r:id="rId41"/>
    <p:sldId id="360" r:id="rId42"/>
    <p:sldId id="361" r:id="rId43"/>
    <p:sldId id="362"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BEA722-7828-DB39-7045-C183727E8BFF}" name="TOBY TOBY" initials="TT" userId="61b424abebf29dd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1C8BA-CF68-4285-98CB-8D3BC8B77CD6}" v="55" dt="2021-10-31T13:49:11.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modernComment_153_A40F9E32.xml><?xml version="1.0" encoding="utf-8"?>
<p188:cmLst xmlns:a="http://schemas.openxmlformats.org/drawingml/2006/main" xmlns:r="http://schemas.openxmlformats.org/officeDocument/2006/relationships" xmlns:p188="http://schemas.microsoft.com/office/powerpoint/2018/8/main">
  <p188:cm id="{9ED96338-FB82-4C47-AC96-3966A51E86A8}" authorId="{2CBEA722-7828-DB39-7045-C183727E8BFF}" created="2021-10-30T13:23:25.286">
    <pc:sldMkLst xmlns:pc="http://schemas.microsoft.com/office/powerpoint/2013/main/command">
      <pc:docMk/>
      <pc:sldMk cId="2752486962" sldId="339"/>
    </pc:sldMkLst>
    <p188:txBody>
      <a:bodyPr/>
      <a:lstStyle/>
      <a:p>
        <a:r>
          <a:rPr lang="es-AR"/>
          <a:t>FUENTE: MINISTERIO DE AGRICULTURA GANADERIA Y PESCA DE LA ARGENTINA</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950E1-DD9A-4CDE-B971-327E9B91BD5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s-AR"/>
          </a:p>
        </p:txBody>
      </p:sp>
      <p:sp>
        <p:nvSpPr>
          <p:cNvPr id="3" name="Sous-titre 2">
            <a:extLst>
              <a:ext uri="{FF2B5EF4-FFF2-40B4-BE49-F238E27FC236}">
                <a16:creationId xmlns:a16="http://schemas.microsoft.com/office/drawing/2014/main" id="{0B5417FA-BFED-4C51-AD2E-D6CFC84A0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s-AR"/>
          </a:p>
        </p:txBody>
      </p:sp>
      <p:sp>
        <p:nvSpPr>
          <p:cNvPr id="4" name="Espace réservé de la date 3">
            <a:extLst>
              <a:ext uri="{FF2B5EF4-FFF2-40B4-BE49-F238E27FC236}">
                <a16:creationId xmlns:a16="http://schemas.microsoft.com/office/drawing/2014/main" id="{337E1082-66E4-41F0-AC58-B144BC2295F2}"/>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5" name="Espace réservé du pied de page 4">
            <a:extLst>
              <a:ext uri="{FF2B5EF4-FFF2-40B4-BE49-F238E27FC236}">
                <a16:creationId xmlns:a16="http://schemas.microsoft.com/office/drawing/2014/main" id="{6F5A98BE-20E2-418E-8AA7-1A74A147A8B9}"/>
              </a:ext>
            </a:extLst>
          </p:cNvPr>
          <p:cNvSpPr>
            <a:spLocks noGrp="1"/>
          </p:cNvSpPr>
          <p:nvPr>
            <p:ph type="ftr" sz="quarter" idx="11"/>
          </p:nvPr>
        </p:nvSpPr>
        <p:spPr/>
        <p:txBody>
          <a:bodyPr/>
          <a:lstStyle/>
          <a:p>
            <a:endParaRPr lang="es-AR" dirty="0"/>
          </a:p>
        </p:txBody>
      </p:sp>
      <p:sp>
        <p:nvSpPr>
          <p:cNvPr id="6" name="Espace réservé du numéro de diapositive 5">
            <a:extLst>
              <a:ext uri="{FF2B5EF4-FFF2-40B4-BE49-F238E27FC236}">
                <a16:creationId xmlns:a16="http://schemas.microsoft.com/office/drawing/2014/main" id="{0D989B63-AA66-4B28-9E1E-5A1C6C46A0A7}"/>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1712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BAAB9-28E7-4FF5-8AD5-828D3F8EB064}"/>
              </a:ext>
            </a:extLst>
          </p:cNvPr>
          <p:cNvSpPr>
            <a:spLocks noGrp="1"/>
          </p:cNvSpPr>
          <p:nvPr>
            <p:ph type="title"/>
          </p:nvPr>
        </p:nvSpPr>
        <p:spPr/>
        <p:txBody>
          <a:bodyPr/>
          <a:lstStyle/>
          <a:p>
            <a:r>
              <a:rPr lang="fr-FR"/>
              <a:t>Modifiez le style du titre</a:t>
            </a:r>
            <a:endParaRPr lang="es-AR"/>
          </a:p>
        </p:txBody>
      </p:sp>
      <p:sp>
        <p:nvSpPr>
          <p:cNvPr id="3" name="Espace réservé du texte vertical 2">
            <a:extLst>
              <a:ext uri="{FF2B5EF4-FFF2-40B4-BE49-F238E27FC236}">
                <a16:creationId xmlns:a16="http://schemas.microsoft.com/office/drawing/2014/main" id="{5A8897D8-86EB-45A3-9DAD-C498E6AF50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e la date 3">
            <a:extLst>
              <a:ext uri="{FF2B5EF4-FFF2-40B4-BE49-F238E27FC236}">
                <a16:creationId xmlns:a16="http://schemas.microsoft.com/office/drawing/2014/main" id="{97FD6DBE-B3F4-4C86-BD19-DC1B84872843}"/>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5" name="Espace réservé du pied de page 4">
            <a:extLst>
              <a:ext uri="{FF2B5EF4-FFF2-40B4-BE49-F238E27FC236}">
                <a16:creationId xmlns:a16="http://schemas.microsoft.com/office/drawing/2014/main" id="{790A0CA9-9565-406B-B809-E56D7069125B}"/>
              </a:ext>
            </a:extLst>
          </p:cNvPr>
          <p:cNvSpPr>
            <a:spLocks noGrp="1"/>
          </p:cNvSpPr>
          <p:nvPr>
            <p:ph type="ftr" sz="quarter" idx="11"/>
          </p:nvPr>
        </p:nvSpPr>
        <p:spPr/>
        <p:txBody>
          <a:bodyPr/>
          <a:lstStyle/>
          <a:p>
            <a:endParaRPr lang="es-AR" dirty="0"/>
          </a:p>
        </p:txBody>
      </p:sp>
      <p:sp>
        <p:nvSpPr>
          <p:cNvPr id="6" name="Espace réservé du numéro de diapositive 5">
            <a:extLst>
              <a:ext uri="{FF2B5EF4-FFF2-40B4-BE49-F238E27FC236}">
                <a16:creationId xmlns:a16="http://schemas.microsoft.com/office/drawing/2014/main" id="{2113FA86-D5F8-4E2F-A2EE-0F3F4C9BF408}"/>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44991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9328FD-D5D2-4B87-A0E4-E043CD1B028F}"/>
              </a:ext>
            </a:extLst>
          </p:cNvPr>
          <p:cNvSpPr>
            <a:spLocks noGrp="1"/>
          </p:cNvSpPr>
          <p:nvPr>
            <p:ph type="title" orient="vert"/>
          </p:nvPr>
        </p:nvSpPr>
        <p:spPr>
          <a:xfrm>
            <a:off x="8724900" y="365125"/>
            <a:ext cx="2628900" cy="5811838"/>
          </a:xfrm>
        </p:spPr>
        <p:txBody>
          <a:bodyPr vert="eaVert"/>
          <a:lstStyle/>
          <a:p>
            <a:r>
              <a:rPr lang="fr-FR"/>
              <a:t>Modifiez le style du titre</a:t>
            </a:r>
            <a:endParaRPr lang="es-AR"/>
          </a:p>
        </p:txBody>
      </p:sp>
      <p:sp>
        <p:nvSpPr>
          <p:cNvPr id="3" name="Espace réservé du texte vertical 2">
            <a:extLst>
              <a:ext uri="{FF2B5EF4-FFF2-40B4-BE49-F238E27FC236}">
                <a16:creationId xmlns:a16="http://schemas.microsoft.com/office/drawing/2014/main" id="{5C5E06A5-E969-46B3-BA5F-52C1CD239A7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e la date 3">
            <a:extLst>
              <a:ext uri="{FF2B5EF4-FFF2-40B4-BE49-F238E27FC236}">
                <a16:creationId xmlns:a16="http://schemas.microsoft.com/office/drawing/2014/main" id="{2F157308-87DE-4D90-A8EE-AE1530054F85}"/>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5" name="Espace réservé du pied de page 4">
            <a:extLst>
              <a:ext uri="{FF2B5EF4-FFF2-40B4-BE49-F238E27FC236}">
                <a16:creationId xmlns:a16="http://schemas.microsoft.com/office/drawing/2014/main" id="{F72592BB-5E08-4C1A-A8A5-FA9631E2C591}"/>
              </a:ext>
            </a:extLst>
          </p:cNvPr>
          <p:cNvSpPr>
            <a:spLocks noGrp="1"/>
          </p:cNvSpPr>
          <p:nvPr>
            <p:ph type="ftr" sz="quarter" idx="11"/>
          </p:nvPr>
        </p:nvSpPr>
        <p:spPr/>
        <p:txBody>
          <a:bodyPr/>
          <a:lstStyle/>
          <a:p>
            <a:endParaRPr lang="es-AR" dirty="0"/>
          </a:p>
        </p:txBody>
      </p:sp>
      <p:sp>
        <p:nvSpPr>
          <p:cNvPr id="6" name="Espace réservé du numéro de diapositive 5">
            <a:extLst>
              <a:ext uri="{FF2B5EF4-FFF2-40B4-BE49-F238E27FC236}">
                <a16:creationId xmlns:a16="http://schemas.microsoft.com/office/drawing/2014/main" id="{1A1E7A4A-0778-472B-BA8F-7BC1D5336CD9}"/>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2078625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9A905-05DC-43A9-8480-E4CBF23094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023A146-FAE2-4767-9B3B-733E20264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F33B7A-097F-4124-820D-C823BFF589D0}"/>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5" name="Espace réservé du pied de page 4">
            <a:extLst>
              <a:ext uri="{FF2B5EF4-FFF2-40B4-BE49-F238E27FC236}">
                <a16:creationId xmlns:a16="http://schemas.microsoft.com/office/drawing/2014/main" id="{EE40F461-D25D-49D4-9853-8923448DD88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B4EC4B6-22C1-4D70-AF61-2EBF506A538B}"/>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289188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AEA97-EDC4-465D-A52A-86AD7C3F60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D220C9-DF94-43AA-B2CB-0F72ABFB5F9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BEEB66-C581-4EC2-A995-741A0A63130B}"/>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5" name="Espace réservé du pied de page 4">
            <a:extLst>
              <a:ext uri="{FF2B5EF4-FFF2-40B4-BE49-F238E27FC236}">
                <a16:creationId xmlns:a16="http://schemas.microsoft.com/office/drawing/2014/main" id="{E9D7683D-ACA2-4A15-B363-169CD979042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087EB4F-E740-4C1D-9EC2-2EE21E39BD9E}"/>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14669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C7DF4-68DE-4BE4-8B20-1094301D3D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F84943-C604-4F3A-8B81-D3FBA2F42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B826AC4-5CA1-4E03-B999-7E60494333EA}"/>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5" name="Espace réservé du pied de page 4">
            <a:extLst>
              <a:ext uri="{FF2B5EF4-FFF2-40B4-BE49-F238E27FC236}">
                <a16:creationId xmlns:a16="http://schemas.microsoft.com/office/drawing/2014/main" id="{CB992DA8-6488-45E7-B139-445FD3B1E35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B5F28A8-7EE4-4FE0-A8AC-D04069C83113}"/>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715629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C2774B-DC53-4719-B862-9B57671098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AA04D8-15C4-4B98-9796-02C9CBEC6DA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DFF1F63-78AB-44BA-BCF8-786E7E48142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4D6CCD1-4850-4B37-8084-2485543D333D}"/>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6" name="Espace réservé du pied de page 5">
            <a:extLst>
              <a:ext uri="{FF2B5EF4-FFF2-40B4-BE49-F238E27FC236}">
                <a16:creationId xmlns:a16="http://schemas.microsoft.com/office/drawing/2014/main" id="{CA146D48-AC97-4F2B-A147-35BE83CE550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9BEC028-CCC6-4449-994E-EEFA387D42D1}"/>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57369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54641-0486-447A-9DAC-1DC00B5A0A8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4A816C3-5D68-44E8-899E-4044C214F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0800E4E-19AF-402C-861E-9DFA886D1D0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1B244F7-89AA-43C2-98FB-4085A85D4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1284221-2C8A-47B7-ADFA-73C2F1913CB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B83332-AD51-4AF9-9C28-DDB722514B4B}"/>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8" name="Espace réservé du pied de page 7">
            <a:extLst>
              <a:ext uri="{FF2B5EF4-FFF2-40B4-BE49-F238E27FC236}">
                <a16:creationId xmlns:a16="http://schemas.microsoft.com/office/drawing/2014/main" id="{5C6AF24F-F7FC-496E-B3F9-90E7A534D73F}"/>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CA1E5524-B9A2-42E9-B41B-E967A5F1EF21}"/>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315735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FABE8-AF3E-4C11-8FAC-12EAF961E1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E389EDA-911E-4F0E-9AA6-FF991123F63E}"/>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4" name="Espace réservé du pied de page 3">
            <a:extLst>
              <a:ext uri="{FF2B5EF4-FFF2-40B4-BE49-F238E27FC236}">
                <a16:creationId xmlns:a16="http://schemas.microsoft.com/office/drawing/2014/main" id="{4D32246E-9DD5-45E8-BB90-F03D9914DC74}"/>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7328BA5-E7CE-4290-AC90-F5D55B9AB552}"/>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3245258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AC6401-91FA-49E4-95F8-0EBE9A97ACB0}"/>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3" name="Espace réservé du pied de page 2">
            <a:extLst>
              <a:ext uri="{FF2B5EF4-FFF2-40B4-BE49-F238E27FC236}">
                <a16:creationId xmlns:a16="http://schemas.microsoft.com/office/drawing/2014/main" id="{0D87882C-02D1-4E25-A8EE-0DF373D1B874}"/>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FBD747A-3A05-434F-96CC-0A512D51EDBE}"/>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2857669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DACD8-5EC3-4FFB-B1F7-9AF7D84724D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35A474-57C6-4737-B117-FA64F246E9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30C5D4-4740-4BB1-B947-A2E88BA8A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318BBA-8C66-4021-9238-951C345B4574}"/>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6" name="Espace réservé du pied de page 5">
            <a:extLst>
              <a:ext uri="{FF2B5EF4-FFF2-40B4-BE49-F238E27FC236}">
                <a16:creationId xmlns:a16="http://schemas.microsoft.com/office/drawing/2014/main" id="{D718E772-152E-427D-96F8-79D26D0D200A}"/>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CE6067E-AF18-4060-8350-00DC9A380B71}"/>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340197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C3C49-1D50-47DE-9CBC-8877E7122FD4}"/>
              </a:ext>
            </a:extLst>
          </p:cNvPr>
          <p:cNvSpPr>
            <a:spLocks noGrp="1"/>
          </p:cNvSpPr>
          <p:nvPr>
            <p:ph type="title"/>
          </p:nvPr>
        </p:nvSpPr>
        <p:spPr/>
        <p:txBody>
          <a:bodyPr/>
          <a:lstStyle/>
          <a:p>
            <a:r>
              <a:rPr lang="fr-FR"/>
              <a:t>Modifiez le style du titre</a:t>
            </a:r>
            <a:endParaRPr lang="es-AR"/>
          </a:p>
        </p:txBody>
      </p:sp>
      <p:sp>
        <p:nvSpPr>
          <p:cNvPr id="3" name="Espace réservé du contenu 2">
            <a:extLst>
              <a:ext uri="{FF2B5EF4-FFF2-40B4-BE49-F238E27FC236}">
                <a16:creationId xmlns:a16="http://schemas.microsoft.com/office/drawing/2014/main" id="{1C2F1459-19B2-4734-B9DE-ACA2463C2BD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e la date 3">
            <a:extLst>
              <a:ext uri="{FF2B5EF4-FFF2-40B4-BE49-F238E27FC236}">
                <a16:creationId xmlns:a16="http://schemas.microsoft.com/office/drawing/2014/main" id="{77D521CC-690C-4B35-97AF-780445E20989}"/>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5" name="Espace réservé du pied de page 4">
            <a:extLst>
              <a:ext uri="{FF2B5EF4-FFF2-40B4-BE49-F238E27FC236}">
                <a16:creationId xmlns:a16="http://schemas.microsoft.com/office/drawing/2014/main" id="{008E4E7A-A05D-4C94-8469-C56890D4D7DD}"/>
              </a:ext>
            </a:extLst>
          </p:cNvPr>
          <p:cNvSpPr>
            <a:spLocks noGrp="1"/>
          </p:cNvSpPr>
          <p:nvPr>
            <p:ph type="ftr" sz="quarter" idx="11"/>
          </p:nvPr>
        </p:nvSpPr>
        <p:spPr/>
        <p:txBody>
          <a:bodyPr/>
          <a:lstStyle/>
          <a:p>
            <a:endParaRPr lang="es-AR" dirty="0"/>
          </a:p>
        </p:txBody>
      </p:sp>
      <p:sp>
        <p:nvSpPr>
          <p:cNvPr id="6" name="Espace réservé du numéro de diapositive 5">
            <a:extLst>
              <a:ext uri="{FF2B5EF4-FFF2-40B4-BE49-F238E27FC236}">
                <a16:creationId xmlns:a16="http://schemas.microsoft.com/office/drawing/2014/main" id="{A6071639-BDF2-4E15-964A-92ECEA3A16CC}"/>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54053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095FF-D6F9-411C-8356-36168936FB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FF105F7-BD80-48F3-AE2C-80D4C1E33B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27F775B7-7C16-4FE3-81E7-CB4FD11E8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975958-180E-4939-93DB-406691B149E3}"/>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6" name="Espace réservé du pied de page 5">
            <a:extLst>
              <a:ext uri="{FF2B5EF4-FFF2-40B4-BE49-F238E27FC236}">
                <a16:creationId xmlns:a16="http://schemas.microsoft.com/office/drawing/2014/main" id="{88F9CAD9-CBC1-4B3D-999A-0C0B8D6B1C5A}"/>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DC99016-DAF5-475F-95B0-483813CB7EE4}"/>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2160154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617B1-317F-494C-A119-DAAF05D7BC7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ADD0874-4DA0-4AC4-A89F-050539D7FE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21354-BA09-406C-A9BE-9C6314569D72}"/>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5" name="Espace réservé du pied de page 4">
            <a:extLst>
              <a:ext uri="{FF2B5EF4-FFF2-40B4-BE49-F238E27FC236}">
                <a16:creationId xmlns:a16="http://schemas.microsoft.com/office/drawing/2014/main" id="{E3398ABC-4118-46F5-9473-03B1FC0B452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63CBD22-E09C-44AC-A853-A8CD28F508D7}"/>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171246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56C96B-096D-453A-9BD1-0E2BBB13B56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67CECEA-67E7-46FE-8747-492F7494CAE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2E91C-EACC-4FDF-8C09-83300518B401}"/>
              </a:ext>
            </a:extLst>
          </p:cNvPr>
          <p:cNvSpPr>
            <a:spLocks noGrp="1"/>
          </p:cNvSpPr>
          <p:nvPr>
            <p:ph type="dt" sz="half" idx="10"/>
          </p:nvPr>
        </p:nvSpPr>
        <p:spPr/>
        <p:txBody>
          <a:bodyPr/>
          <a:lstStyle/>
          <a:p>
            <a:fld id="{484E2559-3C66-4384-B9C0-D427666C86CF}" type="datetimeFigureOut">
              <a:rPr lang="fr-FR" smtClean="0"/>
              <a:t>31/10/2021</a:t>
            </a:fld>
            <a:endParaRPr lang="fr-FR" dirty="0"/>
          </a:p>
        </p:txBody>
      </p:sp>
      <p:sp>
        <p:nvSpPr>
          <p:cNvPr id="5" name="Espace réservé du pied de page 4">
            <a:extLst>
              <a:ext uri="{FF2B5EF4-FFF2-40B4-BE49-F238E27FC236}">
                <a16:creationId xmlns:a16="http://schemas.microsoft.com/office/drawing/2014/main" id="{2348AEE2-52BC-4DAE-AE27-BAD9FCF1E38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4BFD235-DAA3-4911-A420-6C8CC7BC89F3}"/>
              </a:ext>
            </a:extLst>
          </p:cNvPr>
          <p:cNvSpPr>
            <a:spLocks noGrp="1"/>
          </p:cNvSpPr>
          <p:nvPr>
            <p:ph type="sldNum" sz="quarter" idx="12"/>
          </p:nvPr>
        </p:nvSpPr>
        <p:spPr/>
        <p:txBody>
          <a:bodyPr/>
          <a:lstStyle/>
          <a:p>
            <a:fld id="{C33D8D81-B280-41AD-8B38-E1ADEB3F37CA}" type="slidenum">
              <a:rPr lang="fr-FR" smtClean="0"/>
              <a:t>‹Nº›</a:t>
            </a:fld>
            <a:endParaRPr lang="fr-FR" dirty="0"/>
          </a:p>
        </p:txBody>
      </p:sp>
    </p:spTree>
    <p:extLst>
      <p:ext uri="{BB962C8B-B14F-4D97-AF65-F5344CB8AC3E}">
        <p14:creationId xmlns:p14="http://schemas.microsoft.com/office/powerpoint/2010/main" val="392202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63A19-4259-477F-B1CB-F239CF18515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s-AR"/>
          </a:p>
        </p:txBody>
      </p:sp>
      <p:sp>
        <p:nvSpPr>
          <p:cNvPr id="3" name="Espace réservé du texte 2">
            <a:extLst>
              <a:ext uri="{FF2B5EF4-FFF2-40B4-BE49-F238E27FC236}">
                <a16:creationId xmlns:a16="http://schemas.microsoft.com/office/drawing/2014/main" id="{1BC091BF-0CE7-4B8F-B6D5-572FC2CE0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C81180E-328E-484D-9652-B371E517B907}"/>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5" name="Espace réservé du pied de page 4">
            <a:extLst>
              <a:ext uri="{FF2B5EF4-FFF2-40B4-BE49-F238E27FC236}">
                <a16:creationId xmlns:a16="http://schemas.microsoft.com/office/drawing/2014/main" id="{96ED0CE3-023F-43CC-963D-5FE9AFE77FCC}"/>
              </a:ext>
            </a:extLst>
          </p:cNvPr>
          <p:cNvSpPr>
            <a:spLocks noGrp="1"/>
          </p:cNvSpPr>
          <p:nvPr>
            <p:ph type="ftr" sz="quarter" idx="11"/>
          </p:nvPr>
        </p:nvSpPr>
        <p:spPr/>
        <p:txBody>
          <a:bodyPr/>
          <a:lstStyle/>
          <a:p>
            <a:endParaRPr lang="es-AR" dirty="0"/>
          </a:p>
        </p:txBody>
      </p:sp>
      <p:sp>
        <p:nvSpPr>
          <p:cNvPr id="6" name="Espace réservé du numéro de diapositive 5">
            <a:extLst>
              <a:ext uri="{FF2B5EF4-FFF2-40B4-BE49-F238E27FC236}">
                <a16:creationId xmlns:a16="http://schemas.microsoft.com/office/drawing/2014/main" id="{29B50197-D07F-4E18-981A-86ED12E287BD}"/>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336725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EE744-461A-44C8-87F0-0A81CED5363F}"/>
              </a:ext>
            </a:extLst>
          </p:cNvPr>
          <p:cNvSpPr>
            <a:spLocks noGrp="1"/>
          </p:cNvSpPr>
          <p:nvPr>
            <p:ph type="title"/>
          </p:nvPr>
        </p:nvSpPr>
        <p:spPr/>
        <p:txBody>
          <a:bodyPr/>
          <a:lstStyle/>
          <a:p>
            <a:r>
              <a:rPr lang="fr-FR"/>
              <a:t>Modifiez le style du titre</a:t>
            </a:r>
            <a:endParaRPr lang="es-AR"/>
          </a:p>
        </p:txBody>
      </p:sp>
      <p:sp>
        <p:nvSpPr>
          <p:cNvPr id="3" name="Espace réservé du contenu 2">
            <a:extLst>
              <a:ext uri="{FF2B5EF4-FFF2-40B4-BE49-F238E27FC236}">
                <a16:creationId xmlns:a16="http://schemas.microsoft.com/office/drawing/2014/main" id="{2CE7E8DE-967E-4FB6-923F-0B37038EF3A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u contenu 3">
            <a:extLst>
              <a:ext uri="{FF2B5EF4-FFF2-40B4-BE49-F238E27FC236}">
                <a16:creationId xmlns:a16="http://schemas.microsoft.com/office/drawing/2014/main" id="{423A105E-32BD-4A48-97F7-BDF717E32D0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5" name="Espace réservé de la date 4">
            <a:extLst>
              <a:ext uri="{FF2B5EF4-FFF2-40B4-BE49-F238E27FC236}">
                <a16:creationId xmlns:a16="http://schemas.microsoft.com/office/drawing/2014/main" id="{7964C223-937B-4F83-8C9F-2339B80CD3F3}"/>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6" name="Espace réservé du pied de page 5">
            <a:extLst>
              <a:ext uri="{FF2B5EF4-FFF2-40B4-BE49-F238E27FC236}">
                <a16:creationId xmlns:a16="http://schemas.microsoft.com/office/drawing/2014/main" id="{8014DD9C-D99F-41E2-B568-8DAC7205C5BA}"/>
              </a:ext>
            </a:extLst>
          </p:cNvPr>
          <p:cNvSpPr>
            <a:spLocks noGrp="1"/>
          </p:cNvSpPr>
          <p:nvPr>
            <p:ph type="ftr" sz="quarter" idx="11"/>
          </p:nvPr>
        </p:nvSpPr>
        <p:spPr/>
        <p:txBody>
          <a:bodyPr/>
          <a:lstStyle/>
          <a:p>
            <a:endParaRPr lang="es-AR" dirty="0"/>
          </a:p>
        </p:txBody>
      </p:sp>
      <p:sp>
        <p:nvSpPr>
          <p:cNvPr id="7" name="Espace réservé du numéro de diapositive 6">
            <a:extLst>
              <a:ext uri="{FF2B5EF4-FFF2-40B4-BE49-F238E27FC236}">
                <a16:creationId xmlns:a16="http://schemas.microsoft.com/office/drawing/2014/main" id="{2B9F4FA5-988B-4FC6-94AA-1BB7A4D11D01}"/>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268473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D4AB7-1FEC-404E-B0D1-2AF0DE6EA91C}"/>
              </a:ext>
            </a:extLst>
          </p:cNvPr>
          <p:cNvSpPr>
            <a:spLocks noGrp="1"/>
          </p:cNvSpPr>
          <p:nvPr>
            <p:ph type="title"/>
          </p:nvPr>
        </p:nvSpPr>
        <p:spPr>
          <a:xfrm>
            <a:off x="839788" y="365125"/>
            <a:ext cx="10515600" cy="1325563"/>
          </a:xfrm>
        </p:spPr>
        <p:txBody>
          <a:bodyPr/>
          <a:lstStyle/>
          <a:p>
            <a:r>
              <a:rPr lang="fr-FR"/>
              <a:t>Modifiez le style du titre</a:t>
            </a:r>
            <a:endParaRPr lang="es-AR"/>
          </a:p>
        </p:txBody>
      </p:sp>
      <p:sp>
        <p:nvSpPr>
          <p:cNvPr id="3" name="Espace réservé du texte 2">
            <a:extLst>
              <a:ext uri="{FF2B5EF4-FFF2-40B4-BE49-F238E27FC236}">
                <a16:creationId xmlns:a16="http://schemas.microsoft.com/office/drawing/2014/main" id="{7BD50AC7-11F7-4C46-AEEE-5E6F35ACC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873EBAA-7B4E-42D9-8714-8D68AFEA7A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5" name="Espace réservé du texte 4">
            <a:extLst>
              <a:ext uri="{FF2B5EF4-FFF2-40B4-BE49-F238E27FC236}">
                <a16:creationId xmlns:a16="http://schemas.microsoft.com/office/drawing/2014/main" id="{985843E6-0660-410E-9BEA-8DC55E227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43EEAB-DA4D-43CE-A617-03C5F4164B1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7" name="Espace réservé de la date 6">
            <a:extLst>
              <a:ext uri="{FF2B5EF4-FFF2-40B4-BE49-F238E27FC236}">
                <a16:creationId xmlns:a16="http://schemas.microsoft.com/office/drawing/2014/main" id="{DEF4D02C-5249-4CF3-A08D-2BE3676A50AE}"/>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8" name="Espace réservé du pied de page 7">
            <a:extLst>
              <a:ext uri="{FF2B5EF4-FFF2-40B4-BE49-F238E27FC236}">
                <a16:creationId xmlns:a16="http://schemas.microsoft.com/office/drawing/2014/main" id="{1E79EF67-F454-4D43-989F-7C1A783C659E}"/>
              </a:ext>
            </a:extLst>
          </p:cNvPr>
          <p:cNvSpPr>
            <a:spLocks noGrp="1"/>
          </p:cNvSpPr>
          <p:nvPr>
            <p:ph type="ftr" sz="quarter" idx="11"/>
          </p:nvPr>
        </p:nvSpPr>
        <p:spPr/>
        <p:txBody>
          <a:bodyPr/>
          <a:lstStyle/>
          <a:p>
            <a:endParaRPr lang="es-AR" dirty="0"/>
          </a:p>
        </p:txBody>
      </p:sp>
      <p:sp>
        <p:nvSpPr>
          <p:cNvPr id="9" name="Espace réservé du numéro de diapositive 8">
            <a:extLst>
              <a:ext uri="{FF2B5EF4-FFF2-40B4-BE49-F238E27FC236}">
                <a16:creationId xmlns:a16="http://schemas.microsoft.com/office/drawing/2014/main" id="{8DA43BC8-3463-4344-9B78-0B5DB8821116}"/>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133261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3F0E8-A481-4675-8477-69D851942D81}"/>
              </a:ext>
            </a:extLst>
          </p:cNvPr>
          <p:cNvSpPr>
            <a:spLocks noGrp="1"/>
          </p:cNvSpPr>
          <p:nvPr>
            <p:ph type="title"/>
          </p:nvPr>
        </p:nvSpPr>
        <p:spPr/>
        <p:txBody>
          <a:bodyPr/>
          <a:lstStyle/>
          <a:p>
            <a:r>
              <a:rPr lang="fr-FR"/>
              <a:t>Modifiez le style du titre</a:t>
            </a:r>
            <a:endParaRPr lang="es-AR"/>
          </a:p>
        </p:txBody>
      </p:sp>
      <p:sp>
        <p:nvSpPr>
          <p:cNvPr id="3" name="Espace réservé de la date 2">
            <a:extLst>
              <a:ext uri="{FF2B5EF4-FFF2-40B4-BE49-F238E27FC236}">
                <a16:creationId xmlns:a16="http://schemas.microsoft.com/office/drawing/2014/main" id="{D485F6BB-489D-4BA7-98C7-D5461C1BACF3}"/>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4" name="Espace réservé du pied de page 3">
            <a:extLst>
              <a:ext uri="{FF2B5EF4-FFF2-40B4-BE49-F238E27FC236}">
                <a16:creationId xmlns:a16="http://schemas.microsoft.com/office/drawing/2014/main" id="{1E8F0F61-AEBF-4786-A6CA-EF7D5F09AADD}"/>
              </a:ext>
            </a:extLst>
          </p:cNvPr>
          <p:cNvSpPr>
            <a:spLocks noGrp="1"/>
          </p:cNvSpPr>
          <p:nvPr>
            <p:ph type="ftr" sz="quarter" idx="11"/>
          </p:nvPr>
        </p:nvSpPr>
        <p:spPr/>
        <p:txBody>
          <a:bodyPr/>
          <a:lstStyle/>
          <a:p>
            <a:endParaRPr lang="es-AR" dirty="0"/>
          </a:p>
        </p:txBody>
      </p:sp>
      <p:sp>
        <p:nvSpPr>
          <p:cNvPr id="5" name="Espace réservé du numéro de diapositive 4">
            <a:extLst>
              <a:ext uri="{FF2B5EF4-FFF2-40B4-BE49-F238E27FC236}">
                <a16:creationId xmlns:a16="http://schemas.microsoft.com/office/drawing/2014/main" id="{BFDAE29B-8ED6-494C-A798-FBD403CE3B2D}"/>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268000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A4544A2-2AE2-409F-A48D-E8AA39C8160E}"/>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3" name="Espace réservé du pied de page 2">
            <a:extLst>
              <a:ext uri="{FF2B5EF4-FFF2-40B4-BE49-F238E27FC236}">
                <a16:creationId xmlns:a16="http://schemas.microsoft.com/office/drawing/2014/main" id="{341FE435-A422-44FA-B3AC-A63CB6E78024}"/>
              </a:ext>
            </a:extLst>
          </p:cNvPr>
          <p:cNvSpPr>
            <a:spLocks noGrp="1"/>
          </p:cNvSpPr>
          <p:nvPr>
            <p:ph type="ftr" sz="quarter" idx="11"/>
          </p:nvPr>
        </p:nvSpPr>
        <p:spPr/>
        <p:txBody>
          <a:bodyPr/>
          <a:lstStyle/>
          <a:p>
            <a:endParaRPr lang="es-AR" dirty="0"/>
          </a:p>
        </p:txBody>
      </p:sp>
      <p:sp>
        <p:nvSpPr>
          <p:cNvPr id="4" name="Espace réservé du numéro de diapositive 3">
            <a:extLst>
              <a:ext uri="{FF2B5EF4-FFF2-40B4-BE49-F238E27FC236}">
                <a16:creationId xmlns:a16="http://schemas.microsoft.com/office/drawing/2014/main" id="{397DE32A-B59B-4CCA-B02A-5EF866A0B746}"/>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311286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8741E-C365-4B59-B2A0-46FCF3C7C5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s-AR"/>
          </a:p>
        </p:txBody>
      </p:sp>
      <p:sp>
        <p:nvSpPr>
          <p:cNvPr id="3" name="Espace réservé du contenu 2">
            <a:extLst>
              <a:ext uri="{FF2B5EF4-FFF2-40B4-BE49-F238E27FC236}">
                <a16:creationId xmlns:a16="http://schemas.microsoft.com/office/drawing/2014/main" id="{438165A9-114C-43B5-B6A5-B2C2455292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u texte 3">
            <a:extLst>
              <a:ext uri="{FF2B5EF4-FFF2-40B4-BE49-F238E27FC236}">
                <a16:creationId xmlns:a16="http://schemas.microsoft.com/office/drawing/2014/main" id="{10E80D1F-0F6B-4835-9071-A9FA4F344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9AA0DEC-B10F-4C2F-BA6A-5CD3E263309A}"/>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6" name="Espace réservé du pied de page 5">
            <a:extLst>
              <a:ext uri="{FF2B5EF4-FFF2-40B4-BE49-F238E27FC236}">
                <a16:creationId xmlns:a16="http://schemas.microsoft.com/office/drawing/2014/main" id="{B97DBAAC-D985-4F5A-A4D8-9B2280BDBB68}"/>
              </a:ext>
            </a:extLst>
          </p:cNvPr>
          <p:cNvSpPr>
            <a:spLocks noGrp="1"/>
          </p:cNvSpPr>
          <p:nvPr>
            <p:ph type="ftr" sz="quarter" idx="11"/>
          </p:nvPr>
        </p:nvSpPr>
        <p:spPr/>
        <p:txBody>
          <a:bodyPr/>
          <a:lstStyle/>
          <a:p>
            <a:endParaRPr lang="es-AR" dirty="0"/>
          </a:p>
        </p:txBody>
      </p:sp>
      <p:sp>
        <p:nvSpPr>
          <p:cNvPr id="7" name="Espace réservé du numéro de diapositive 6">
            <a:extLst>
              <a:ext uri="{FF2B5EF4-FFF2-40B4-BE49-F238E27FC236}">
                <a16:creationId xmlns:a16="http://schemas.microsoft.com/office/drawing/2014/main" id="{A3C7E5A8-4280-4047-8792-2F88B48EA85F}"/>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359864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CE23B1-E5F7-41D3-81DF-7F72C9BA53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s-AR"/>
          </a:p>
        </p:txBody>
      </p:sp>
      <p:sp>
        <p:nvSpPr>
          <p:cNvPr id="3" name="Espace réservé pour une image  2">
            <a:extLst>
              <a:ext uri="{FF2B5EF4-FFF2-40B4-BE49-F238E27FC236}">
                <a16:creationId xmlns:a16="http://schemas.microsoft.com/office/drawing/2014/main" id="{946E1948-7AF8-49D7-9993-A8DE7797B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Espace réservé du texte 3">
            <a:extLst>
              <a:ext uri="{FF2B5EF4-FFF2-40B4-BE49-F238E27FC236}">
                <a16:creationId xmlns:a16="http://schemas.microsoft.com/office/drawing/2014/main" id="{B5496098-443B-45C7-9E82-67CEC682C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263364-F1CE-4B95-84AB-23C685DF5066}"/>
              </a:ext>
            </a:extLst>
          </p:cNvPr>
          <p:cNvSpPr>
            <a:spLocks noGrp="1"/>
          </p:cNvSpPr>
          <p:nvPr>
            <p:ph type="dt" sz="half" idx="10"/>
          </p:nvPr>
        </p:nvSpPr>
        <p:spPr/>
        <p:txBody>
          <a:bodyPr/>
          <a:lstStyle/>
          <a:p>
            <a:fld id="{7D27FB86-F714-441B-9896-2D769CDF67F0}" type="datetimeFigureOut">
              <a:rPr lang="es-AR" smtClean="0"/>
              <a:t>31/10/2021</a:t>
            </a:fld>
            <a:endParaRPr lang="es-AR" dirty="0"/>
          </a:p>
        </p:txBody>
      </p:sp>
      <p:sp>
        <p:nvSpPr>
          <p:cNvPr id="6" name="Espace réservé du pied de page 5">
            <a:extLst>
              <a:ext uri="{FF2B5EF4-FFF2-40B4-BE49-F238E27FC236}">
                <a16:creationId xmlns:a16="http://schemas.microsoft.com/office/drawing/2014/main" id="{9AB941C6-B653-48BA-8B2B-45BA5F8CD2BC}"/>
              </a:ext>
            </a:extLst>
          </p:cNvPr>
          <p:cNvSpPr>
            <a:spLocks noGrp="1"/>
          </p:cNvSpPr>
          <p:nvPr>
            <p:ph type="ftr" sz="quarter" idx="11"/>
          </p:nvPr>
        </p:nvSpPr>
        <p:spPr/>
        <p:txBody>
          <a:bodyPr/>
          <a:lstStyle/>
          <a:p>
            <a:endParaRPr lang="es-AR" dirty="0"/>
          </a:p>
        </p:txBody>
      </p:sp>
      <p:sp>
        <p:nvSpPr>
          <p:cNvPr id="7" name="Espace réservé du numéro de diapositive 6">
            <a:extLst>
              <a:ext uri="{FF2B5EF4-FFF2-40B4-BE49-F238E27FC236}">
                <a16:creationId xmlns:a16="http://schemas.microsoft.com/office/drawing/2014/main" id="{4DF29279-CA8D-453C-B350-3739EEBBA0F1}"/>
              </a:ext>
            </a:extLst>
          </p:cNvPr>
          <p:cNvSpPr>
            <a:spLocks noGrp="1"/>
          </p:cNvSpPr>
          <p:nvPr>
            <p:ph type="sldNum" sz="quarter" idx="12"/>
          </p:nvPr>
        </p:nvSpPr>
        <p:spPr/>
        <p:txBody>
          <a:bodyPr/>
          <a:lstStyle/>
          <a:p>
            <a:fld id="{963615B9-332F-416C-88BE-27CEB6CD9F15}" type="slidenum">
              <a:rPr lang="es-AR" smtClean="0"/>
              <a:t>‹Nº›</a:t>
            </a:fld>
            <a:endParaRPr lang="es-AR" dirty="0"/>
          </a:p>
        </p:txBody>
      </p:sp>
    </p:spTree>
    <p:extLst>
      <p:ext uri="{BB962C8B-B14F-4D97-AF65-F5344CB8AC3E}">
        <p14:creationId xmlns:p14="http://schemas.microsoft.com/office/powerpoint/2010/main" val="119185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F268C88-00FF-4F64-82A3-5A9B69471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s-AR"/>
          </a:p>
        </p:txBody>
      </p:sp>
      <p:sp>
        <p:nvSpPr>
          <p:cNvPr id="3" name="Espace réservé du texte 2">
            <a:extLst>
              <a:ext uri="{FF2B5EF4-FFF2-40B4-BE49-F238E27FC236}">
                <a16:creationId xmlns:a16="http://schemas.microsoft.com/office/drawing/2014/main" id="{AB18B7EC-944D-4107-8391-0D7DBF29D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e la date 3">
            <a:extLst>
              <a:ext uri="{FF2B5EF4-FFF2-40B4-BE49-F238E27FC236}">
                <a16:creationId xmlns:a16="http://schemas.microsoft.com/office/drawing/2014/main" id="{458CA5D8-8DD0-4055-B92D-03F9A3EF3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7FB86-F714-441B-9896-2D769CDF67F0}" type="datetimeFigureOut">
              <a:rPr lang="es-AR" smtClean="0"/>
              <a:t>31/10/2021</a:t>
            </a:fld>
            <a:endParaRPr lang="es-AR" dirty="0"/>
          </a:p>
        </p:txBody>
      </p:sp>
      <p:sp>
        <p:nvSpPr>
          <p:cNvPr id="5" name="Espace réservé du pied de page 4">
            <a:extLst>
              <a:ext uri="{FF2B5EF4-FFF2-40B4-BE49-F238E27FC236}">
                <a16:creationId xmlns:a16="http://schemas.microsoft.com/office/drawing/2014/main" id="{F46D7568-4593-4DA6-BACA-C0F319383A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Espace réservé du numéro de diapositive 5">
            <a:extLst>
              <a:ext uri="{FF2B5EF4-FFF2-40B4-BE49-F238E27FC236}">
                <a16:creationId xmlns:a16="http://schemas.microsoft.com/office/drawing/2014/main" id="{3E946C9F-ED60-4BB7-9E28-B1F674E59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15B9-332F-416C-88BE-27CEB6CD9F15}" type="slidenum">
              <a:rPr lang="es-AR" smtClean="0"/>
              <a:t>‹Nº›</a:t>
            </a:fld>
            <a:endParaRPr lang="es-AR" dirty="0"/>
          </a:p>
        </p:txBody>
      </p:sp>
    </p:spTree>
    <p:extLst>
      <p:ext uri="{BB962C8B-B14F-4D97-AF65-F5344CB8AC3E}">
        <p14:creationId xmlns:p14="http://schemas.microsoft.com/office/powerpoint/2010/main" val="3946069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4B1542-C334-4827-BB73-9B04467180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B57211-86C1-4520-89E5-F0F52BC16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984F30-267E-496B-9497-309BE1B68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E2559-3C66-4384-B9C0-D427666C86CF}" type="datetimeFigureOut">
              <a:rPr lang="fr-FR" smtClean="0"/>
              <a:t>31/10/2021</a:t>
            </a:fld>
            <a:endParaRPr lang="fr-FR" dirty="0"/>
          </a:p>
        </p:txBody>
      </p:sp>
      <p:sp>
        <p:nvSpPr>
          <p:cNvPr id="5" name="Espace réservé du pied de page 4">
            <a:extLst>
              <a:ext uri="{FF2B5EF4-FFF2-40B4-BE49-F238E27FC236}">
                <a16:creationId xmlns:a16="http://schemas.microsoft.com/office/drawing/2014/main" id="{1B9CF583-9BFA-4FA8-98EA-2784C3CB87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17107B69-704D-4B38-9EB1-65C326633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D8D81-B280-41AD-8B38-E1ADEB3F37CA}" type="slidenum">
              <a:rPr lang="fr-FR" smtClean="0"/>
              <a:t>‹Nº›</a:t>
            </a:fld>
            <a:endParaRPr lang="fr-FR" dirty="0"/>
          </a:p>
        </p:txBody>
      </p:sp>
    </p:spTree>
    <p:extLst>
      <p:ext uri="{BB962C8B-B14F-4D97-AF65-F5344CB8AC3E}">
        <p14:creationId xmlns:p14="http://schemas.microsoft.com/office/powerpoint/2010/main" val="215789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53_A40F9E3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lpais.com/economia/2020/01/28/actualidad/1580231710_228126.html"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lpais.com/internacional/2019/10/04/argentina/1570211542_738999.html"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b="1" kern="1200" dirty="0">
                <a:solidFill>
                  <a:schemeClr val="tx1"/>
                </a:solidFill>
                <a:latin typeface="+mj-lt"/>
                <a:ea typeface="+mj-ea"/>
                <a:cs typeface="+mj-cs"/>
              </a:rPr>
              <a:t>EL ALGODON: HISTORIA-1</a:t>
            </a:r>
            <a:br>
              <a:rPr lang="en-US" sz="4200" kern="1200" dirty="0">
                <a:solidFill>
                  <a:schemeClr val="tx1"/>
                </a:solidFill>
                <a:latin typeface="+mj-lt"/>
                <a:ea typeface="+mj-ea"/>
                <a:cs typeface="+mj-cs"/>
              </a:rPr>
            </a:br>
            <a:endParaRPr lang="en-US" sz="4200" kern="1200" dirty="0">
              <a:solidFill>
                <a:schemeClr val="tx1"/>
              </a:solidFill>
              <a:latin typeface="+mj-lt"/>
              <a:ea typeface="+mj-ea"/>
              <a:cs typeface="+mj-cs"/>
            </a:endParaRPr>
          </a:p>
        </p:txBody>
      </p:sp>
      <p:sp>
        <p:nvSpPr>
          <p:cNvPr id="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a:effectLst/>
              </a:rPr>
              <a:t>El algodón se ha utilizado para la confección de ropa durante mucho tiempo, y los egipcios ya conocían esta fibra desde hace 12.000 a.J.C.</a:t>
            </a:r>
          </a:p>
          <a:p>
            <a:pPr indent="-228600" algn="l">
              <a:buFont typeface="Arial" panose="020B0604020202020204" pitchFamily="34" charset="0"/>
              <a:buChar char="•"/>
            </a:pPr>
            <a:r>
              <a:rPr lang="en-US" sz="2200">
                <a:effectLst/>
              </a:rPr>
              <a:t>También se encontraron fragmentos de tela de algodón en México hace más de 7.000 años, y se sabe que el algodón se cultivó allí hace casi 3.000 años.</a:t>
            </a:r>
          </a:p>
          <a:p>
            <a:pPr indent="-228600" algn="l">
              <a:buFont typeface="Arial" panose="020B0604020202020204" pitchFamily="34" charset="0"/>
              <a:buChar char="•"/>
            </a:pPr>
            <a:r>
              <a:rPr lang="en-US" sz="2200">
                <a:effectLst/>
              </a:rPr>
              <a:t>Según los arqueólogos, el tejido de algodón más antiguo identificado data de alrededor del 4.500 a. J.C. en Mehrgarh, Pakistán!</a:t>
            </a:r>
          </a:p>
          <a:p>
            <a:pPr indent="-228600" algn="l">
              <a:buFont typeface="Arial" panose="020B0604020202020204" pitchFamily="34" charset="0"/>
              <a:buChar char="•"/>
            </a:pPr>
            <a:r>
              <a:rPr lang="en-US" sz="2200">
                <a:effectLst/>
              </a:rPr>
              <a:t>El cultivo del algodón remonta a la antigüedad. Apareció por primera vez aproximadamente al mismo tiempo en India, China y Egipto. En cuanto a Europa, el algodón llegó gracias a los comerciantes árabes alrededor del año 1000.</a:t>
            </a:r>
          </a:p>
          <a:p>
            <a:pPr indent="-228600" algn="l">
              <a:buFont typeface="Arial" panose="020B0604020202020204" pitchFamily="34" charset="0"/>
              <a:buChar char="•"/>
            </a:pPr>
            <a:r>
              <a:rPr lang="en-US" sz="2200">
                <a:effectLst/>
              </a:rPr>
              <a:t>La planta de algodón necesita calor para crecer y, por lo tanto, se encuentra con mayor frecuencia en países cálidos.</a:t>
            </a:r>
          </a:p>
          <a:p>
            <a:pPr indent="-228600" algn="l">
              <a:buFont typeface="Arial" panose="020B0604020202020204" pitchFamily="34" charset="0"/>
              <a:buChar char="•"/>
            </a:pPr>
            <a:endParaRPr lang="en-US" sz="2200">
              <a:effectLst/>
            </a:endParaRPr>
          </a:p>
          <a:p>
            <a:pPr indent="-228600" algn="l">
              <a:buFont typeface="Arial" panose="020B0604020202020204" pitchFamily="34" charset="0"/>
              <a:buChar char="•"/>
            </a:pPr>
            <a:endParaRPr lang="en-US" sz="2200">
              <a:effectLst/>
            </a:endParaRPr>
          </a:p>
        </p:txBody>
      </p:sp>
      <p:pic>
        <p:nvPicPr>
          <p:cNvPr id="6" name="Image 5">
            <a:extLst>
              <a:ext uri="{FF2B5EF4-FFF2-40B4-BE49-F238E27FC236}">
                <a16:creationId xmlns:a16="http://schemas.microsoft.com/office/drawing/2014/main" id="{8BED1A2E-2114-4DF6-8F17-E0C0CDF428DF}"/>
              </a:ext>
            </a:extLst>
          </p:cNvPr>
          <p:cNvPicPr>
            <a:picLocks noChangeAspect="1"/>
          </p:cNvPicPr>
          <p:nvPr/>
        </p:nvPicPr>
        <p:blipFill>
          <a:blip r:embed="rId2"/>
          <a:stretch>
            <a:fillRect/>
          </a:stretch>
        </p:blipFill>
        <p:spPr>
          <a:xfrm>
            <a:off x="11020000" y="76148"/>
            <a:ext cx="1005927" cy="1201016"/>
          </a:xfrm>
          <a:prstGeom prst="rect">
            <a:avLst/>
          </a:prstGeom>
        </p:spPr>
      </p:pic>
    </p:spTree>
    <p:extLst>
      <p:ext uri="{BB962C8B-B14F-4D97-AF65-F5344CB8AC3E}">
        <p14:creationId xmlns:p14="http://schemas.microsoft.com/office/powerpoint/2010/main" val="8192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50628"/>
            <a:ext cx="11876401" cy="4545675"/>
          </a:xfrm>
        </p:spPr>
        <p:txBody>
          <a:bodyPr>
            <a:norm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419" sz="2800" b="1" i="0" u="none" strike="noStrike" kern="0" cap="none" spc="0" normalizeH="0" baseline="0" noProof="0" dirty="0">
                <a:ln>
                  <a:noFill/>
                </a:ln>
                <a:solidFill>
                  <a:srgbClr val="000000"/>
                </a:solidFill>
                <a:effectLst/>
                <a:uLnTx/>
                <a:uFillTx/>
                <a:latin typeface="Tahoma"/>
                <a:ea typeface="+mn-ea"/>
                <a:cs typeface="+mn-cs"/>
              </a:rPr>
              <a:t>Características del algodón-2</a:t>
            </a:r>
          </a:p>
          <a:p>
            <a:pPr marL="0" marR="0" lvl="0" indent="0" algn="ctr" defTabSz="914400" rtl="0" eaLnBrk="0" fontAlgn="base" latinLnBrk="0" hangingPunct="0">
              <a:lnSpc>
                <a:spcPct val="100000"/>
              </a:lnSpc>
              <a:spcBef>
                <a:spcPts val="0"/>
              </a:spcBef>
              <a:spcAft>
                <a:spcPct val="0"/>
              </a:spcAft>
              <a:buClrTx/>
              <a:buSzTx/>
              <a:buFontTx/>
              <a:buNone/>
              <a:tabLst/>
              <a:defRPr/>
            </a:pPr>
            <a:endParaRPr lang="es-419" sz="2800" b="1" kern="0" dirty="0">
              <a:solidFill>
                <a:srgbClr val="000000"/>
              </a:solidFill>
              <a:latin typeface="Tahoma"/>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s-419" b="1" i="0" u="none" strike="noStrike" kern="0" cap="none" spc="0" normalizeH="0" baseline="0" noProof="0" dirty="0">
                <a:ln>
                  <a:noFill/>
                </a:ln>
                <a:solidFill>
                  <a:srgbClr val="000000"/>
                </a:solidFill>
                <a:effectLst/>
                <a:uLnTx/>
                <a:uFillTx/>
                <a:ea typeface="+mn-ea"/>
                <a:cs typeface="+mn-cs"/>
              </a:rPr>
              <a:t>La luz solar</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s-419" i="0" u="none" strike="noStrike" kern="0" cap="none" spc="0" normalizeH="0" baseline="0" noProof="0" dirty="0">
                <a:ln>
                  <a:noFill/>
                </a:ln>
                <a:solidFill>
                  <a:srgbClr val="000000"/>
                </a:solidFill>
                <a:effectLst/>
                <a:uLnTx/>
                <a:uFillTx/>
                <a:ea typeface="+mn-ea"/>
                <a:cs typeface="+mn-cs"/>
              </a:rPr>
              <a:t>Si se expone durante un periodo de tiempo prolongado la fibra natural a la luz solar , el color pierde en intensidad. Por ejemplo , la fibra verde cuando esta expuesta por periodos de tiempo largo al sol se vuelve mas blanca, sin embargo las partes del capullo no expuestas mantienen su color.</a:t>
            </a:r>
          </a:p>
          <a:p>
            <a:pPr marL="0" marR="0" lvl="0" indent="0" algn="l" defTabSz="914400" rtl="0" eaLnBrk="0" fontAlgn="base" latinLnBrk="0" hangingPunct="0">
              <a:lnSpc>
                <a:spcPct val="100000"/>
              </a:lnSpc>
              <a:spcBef>
                <a:spcPts val="0"/>
              </a:spcBef>
              <a:spcAft>
                <a:spcPct val="0"/>
              </a:spcAft>
              <a:buClrTx/>
              <a:buSzTx/>
              <a:buFontTx/>
              <a:buNone/>
              <a:tabLst/>
              <a:defRPr/>
            </a:pPr>
            <a:r>
              <a:rPr lang="es-419" b="1" kern="0" dirty="0">
                <a:solidFill>
                  <a:srgbClr val="000000"/>
                </a:solidFill>
              </a:rPr>
              <a:t>El lavado</a:t>
            </a:r>
            <a:r>
              <a:rPr kumimoji="0" lang="es-419" b="1" i="0" u="none" strike="noStrike" kern="0" cap="none" spc="0" normalizeH="0" baseline="0" noProof="0" dirty="0">
                <a:ln>
                  <a:noFill/>
                </a:ln>
                <a:solidFill>
                  <a:srgbClr val="000000"/>
                </a:solidFill>
                <a:effectLst/>
                <a:uLnTx/>
                <a:uFillTx/>
                <a:ea typeface="+mn-ea"/>
                <a:cs typeface="+mn-cs"/>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s-419" i="0" u="none" strike="noStrike" kern="0" cap="none" spc="0" normalizeH="0" baseline="0" noProof="0" dirty="0">
                <a:ln>
                  <a:noFill/>
                </a:ln>
                <a:solidFill>
                  <a:srgbClr val="000000"/>
                </a:solidFill>
                <a:effectLst/>
                <a:uLnTx/>
                <a:uFillTx/>
                <a:ea typeface="+mn-ea"/>
                <a:cs typeface="+mn-cs"/>
              </a:rPr>
              <a:t>Los algodones coloreados artificialmente ( teñidos) con los lavados pierden el color, mientras que los algodones de colores naturales con el lavado , acentúan mas el color.  </a:t>
            </a:r>
          </a:p>
          <a:p>
            <a:endParaRPr lang="fr-FR" sz="3200" b="1" dirty="0"/>
          </a:p>
        </p:txBody>
      </p:sp>
      <p:pic>
        <p:nvPicPr>
          <p:cNvPr id="5" name="Image 4">
            <a:extLst>
              <a:ext uri="{FF2B5EF4-FFF2-40B4-BE49-F238E27FC236}">
                <a16:creationId xmlns:a16="http://schemas.microsoft.com/office/drawing/2014/main" id="{EB1E3B3D-1D6F-4960-9511-86785157ADF4}"/>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57463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1524000" y="1"/>
            <a:ext cx="9144000" cy="847288"/>
          </a:xfrm>
        </p:spPr>
        <p:txBody>
          <a:bodyPr>
            <a:normAutofit/>
          </a:bodyPr>
          <a:lstStyle/>
          <a:p>
            <a:r>
              <a:rPr kumimoji="0" lang="en-US" sz="3900" b="1" i="0" u="none" strike="noStrike" kern="1200" cap="none" spc="0" normalizeH="0" baseline="0" noProof="0" dirty="0">
                <a:ln>
                  <a:noFill/>
                </a:ln>
                <a:solidFill>
                  <a:prstClr val="black"/>
                </a:solidFill>
                <a:effectLst/>
                <a:uLnTx/>
                <a:uFillTx/>
                <a:latin typeface="Calibri Light" panose="020F0302020204030204"/>
                <a:ea typeface="+mj-ea"/>
                <a:cs typeface="+mj-cs"/>
              </a:rPr>
              <a:t>EL ALGODON  </a:t>
            </a:r>
            <a:endParaRPr lang="es-AR" sz="4800" dirty="0">
              <a:latin typeface="+mn-lt"/>
            </a:endParaRPr>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347729" y="788565"/>
            <a:ext cx="11698861" cy="5607147"/>
          </a:xfrm>
        </p:spPr>
        <p:txBody>
          <a:bodyPr>
            <a:normAutofit/>
          </a:bodyPr>
          <a:lstStyle/>
          <a:p>
            <a:pPr algn="l"/>
            <a:r>
              <a:rPr lang="fr-FR" sz="1400" b="1" dirty="0"/>
              <a:t>MEZCLA DE ALGODON Y POLIESTER                              </a:t>
            </a:r>
            <a:r>
              <a:rPr lang="fr-FR" sz="1400" b="1" dirty="0" err="1"/>
              <a:t>Caracteristicas</a:t>
            </a:r>
            <a:r>
              <a:rPr lang="fr-FR" sz="1400" b="1" dirty="0"/>
              <a:t> </a:t>
            </a:r>
            <a:r>
              <a:rPr lang="fr-FR" sz="1400" b="1" dirty="0" err="1"/>
              <a:t>del</a:t>
            </a:r>
            <a:r>
              <a:rPr lang="fr-FR" sz="1400" b="1" dirty="0"/>
              <a:t> </a:t>
            </a:r>
            <a:r>
              <a:rPr lang="fr-FR" sz="1400" b="1" dirty="0" err="1"/>
              <a:t>algodon</a:t>
            </a:r>
            <a:r>
              <a:rPr lang="fr-FR" sz="1400" b="1" dirty="0"/>
              <a:t> -3</a:t>
            </a:r>
          </a:p>
          <a:p>
            <a:pPr algn="l"/>
            <a:r>
              <a:rPr lang="fr-FR" sz="1400" b="1" u="sng" dirty="0"/>
              <a:t>COMPOSICION DE LA ROPA   </a:t>
            </a:r>
            <a:r>
              <a:rPr lang="fr-FR" sz="1400" b="1" dirty="0"/>
              <a:t>                                    </a:t>
            </a:r>
            <a:r>
              <a:rPr lang="fr-FR" sz="1400" b="1" u="sng" dirty="0"/>
              <a:t>    100% </a:t>
            </a:r>
            <a:r>
              <a:rPr lang="fr-FR" sz="1400" b="1" u="sng" dirty="0" err="1"/>
              <a:t>algodon</a:t>
            </a:r>
            <a:r>
              <a:rPr lang="fr-FR" sz="1400" b="1" u="sng" dirty="0"/>
              <a:t>   </a:t>
            </a:r>
            <a:r>
              <a:rPr lang="fr-FR" sz="1400" b="1" dirty="0"/>
              <a:t>                                               60% </a:t>
            </a:r>
            <a:r>
              <a:rPr lang="fr-FR" sz="1400" b="1" dirty="0" err="1"/>
              <a:t>Algodon</a:t>
            </a:r>
            <a:r>
              <a:rPr lang="fr-FR" sz="1400" b="1" dirty="0"/>
              <a:t>                                           35% </a:t>
            </a:r>
            <a:r>
              <a:rPr lang="fr-FR" sz="1400" b="1" dirty="0" err="1"/>
              <a:t>Algodon</a:t>
            </a:r>
            <a:r>
              <a:rPr lang="fr-FR" sz="1400" b="1" dirty="0"/>
              <a:t>    </a:t>
            </a:r>
          </a:p>
          <a:p>
            <a:pPr algn="l"/>
            <a:r>
              <a:rPr lang="fr-FR" sz="1400" b="1" dirty="0"/>
              <a:t>                                                                                                                                                                         </a:t>
            </a:r>
            <a:r>
              <a:rPr lang="fr-FR" sz="1400" b="1" u="sng" dirty="0"/>
              <a:t> 40%  </a:t>
            </a:r>
            <a:r>
              <a:rPr lang="fr-FR" sz="1400" b="1" u="sng" dirty="0" err="1"/>
              <a:t>Poliester</a:t>
            </a:r>
            <a:r>
              <a:rPr lang="fr-FR" sz="1400" b="1" u="sng" dirty="0"/>
              <a:t>  </a:t>
            </a:r>
            <a:r>
              <a:rPr lang="fr-FR" sz="1400" b="1" dirty="0"/>
              <a:t>                                   </a:t>
            </a:r>
            <a:r>
              <a:rPr lang="fr-FR" sz="1400" b="1" u="sng" dirty="0"/>
              <a:t>    65% </a:t>
            </a:r>
            <a:r>
              <a:rPr lang="fr-FR" sz="1400" b="1" u="sng" dirty="0" err="1"/>
              <a:t>Poliester</a:t>
            </a:r>
            <a:endParaRPr lang="fr-FR" sz="1400" b="1" u="sng" dirty="0"/>
          </a:p>
          <a:p>
            <a:pPr algn="l"/>
            <a:r>
              <a:rPr lang="fr-FR" sz="1600" b="1" dirty="0" err="1"/>
              <a:t>Estabilidad</a:t>
            </a:r>
            <a:r>
              <a:rPr lang="fr-FR" sz="1600" b="1" dirty="0"/>
              <a:t> </a:t>
            </a:r>
            <a:r>
              <a:rPr lang="fr-FR" sz="1600" b="1" dirty="0" err="1"/>
              <a:t>Dimensional</a:t>
            </a:r>
            <a:r>
              <a:rPr lang="fr-FR" sz="1600" b="1" dirty="0"/>
              <a:t>                                                 </a:t>
            </a:r>
          </a:p>
          <a:p>
            <a:pPr algn="l"/>
            <a:r>
              <a:rPr lang="fr-FR" sz="1600" b="1" dirty="0"/>
              <a:t>Resistencia a la </a:t>
            </a:r>
            <a:r>
              <a:rPr lang="fr-FR" sz="1600" b="1" dirty="0" err="1"/>
              <a:t>abrasión</a:t>
            </a:r>
            <a:r>
              <a:rPr lang="fr-FR" sz="1600" b="1" dirty="0"/>
              <a:t>                                                      </a:t>
            </a:r>
          </a:p>
          <a:p>
            <a:pPr algn="l"/>
            <a:r>
              <a:rPr lang="fr-FR" sz="1600" b="1" dirty="0" err="1"/>
              <a:t>Arrugable</a:t>
            </a:r>
            <a:r>
              <a:rPr lang="fr-FR" sz="1600" b="1" dirty="0"/>
              <a:t>           </a:t>
            </a:r>
            <a:r>
              <a:rPr lang="fr-FR" sz="1400" b="1" dirty="0"/>
              <a:t>                                                                                                                                                                                                                                   </a:t>
            </a:r>
          </a:p>
          <a:p>
            <a:pPr algn="l"/>
            <a:r>
              <a:rPr lang="fr-FR" sz="1600" b="1" dirty="0" err="1"/>
              <a:t>Fijación</a:t>
            </a:r>
            <a:r>
              <a:rPr lang="fr-FR" sz="1600" b="1" dirty="0"/>
              <a:t> </a:t>
            </a:r>
            <a:r>
              <a:rPr lang="fr-FR" sz="1600" b="1" dirty="0" err="1"/>
              <a:t>del</a:t>
            </a:r>
            <a:r>
              <a:rPr lang="fr-FR" sz="1600" b="1" dirty="0"/>
              <a:t> </a:t>
            </a:r>
            <a:r>
              <a:rPr lang="fr-FR" sz="1600" b="1" dirty="0" err="1"/>
              <a:t>color</a:t>
            </a:r>
            <a:r>
              <a:rPr lang="fr-FR" sz="1600" b="1" dirty="0"/>
              <a:t> </a:t>
            </a:r>
            <a:r>
              <a:rPr lang="fr-FR" sz="1400" b="1" dirty="0"/>
              <a:t>                                                                          </a:t>
            </a:r>
          </a:p>
          <a:p>
            <a:pPr algn="l"/>
            <a:r>
              <a:rPr lang="fr-FR" sz="1600" b="1" dirty="0" err="1"/>
              <a:t>Capacidad</a:t>
            </a:r>
            <a:r>
              <a:rPr lang="fr-FR" sz="1600" b="1" dirty="0"/>
              <a:t> de </a:t>
            </a:r>
            <a:r>
              <a:rPr lang="fr-FR" sz="1600" b="1" dirty="0" err="1"/>
              <a:t>absorción</a:t>
            </a:r>
            <a:r>
              <a:rPr lang="fr-FR" sz="1600" b="1" dirty="0"/>
              <a:t>                                                          </a:t>
            </a:r>
          </a:p>
          <a:p>
            <a:pPr algn="l"/>
            <a:r>
              <a:rPr lang="fr-FR" sz="1600" b="1" dirty="0"/>
              <a:t>Confort                      </a:t>
            </a:r>
            <a:r>
              <a:rPr lang="fr-FR" sz="1400" b="1" dirty="0"/>
              <a:t>                                                              </a:t>
            </a:r>
          </a:p>
          <a:p>
            <a:pPr algn="l"/>
            <a:r>
              <a:rPr lang="fr-FR" sz="1600" b="1" dirty="0" err="1"/>
              <a:t>Aspecto</a:t>
            </a:r>
            <a:r>
              <a:rPr lang="fr-FR" sz="1600" b="1" dirty="0"/>
              <a:t> </a:t>
            </a:r>
            <a:r>
              <a:rPr lang="fr-FR" sz="1600" b="1" dirty="0" err="1"/>
              <a:t>despues</a:t>
            </a:r>
            <a:r>
              <a:rPr lang="fr-FR" sz="1600" b="1" dirty="0"/>
              <a:t> de </a:t>
            </a:r>
            <a:r>
              <a:rPr lang="fr-FR" sz="1600" b="1" dirty="0" err="1"/>
              <a:t>multiplos</a:t>
            </a:r>
            <a:r>
              <a:rPr lang="fr-FR" sz="1600" b="1" dirty="0"/>
              <a:t> </a:t>
            </a:r>
            <a:r>
              <a:rPr lang="fr-FR" sz="1600" b="1" dirty="0" err="1"/>
              <a:t>usos</a:t>
            </a:r>
            <a:endParaRPr lang="fr-FR" sz="1600" b="1" dirty="0"/>
          </a:p>
          <a:p>
            <a:pPr algn="l"/>
            <a:r>
              <a:rPr lang="fr-FR" sz="1600" b="1" dirty="0" err="1"/>
              <a:t>Facilidad</a:t>
            </a:r>
            <a:r>
              <a:rPr lang="fr-FR" sz="1600" b="1" dirty="0"/>
              <a:t> de </a:t>
            </a:r>
            <a:r>
              <a:rPr lang="fr-FR" sz="1600" b="1" dirty="0" err="1"/>
              <a:t>mantenimiento</a:t>
            </a:r>
            <a:endParaRPr lang="fr-FR" sz="1600" b="1" dirty="0"/>
          </a:p>
          <a:p>
            <a:pPr algn="l"/>
            <a:endParaRPr lang="fr-FR" sz="1400" b="1" dirty="0"/>
          </a:p>
          <a:p>
            <a:pPr algn="l"/>
            <a:endParaRPr lang="fr-FR" sz="1400" b="1" dirty="0"/>
          </a:p>
          <a:p>
            <a:pPr algn="l"/>
            <a:endParaRPr lang="fr-FR" sz="1400" b="1" dirty="0"/>
          </a:p>
          <a:p>
            <a:pPr algn="l"/>
            <a:r>
              <a:rPr lang="fr-FR" sz="1800" b="1" dirty="0" err="1"/>
              <a:t>Excelente</a:t>
            </a:r>
            <a:r>
              <a:rPr lang="fr-FR" sz="1800" b="1" dirty="0"/>
              <a:t>                  Muy </a:t>
            </a:r>
            <a:r>
              <a:rPr lang="fr-FR" sz="1800" b="1" dirty="0" err="1"/>
              <a:t>Bueno</a:t>
            </a:r>
            <a:r>
              <a:rPr lang="fr-FR" sz="1800" b="1" dirty="0"/>
              <a:t>            </a:t>
            </a:r>
            <a:r>
              <a:rPr lang="fr-FR" sz="1800" b="1" dirty="0" err="1"/>
              <a:t>Bueno</a:t>
            </a:r>
            <a:r>
              <a:rPr lang="fr-FR" sz="1800" b="1" dirty="0"/>
              <a:t>  </a:t>
            </a:r>
          </a:p>
        </p:txBody>
      </p:sp>
      <p:graphicFrame>
        <p:nvGraphicFramePr>
          <p:cNvPr id="4" name="Tableau 3">
            <a:extLst>
              <a:ext uri="{FF2B5EF4-FFF2-40B4-BE49-F238E27FC236}">
                <a16:creationId xmlns:a16="http://schemas.microsoft.com/office/drawing/2014/main" id="{B69DB0BF-69A2-49C8-8528-9FCFBAB5EB0C}"/>
              </a:ext>
            </a:extLst>
          </p:cNvPr>
          <p:cNvGraphicFramePr>
            <a:graphicFrameLocks noGrp="1"/>
          </p:cNvGraphicFramePr>
          <p:nvPr/>
        </p:nvGraphicFramePr>
        <p:xfrm>
          <a:off x="246570" y="637562"/>
          <a:ext cx="833120" cy="1148097"/>
        </p:xfrm>
        <a:graphic>
          <a:graphicData uri="http://schemas.openxmlformats.org/drawingml/2006/table">
            <a:tbl>
              <a:tblPr/>
              <a:tblGrid>
                <a:gridCol w="208280">
                  <a:extLst>
                    <a:ext uri="{9D8B030D-6E8A-4147-A177-3AD203B41FA5}">
                      <a16:colId xmlns:a16="http://schemas.microsoft.com/office/drawing/2014/main" val="1226426679"/>
                    </a:ext>
                  </a:extLst>
                </a:gridCol>
                <a:gridCol w="208280">
                  <a:extLst>
                    <a:ext uri="{9D8B030D-6E8A-4147-A177-3AD203B41FA5}">
                      <a16:colId xmlns:a16="http://schemas.microsoft.com/office/drawing/2014/main" val="2834268805"/>
                    </a:ext>
                  </a:extLst>
                </a:gridCol>
                <a:gridCol w="208280">
                  <a:extLst>
                    <a:ext uri="{9D8B030D-6E8A-4147-A177-3AD203B41FA5}">
                      <a16:colId xmlns:a16="http://schemas.microsoft.com/office/drawing/2014/main" val="3176407165"/>
                    </a:ext>
                  </a:extLst>
                </a:gridCol>
                <a:gridCol w="208280">
                  <a:extLst>
                    <a:ext uri="{9D8B030D-6E8A-4147-A177-3AD203B41FA5}">
                      <a16:colId xmlns:a16="http://schemas.microsoft.com/office/drawing/2014/main" val="601927123"/>
                    </a:ext>
                  </a:extLst>
                </a:gridCol>
              </a:tblGrid>
              <a:tr h="1148097">
                <a:tc>
                  <a:txBody>
                    <a:bodyPr/>
                    <a:lstStyle/>
                    <a:p>
                      <a:pPr algn="l"/>
                      <a:endParaRPr lang="fr-FR" b="1" u="none" dirty="0">
                        <a:effectLst>
                          <a:outerShdw blurRad="38100" dist="38100" dir="2700000" algn="tl">
                            <a:srgbClr val="000000">
                              <a:alpha val="43137"/>
                            </a:srgbClr>
                          </a:outerShdw>
                        </a:effectLst>
                      </a:endParaRPr>
                    </a:p>
                  </a:txBody>
                  <a:tcPr anchor="ctr">
                    <a:lnL>
                      <a:noFill/>
                    </a:lnL>
                    <a:lnR>
                      <a:noFill/>
                    </a:lnR>
                    <a:lnT>
                      <a:noFill/>
                    </a:lnT>
                    <a:lnB>
                      <a:noFill/>
                    </a:lnB>
                  </a:tcPr>
                </a:tc>
                <a:tc>
                  <a:txBody>
                    <a:bodyPr/>
                    <a:lstStyle/>
                    <a:p>
                      <a:pPr algn="r"/>
                      <a:r>
                        <a:rPr lang="fr-FR" b="1" u="none" dirty="0">
                          <a:effectLst/>
                        </a:rPr>
                        <a:t>                                  </a:t>
                      </a:r>
                    </a:p>
                  </a:txBody>
                  <a:tcPr anchor="ctr">
                    <a:lnL>
                      <a:noFill/>
                    </a:lnL>
                    <a:lnR>
                      <a:noFill/>
                    </a:lnR>
                    <a:lnT>
                      <a:noFill/>
                    </a:lnT>
                    <a:lnB>
                      <a:noFill/>
                    </a:lnB>
                  </a:tcPr>
                </a:tc>
                <a:tc>
                  <a:txBody>
                    <a:bodyPr/>
                    <a:lstStyle/>
                    <a:p>
                      <a:pPr algn="l"/>
                      <a:r>
                        <a:rPr lang="fr-FR" b="1" u="none" dirty="0">
                          <a:effectLst>
                            <a:outerShdw blurRad="38100" dist="38100" dir="2700000" algn="tl">
                              <a:srgbClr val="000000">
                                <a:alpha val="43137"/>
                              </a:srgbClr>
                            </a:outerShdw>
                          </a:effectLst>
                        </a:rPr>
                        <a:t>                               </a:t>
                      </a:r>
                    </a:p>
                  </a:txBody>
                  <a:tcPr anchor="ctr">
                    <a:lnL>
                      <a:noFill/>
                    </a:lnL>
                    <a:lnR>
                      <a:noFill/>
                    </a:lnR>
                    <a:lnT>
                      <a:noFill/>
                    </a:lnT>
                    <a:lnB>
                      <a:noFill/>
                    </a:lnB>
                  </a:tcPr>
                </a:tc>
                <a:tc>
                  <a:txBody>
                    <a:bodyPr/>
                    <a:lstStyle/>
                    <a:p>
                      <a:pPr algn="l"/>
                      <a:r>
                        <a:rPr lang="fr-FR" b="1" dirty="0"/>
                        <a:t>                                                                                                        </a:t>
                      </a:r>
                      <a:endParaRPr lang="fr-FR" dirty="0"/>
                    </a:p>
                  </a:txBody>
                  <a:tcPr anchor="ctr">
                    <a:lnL>
                      <a:noFill/>
                    </a:lnL>
                    <a:lnR>
                      <a:noFill/>
                    </a:lnR>
                    <a:lnT>
                      <a:noFill/>
                    </a:lnT>
                    <a:lnB>
                      <a:noFill/>
                    </a:lnB>
                  </a:tcPr>
                </a:tc>
                <a:extLst>
                  <a:ext uri="{0D108BD9-81ED-4DB2-BD59-A6C34878D82A}">
                    <a16:rowId xmlns:a16="http://schemas.microsoft.com/office/drawing/2014/main" val="2852201691"/>
                  </a:ext>
                </a:extLst>
              </a:tr>
            </a:tbl>
          </a:graphicData>
        </a:graphic>
      </p:graphicFrame>
      <p:sp>
        <p:nvSpPr>
          <p:cNvPr id="6" name="Étoile : 5 branches 5">
            <a:extLst>
              <a:ext uri="{FF2B5EF4-FFF2-40B4-BE49-F238E27FC236}">
                <a16:creationId xmlns:a16="http://schemas.microsoft.com/office/drawing/2014/main" id="{B1CD47D6-B1E6-4157-A89D-1EEA30387CAE}"/>
              </a:ext>
            </a:extLst>
          </p:cNvPr>
          <p:cNvSpPr/>
          <p:nvPr/>
        </p:nvSpPr>
        <p:spPr>
          <a:xfrm>
            <a:off x="4360279" y="1793607"/>
            <a:ext cx="243758" cy="3059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Étoile : 5 branches 49">
            <a:extLst>
              <a:ext uri="{FF2B5EF4-FFF2-40B4-BE49-F238E27FC236}">
                <a16:creationId xmlns:a16="http://schemas.microsoft.com/office/drawing/2014/main" id="{31E0A6FF-DC45-4148-92DA-0F0646B44893}"/>
              </a:ext>
            </a:extLst>
          </p:cNvPr>
          <p:cNvSpPr/>
          <p:nvPr/>
        </p:nvSpPr>
        <p:spPr>
          <a:xfrm>
            <a:off x="4353750" y="2109821"/>
            <a:ext cx="243758" cy="3059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Étoile : 5 branches 50">
            <a:extLst>
              <a:ext uri="{FF2B5EF4-FFF2-40B4-BE49-F238E27FC236}">
                <a16:creationId xmlns:a16="http://schemas.microsoft.com/office/drawing/2014/main" id="{6A999799-4DC8-4347-8821-02A6CF234139}"/>
              </a:ext>
            </a:extLst>
          </p:cNvPr>
          <p:cNvSpPr/>
          <p:nvPr/>
        </p:nvSpPr>
        <p:spPr>
          <a:xfrm>
            <a:off x="4346796" y="2469059"/>
            <a:ext cx="243758" cy="3059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Image 52">
            <a:extLst>
              <a:ext uri="{FF2B5EF4-FFF2-40B4-BE49-F238E27FC236}">
                <a16:creationId xmlns:a16="http://schemas.microsoft.com/office/drawing/2014/main" id="{DC9D2798-4D3F-4AA0-8968-7B6C575E71C5}"/>
              </a:ext>
            </a:extLst>
          </p:cNvPr>
          <p:cNvPicPr>
            <a:picLocks noChangeAspect="1"/>
          </p:cNvPicPr>
          <p:nvPr/>
        </p:nvPicPr>
        <p:blipFill>
          <a:blip r:embed="rId2"/>
          <a:stretch>
            <a:fillRect/>
          </a:stretch>
        </p:blipFill>
        <p:spPr>
          <a:xfrm>
            <a:off x="7224269" y="1793607"/>
            <a:ext cx="280440" cy="359695"/>
          </a:xfrm>
          <a:prstGeom prst="rect">
            <a:avLst/>
          </a:prstGeom>
        </p:spPr>
      </p:pic>
      <p:sp>
        <p:nvSpPr>
          <p:cNvPr id="54" name="Étoile : 5 branches 53">
            <a:extLst>
              <a:ext uri="{FF2B5EF4-FFF2-40B4-BE49-F238E27FC236}">
                <a16:creationId xmlns:a16="http://schemas.microsoft.com/office/drawing/2014/main" id="{7CEA8EFD-5D73-4636-8B83-413316B8314A}"/>
              </a:ext>
            </a:extLst>
          </p:cNvPr>
          <p:cNvSpPr/>
          <p:nvPr/>
        </p:nvSpPr>
        <p:spPr>
          <a:xfrm>
            <a:off x="7546280" y="1803827"/>
            <a:ext cx="243758" cy="3059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Image 54">
            <a:extLst>
              <a:ext uri="{FF2B5EF4-FFF2-40B4-BE49-F238E27FC236}">
                <a16:creationId xmlns:a16="http://schemas.microsoft.com/office/drawing/2014/main" id="{36D668D8-3D73-49AA-9135-EA91E303EC65}"/>
              </a:ext>
            </a:extLst>
          </p:cNvPr>
          <p:cNvPicPr>
            <a:picLocks noChangeAspect="1"/>
          </p:cNvPicPr>
          <p:nvPr/>
        </p:nvPicPr>
        <p:blipFill>
          <a:blip r:embed="rId2"/>
          <a:stretch>
            <a:fillRect/>
          </a:stretch>
        </p:blipFill>
        <p:spPr>
          <a:xfrm>
            <a:off x="9724879" y="1803771"/>
            <a:ext cx="280440" cy="359695"/>
          </a:xfrm>
          <a:prstGeom prst="rect">
            <a:avLst/>
          </a:prstGeom>
        </p:spPr>
      </p:pic>
      <p:sp>
        <p:nvSpPr>
          <p:cNvPr id="56" name="Étoile : 5 branches 55">
            <a:extLst>
              <a:ext uri="{FF2B5EF4-FFF2-40B4-BE49-F238E27FC236}">
                <a16:creationId xmlns:a16="http://schemas.microsoft.com/office/drawing/2014/main" id="{C31AC9A3-D99A-4AB9-A6D7-C50822E1691A}"/>
              </a:ext>
            </a:extLst>
          </p:cNvPr>
          <p:cNvSpPr/>
          <p:nvPr/>
        </p:nvSpPr>
        <p:spPr>
          <a:xfrm>
            <a:off x="10030598" y="1820773"/>
            <a:ext cx="243758" cy="3059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Étoile : 5 branches 56">
            <a:extLst>
              <a:ext uri="{FF2B5EF4-FFF2-40B4-BE49-F238E27FC236}">
                <a16:creationId xmlns:a16="http://schemas.microsoft.com/office/drawing/2014/main" id="{250BAA3D-0E65-4C07-AA25-14CF0ED8CF4E}"/>
              </a:ext>
            </a:extLst>
          </p:cNvPr>
          <p:cNvSpPr/>
          <p:nvPr/>
        </p:nvSpPr>
        <p:spPr>
          <a:xfrm>
            <a:off x="10316927" y="1816268"/>
            <a:ext cx="243758" cy="3059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8" name="Image 57">
            <a:extLst>
              <a:ext uri="{FF2B5EF4-FFF2-40B4-BE49-F238E27FC236}">
                <a16:creationId xmlns:a16="http://schemas.microsoft.com/office/drawing/2014/main" id="{643A0F8A-7351-4C57-8F70-EAB1CAA506C7}"/>
              </a:ext>
            </a:extLst>
          </p:cNvPr>
          <p:cNvPicPr>
            <a:picLocks noChangeAspect="1"/>
          </p:cNvPicPr>
          <p:nvPr/>
        </p:nvPicPr>
        <p:blipFill>
          <a:blip r:embed="rId2"/>
          <a:stretch>
            <a:fillRect/>
          </a:stretch>
        </p:blipFill>
        <p:spPr>
          <a:xfrm>
            <a:off x="7216681" y="2156634"/>
            <a:ext cx="280440" cy="359695"/>
          </a:xfrm>
          <a:prstGeom prst="rect">
            <a:avLst/>
          </a:prstGeom>
        </p:spPr>
      </p:pic>
      <p:sp>
        <p:nvSpPr>
          <p:cNvPr id="59" name="Étoile : 5 branches 58">
            <a:extLst>
              <a:ext uri="{FF2B5EF4-FFF2-40B4-BE49-F238E27FC236}">
                <a16:creationId xmlns:a16="http://schemas.microsoft.com/office/drawing/2014/main" id="{C170CE3D-5338-48B2-BC85-9F17C1476146}"/>
              </a:ext>
            </a:extLst>
          </p:cNvPr>
          <p:cNvSpPr/>
          <p:nvPr/>
        </p:nvSpPr>
        <p:spPr>
          <a:xfrm>
            <a:off x="9737196" y="2172628"/>
            <a:ext cx="243758" cy="3059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Image 59">
            <a:extLst>
              <a:ext uri="{FF2B5EF4-FFF2-40B4-BE49-F238E27FC236}">
                <a16:creationId xmlns:a16="http://schemas.microsoft.com/office/drawing/2014/main" id="{7967A863-8B9B-47B0-A841-B165C999EFD7}"/>
              </a:ext>
            </a:extLst>
          </p:cNvPr>
          <p:cNvPicPr>
            <a:picLocks noChangeAspect="1"/>
          </p:cNvPicPr>
          <p:nvPr/>
        </p:nvPicPr>
        <p:blipFill>
          <a:blip r:embed="rId2"/>
          <a:stretch>
            <a:fillRect/>
          </a:stretch>
        </p:blipFill>
        <p:spPr>
          <a:xfrm>
            <a:off x="10030598" y="2139203"/>
            <a:ext cx="280440" cy="359695"/>
          </a:xfrm>
          <a:prstGeom prst="rect">
            <a:avLst/>
          </a:prstGeom>
        </p:spPr>
      </p:pic>
      <p:pic>
        <p:nvPicPr>
          <p:cNvPr id="61" name="Image 60">
            <a:extLst>
              <a:ext uri="{FF2B5EF4-FFF2-40B4-BE49-F238E27FC236}">
                <a16:creationId xmlns:a16="http://schemas.microsoft.com/office/drawing/2014/main" id="{33E83E65-C391-4A2E-9ED2-3F0B989A0F48}"/>
              </a:ext>
            </a:extLst>
          </p:cNvPr>
          <p:cNvPicPr>
            <a:picLocks noChangeAspect="1"/>
          </p:cNvPicPr>
          <p:nvPr/>
        </p:nvPicPr>
        <p:blipFill>
          <a:blip r:embed="rId2"/>
          <a:stretch>
            <a:fillRect/>
          </a:stretch>
        </p:blipFill>
        <p:spPr>
          <a:xfrm>
            <a:off x="10332816" y="2139203"/>
            <a:ext cx="280440" cy="359695"/>
          </a:xfrm>
          <a:prstGeom prst="rect">
            <a:avLst/>
          </a:prstGeom>
        </p:spPr>
      </p:pic>
      <p:pic>
        <p:nvPicPr>
          <p:cNvPr id="62" name="Image 61">
            <a:extLst>
              <a:ext uri="{FF2B5EF4-FFF2-40B4-BE49-F238E27FC236}">
                <a16:creationId xmlns:a16="http://schemas.microsoft.com/office/drawing/2014/main" id="{D3B3B795-F6E7-464D-9BF2-6D0EFAE3AA36}"/>
              </a:ext>
            </a:extLst>
          </p:cNvPr>
          <p:cNvPicPr>
            <a:picLocks noChangeAspect="1"/>
          </p:cNvPicPr>
          <p:nvPr/>
        </p:nvPicPr>
        <p:blipFill>
          <a:blip r:embed="rId2"/>
          <a:stretch>
            <a:fillRect/>
          </a:stretch>
        </p:blipFill>
        <p:spPr>
          <a:xfrm>
            <a:off x="7216681" y="2483827"/>
            <a:ext cx="280440" cy="359695"/>
          </a:xfrm>
          <a:prstGeom prst="rect">
            <a:avLst/>
          </a:prstGeom>
        </p:spPr>
      </p:pic>
      <p:pic>
        <p:nvPicPr>
          <p:cNvPr id="63" name="Image 62">
            <a:extLst>
              <a:ext uri="{FF2B5EF4-FFF2-40B4-BE49-F238E27FC236}">
                <a16:creationId xmlns:a16="http://schemas.microsoft.com/office/drawing/2014/main" id="{4E80E0CF-7D2C-4AF0-B28C-38F8D955F092}"/>
              </a:ext>
            </a:extLst>
          </p:cNvPr>
          <p:cNvPicPr>
            <a:picLocks noChangeAspect="1"/>
          </p:cNvPicPr>
          <p:nvPr/>
        </p:nvPicPr>
        <p:blipFill>
          <a:blip r:embed="rId2"/>
          <a:stretch>
            <a:fillRect/>
          </a:stretch>
        </p:blipFill>
        <p:spPr>
          <a:xfrm>
            <a:off x="9725336" y="2474496"/>
            <a:ext cx="280440" cy="359695"/>
          </a:xfrm>
          <a:prstGeom prst="rect">
            <a:avLst/>
          </a:prstGeom>
        </p:spPr>
      </p:pic>
      <p:pic>
        <p:nvPicPr>
          <p:cNvPr id="64" name="Image 63">
            <a:extLst>
              <a:ext uri="{FF2B5EF4-FFF2-40B4-BE49-F238E27FC236}">
                <a16:creationId xmlns:a16="http://schemas.microsoft.com/office/drawing/2014/main" id="{72BACC8C-2EA3-44E1-82C6-02A2CCC0A94E}"/>
              </a:ext>
            </a:extLst>
          </p:cNvPr>
          <p:cNvPicPr>
            <a:picLocks noChangeAspect="1"/>
          </p:cNvPicPr>
          <p:nvPr/>
        </p:nvPicPr>
        <p:blipFill>
          <a:blip r:embed="rId2"/>
          <a:stretch>
            <a:fillRect/>
          </a:stretch>
        </p:blipFill>
        <p:spPr>
          <a:xfrm>
            <a:off x="10043038" y="2474496"/>
            <a:ext cx="280440" cy="359695"/>
          </a:xfrm>
          <a:prstGeom prst="rect">
            <a:avLst/>
          </a:prstGeom>
        </p:spPr>
      </p:pic>
      <p:pic>
        <p:nvPicPr>
          <p:cNvPr id="65" name="Image 64">
            <a:extLst>
              <a:ext uri="{FF2B5EF4-FFF2-40B4-BE49-F238E27FC236}">
                <a16:creationId xmlns:a16="http://schemas.microsoft.com/office/drawing/2014/main" id="{7B926523-B1F2-4C05-B08D-458196FAEFD8}"/>
              </a:ext>
            </a:extLst>
          </p:cNvPr>
          <p:cNvPicPr>
            <a:picLocks noChangeAspect="1"/>
          </p:cNvPicPr>
          <p:nvPr/>
        </p:nvPicPr>
        <p:blipFill>
          <a:blip r:embed="rId2"/>
          <a:stretch>
            <a:fillRect/>
          </a:stretch>
        </p:blipFill>
        <p:spPr>
          <a:xfrm>
            <a:off x="10348365" y="2483827"/>
            <a:ext cx="280440" cy="359695"/>
          </a:xfrm>
          <a:prstGeom prst="rect">
            <a:avLst/>
          </a:prstGeom>
        </p:spPr>
      </p:pic>
      <p:pic>
        <p:nvPicPr>
          <p:cNvPr id="66" name="Image 65">
            <a:extLst>
              <a:ext uri="{FF2B5EF4-FFF2-40B4-BE49-F238E27FC236}">
                <a16:creationId xmlns:a16="http://schemas.microsoft.com/office/drawing/2014/main" id="{7A7AF918-4D28-4749-9848-CF06B93D3AC9}"/>
              </a:ext>
            </a:extLst>
          </p:cNvPr>
          <p:cNvPicPr>
            <a:picLocks noChangeAspect="1"/>
          </p:cNvPicPr>
          <p:nvPr/>
        </p:nvPicPr>
        <p:blipFill>
          <a:blip r:embed="rId2"/>
          <a:stretch>
            <a:fillRect/>
          </a:stretch>
        </p:blipFill>
        <p:spPr>
          <a:xfrm>
            <a:off x="4329479" y="2764358"/>
            <a:ext cx="280440" cy="359695"/>
          </a:xfrm>
          <a:prstGeom prst="rect">
            <a:avLst/>
          </a:prstGeom>
        </p:spPr>
      </p:pic>
      <p:pic>
        <p:nvPicPr>
          <p:cNvPr id="67" name="Image 66">
            <a:extLst>
              <a:ext uri="{FF2B5EF4-FFF2-40B4-BE49-F238E27FC236}">
                <a16:creationId xmlns:a16="http://schemas.microsoft.com/office/drawing/2014/main" id="{1DE00C0F-82DC-4635-AAFA-132B23B11EC1}"/>
              </a:ext>
            </a:extLst>
          </p:cNvPr>
          <p:cNvPicPr>
            <a:picLocks noChangeAspect="1"/>
          </p:cNvPicPr>
          <p:nvPr/>
        </p:nvPicPr>
        <p:blipFill>
          <a:blip r:embed="rId2"/>
          <a:stretch>
            <a:fillRect/>
          </a:stretch>
        </p:blipFill>
        <p:spPr>
          <a:xfrm>
            <a:off x="7534383" y="2483827"/>
            <a:ext cx="280440" cy="359695"/>
          </a:xfrm>
          <a:prstGeom prst="rect">
            <a:avLst/>
          </a:prstGeom>
        </p:spPr>
      </p:pic>
      <p:pic>
        <p:nvPicPr>
          <p:cNvPr id="68" name="Image 67">
            <a:extLst>
              <a:ext uri="{FF2B5EF4-FFF2-40B4-BE49-F238E27FC236}">
                <a16:creationId xmlns:a16="http://schemas.microsoft.com/office/drawing/2014/main" id="{E8169450-E308-418A-BD8E-CC30737B9DDD}"/>
              </a:ext>
            </a:extLst>
          </p:cNvPr>
          <p:cNvPicPr>
            <a:picLocks noChangeAspect="1"/>
          </p:cNvPicPr>
          <p:nvPr/>
        </p:nvPicPr>
        <p:blipFill>
          <a:blip r:embed="rId2"/>
          <a:stretch>
            <a:fillRect/>
          </a:stretch>
        </p:blipFill>
        <p:spPr>
          <a:xfrm>
            <a:off x="7216681" y="2792297"/>
            <a:ext cx="280440" cy="359695"/>
          </a:xfrm>
          <a:prstGeom prst="rect">
            <a:avLst/>
          </a:prstGeom>
        </p:spPr>
      </p:pic>
      <p:pic>
        <p:nvPicPr>
          <p:cNvPr id="69" name="Image 68">
            <a:extLst>
              <a:ext uri="{FF2B5EF4-FFF2-40B4-BE49-F238E27FC236}">
                <a16:creationId xmlns:a16="http://schemas.microsoft.com/office/drawing/2014/main" id="{6B06EB34-4A2B-4518-B1E5-31FA571F15FC}"/>
              </a:ext>
            </a:extLst>
          </p:cNvPr>
          <p:cNvPicPr>
            <a:picLocks noChangeAspect="1"/>
          </p:cNvPicPr>
          <p:nvPr/>
        </p:nvPicPr>
        <p:blipFill>
          <a:blip r:embed="rId2"/>
          <a:stretch>
            <a:fillRect/>
          </a:stretch>
        </p:blipFill>
        <p:spPr>
          <a:xfrm>
            <a:off x="9725336" y="2810748"/>
            <a:ext cx="280440" cy="359695"/>
          </a:xfrm>
          <a:prstGeom prst="rect">
            <a:avLst/>
          </a:prstGeom>
        </p:spPr>
      </p:pic>
      <p:pic>
        <p:nvPicPr>
          <p:cNvPr id="70" name="Image 69">
            <a:extLst>
              <a:ext uri="{FF2B5EF4-FFF2-40B4-BE49-F238E27FC236}">
                <a16:creationId xmlns:a16="http://schemas.microsoft.com/office/drawing/2014/main" id="{FB3B63FB-B0EB-4E52-808F-16F258CE8358}"/>
              </a:ext>
            </a:extLst>
          </p:cNvPr>
          <p:cNvPicPr>
            <a:picLocks noChangeAspect="1"/>
          </p:cNvPicPr>
          <p:nvPr/>
        </p:nvPicPr>
        <p:blipFill>
          <a:blip r:embed="rId2"/>
          <a:stretch>
            <a:fillRect/>
          </a:stretch>
        </p:blipFill>
        <p:spPr>
          <a:xfrm>
            <a:off x="10043038" y="2804925"/>
            <a:ext cx="280440" cy="359695"/>
          </a:xfrm>
          <a:prstGeom prst="rect">
            <a:avLst/>
          </a:prstGeom>
        </p:spPr>
      </p:pic>
      <p:pic>
        <p:nvPicPr>
          <p:cNvPr id="71" name="Image 70">
            <a:extLst>
              <a:ext uri="{FF2B5EF4-FFF2-40B4-BE49-F238E27FC236}">
                <a16:creationId xmlns:a16="http://schemas.microsoft.com/office/drawing/2014/main" id="{9BFAFE3C-BEB4-45A4-AC55-B50E9A56C78E}"/>
              </a:ext>
            </a:extLst>
          </p:cNvPr>
          <p:cNvPicPr>
            <a:picLocks noChangeAspect="1"/>
          </p:cNvPicPr>
          <p:nvPr/>
        </p:nvPicPr>
        <p:blipFill>
          <a:blip r:embed="rId2"/>
          <a:stretch>
            <a:fillRect/>
          </a:stretch>
        </p:blipFill>
        <p:spPr>
          <a:xfrm>
            <a:off x="10367023" y="2814676"/>
            <a:ext cx="280440" cy="359695"/>
          </a:xfrm>
          <a:prstGeom prst="rect">
            <a:avLst/>
          </a:prstGeom>
        </p:spPr>
      </p:pic>
      <p:pic>
        <p:nvPicPr>
          <p:cNvPr id="72" name="Image 71">
            <a:extLst>
              <a:ext uri="{FF2B5EF4-FFF2-40B4-BE49-F238E27FC236}">
                <a16:creationId xmlns:a16="http://schemas.microsoft.com/office/drawing/2014/main" id="{E3F0DCF6-81A1-46BE-A092-3AEDC06ADF33}"/>
              </a:ext>
            </a:extLst>
          </p:cNvPr>
          <p:cNvPicPr>
            <a:picLocks noChangeAspect="1"/>
          </p:cNvPicPr>
          <p:nvPr/>
        </p:nvPicPr>
        <p:blipFill>
          <a:blip r:embed="rId2"/>
          <a:stretch>
            <a:fillRect/>
          </a:stretch>
        </p:blipFill>
        <p:spPr>
          <a:xfrm>
            <a:off x="4329479" y="3100533"/>
            <a:ext cx="280440" cy="359695"/>
          </a:xfrm>
          <a:prstGeom prst="rect">
            <a:avLst/>
          </a:prstGeom>
        </p:spPr>
      </p:pic>
      <p:pic>
        <p:nvPicPr>
          <p:cNvPr id="73" name="Image 72">
            <a:extLst>
              <a:ext uri="{FF2B5EF4-FFF2-40B4-BE49-F238E27FC236}">
                <a16:creationId xmlns:a16="http://schemas.microsoft.com/office/drawing/2014/main" id="{D480CDA8-092A-4608-BC61-EB69AD92EC46}"/>
              </a:ext>
            </a:extLst>
          </p:cNvPr>
          <p:cNvPicPr>
            <a:picLocks noChangeAspect="1"/>
          </p:cNvPicPr>
          <p:nvPr/>
        </p:nvPicPr>
        <p:blipFill>
          <a:blip r:embed="rId2"/>
          <a:stretch>
            <a:fillRect/>
          </a:stretch>
        </p:blipFill>
        <p:spPr>
          <a:xfrm>
            <a:off x="4628577" y="3100532"/>
            <a:ext cx="280440" cy="359695"/>
          </a:xfrm>
          <a:prstGeom prst="rect">
            <a:avLst/>
          </a:prstGeom>
        </p:spPr>
      </p:pic>
      <p:pic>
        <p:nvPicPr>
          <p:cNvPr id="74" name="Image 73">
            <a:extLst>
              <a:ext uri="{FF2B5EF4-FFF2-40B4-BE49-F238E27FC236}">
                <a16:creationId xmlns:a16="http://schemas.microsoft.com/office/drawing/2014/main" id="{B8A58B93-6632-4CA0-B66A-ED3FF56907EA}"/>
              </a:ext>
            </a:extLst>
          </p:cNvPr>
          <p:cNvPicPr>
            <a:picLocks noChangeAspect="1"/>
          </p:cNvPicPr>
          <p:nvPr/>
        </p:nvPicPr>
        <p:blipFill>
          <a:blip r:embed="rId2"/>
          <a:stretch>
            <a:fillRect/>
          </a:stretch>
        </p:blipFill>
        <p:spPr>
          <a:xfrm>
            <a:off x="4949388" y="3100531"/>
            <a:ext cx="280440" cy="359695"/>
          </a:xfrm>
          <a:prstGeom prst="rect">
            <a:avLst/>
          </a:prstGeom>
        </p:spPr>
      </p:pic>
      <p:pic>
        <p:nvPicPr>
          <p:cNvPr id="75" name="Image 74">
            <a:extLst>
              <a:ext uri="{FF2B5EF4-FFF2-40B4-BE49-F238E27FC236}">
                <a16:creationId xmlns:a16="http://schemas.microsoft.com/office/drawing/2014/main" id="{6A6E3AFE-F3FF-4991-835E-5FDC55B86C12}"/>
              </a:ext>
            </a:extLst>
          </p:cNvPr>
          <p:cNvPicPr>
            <a:picLocks noChangeAspect="1"/>
          </p:cNvPicPr>
          <p:nvPr/>
        </p:nvPicPr>
        <p:blipFill>
          <a:blip r:embed="rId2"/>
          <a:stretch>
            <a:fillRect/>
          </a:stretch>
        </p:blipFill>
        <p:spPr>
          <a:xfrm>
            <a:off x="7204317" y="3109694"/>
            <a:ext cx="280440" cy="359695"/>
          </a:xfrm>
          <a:prstGeom prst="rect">
            <a:avLst/>
          </a:prstGeom>
        </p:spPr>
      </p:pic>
      <p:pic>
        <p:nvPicPr>
          <p:cNvPr id="76" name="Image 75">
            <a:extLst>
              <a:ext uri="{FF2B5EF4-FFF2-40B4-BE49-F238E27FC236}">
                <a16:creationId xmlns:a16="http://schemas.microsoft.com/office/drawing/2014/main" id="{74122279-DA23-48CA-85CF-3A133AAA4E02}"/>
              </a:ext>
            </a:extLst>
          </p:cNvPr>
          <p:cNvPicPr>
            <a:picLocks noChangeAspect="1"/>
          </p:cNvPicPr>
          <p:nvPr/>
        </p:nvPicPr>
        <p:blipFill>
          <a:blip r:embed="rId2"/>
          <a:stretch>
            <a:fillRect/>
          </a:stretch>
        </p:blipFill>
        <p:spPr>
          <a:xfrm>
            <a:off x="7534383" y="3119852"/>
            <a:ext cx="280440" cy="359695"/>
          </a:xfrm>
          <a:prstGeom prst="rect">
            <a:avLst/>
          </a:prstGeom>
        </p:spPr>
      </p:pic>
      <p:pic>
        <p:nvPicPr>
          <p:cNvPr id="77" name="Image 76">
            <a:extLst>
              <a:ext uri="{FF2B5EF4-FFF2-40B4-BE49-F238E27FC236}">
                <a16:creationId xmlns:a16="http://schemas.microsoft.com/office/drawing/2014/main" id="{86453D31-CC47-4226-A563-F874E4C78DA6}"/>
              </a:ext>
            </a:extLst>
          </p:cNvPr>
          <p:cNvPicPr>
            <a:picLocks noChangeAspect="1"/>
          </p:cNvPicPr>
          <p:nvPr/>
        </p:nvPicPr>
        <p:blipFill>
          <a:blip r:embed="rId2"/>
          <a:stretch>
            <a:fillRect/>
          </a:stretch>
        </p:blipFill>
        <p:spPr>
          <a:xfrm>
            <a:off x="9725336" y="3136059"/>
            <a:ext cx="280440" cy="359695"/>
          </a:xfrm>
          <a:prstGeom prst="rect">
            <a:avLst/>
          </a:prstGeom>
        </p:spPr>
      </p:pic>
      <p:pic>
        <p:nvPicPr>
          <p:cNvPr id="78" name="Image 77">
            <a:extLst>
              <a:ext uri="{FF2B5EF4-FFF2-40B4-BE49-F238E27FC236}">
                <a16:creationId xmlns:a16="http://schemas.microsoft.com/office/drawing/2014/main" id="{A22319D8-8BC0-47C3-8829-985E0A22A457}"/>
              </a:ext>
            </a:extLst>
          </p:cNvPr>
          <p:cNvPicPr>
            <a:picLocks noChangeAspect="1"/>
          </p:cNvPicPr>
          <p:nvPr/>
        </p:nvPicPr>
        <p:blipFill>
          <a:blip r:embed="rId2"/>
          <a:stretch>
            <a:fillRect/>
          </a:stretch>
        </p:blipFill>
        <p:spPr>
          <a:xfrm>
            <a:off x="4329479" y="3469389"/>
            <a:ext cx="280440" cy="359695"/>
          </a:xfrm>
          <a:prstGeom prst="rect">
            <a:avLst/>
          </a:prstGeom>
        </p:spPr>
      </p:pic>
      <p:pic>
        <p:nvPicPr>
          <p:cNvPr id="79" name="Image 78">
            <a:extLst>
              <a:ext uri="{FF2B5EF4-FFF2-40B4-BE49-F238E27FC236}">
                <a16:creationId xmlns:a16="http://schemas.microsoft.com/office/drawing/2014/main" id="{6984CBAE-0DBA-4CFD-9173-0EC0C12C2C7E}"/>
              </a:ext>
            </a:extLst>
          </p:cNvPr>
          <p:cNvPicPr>
            <a:picLocks noChangeAspect="1"/>
          </p:cNvPicPr>
          <p:nvPr/>
        </p:nvPicPr>
        <p:blipFill>
          <a:blip r:embed="rId2"/>
          <a:stretch>
            <a:fillRect/>
          </a:stretch>
        </p:blipFill>
        <p:spPr>
          <a:xfrm>
            <a:off x="4640531" y="3460226"/>
            <a:ext cx="280440" cy="359695"/>
          </a:xfrm>
          <a:prstGeom prst="rect">
            <a:avLst/>
          </a:prstGeom>
        </p:spPr>
      </p:pic>
      <p:pic>
        <p:nvPicPr>
          <p:cNvPr id="80" name="Image 79">
            <a:extLst>
              <a:ext uri="{FF2B5EF4-FFF2-40B4-BE49-F238E27FC236}">
                <a16:creationId xmlns:a16="http://schemas.microsoft.com/office/drawing/2014/main" id="{840DEF3F-AF0C-4587-9122-17B029BDA01E}"/>
              </a:ext>
            </a:extLst>
          </p:cNvPr>
          <p:cNvPicPr>
            <a:picLocks noChangeAspect="1"/>
          </p:cNvPicPr>
          <p:nvPr/>
        </p:nvPicPr>
        <p:blipFill>
          <a:blip r:embed="rId2"/>
          <a:stretch>
            <a:fillRect/>
          </a:stretch>
        </p:blipFill>
        <p:spPr>
          <a:xfrm>
            <a:off x="4958233" y="3450341"/>
            <a:ext cx="280440" cy="359695"/>
          </a:xfrm>
          <a:prstGeom prst="rect">
            <a:avLst/>
          </a:prstGeom>
        </p:spPr>
      </p:pic>
      <p:pic>
        <p:nvPicPr>
          <p:cNvPr id="81" name="Image 80">
            <a:extLst>
              <a:ext uri="{FF2B5EF4-FFF2-40B4-BE49-F238E27FC236}">
                <a16:creationId xmlns:a16="http://schemas.microsoft.com/office/drawing/2014/main" id="{24FA3A4D-C878-42D4-A770-672A732F66CC}"/>
              </a:ext>
            </a:extLst>
          </p:cNvPr>
          <p:cNvPicPr>
            <a:picLocks noChangeAspect="1"/>
          </p:cNvPicPr>
          <p:nvPr/>
        </p:nvPicPr>
        <p:blipFill>
          <a:blip r:embed="rId2"/>
          <a:stretch>
            <a:fillRect/>
          </a:stretch>
        </p:blipFill>
        <p:spPr>
          <a:xfrm>
            <a:off x="7204317" y="3426361"/>
            <a:ext cx="280440" cy="359695"/>
          </a:xfrm>
          <a:prstGeom prst="rect">
            <a:avLst/>
          </a:prstGeom>
        </p:spPr>
      </p:pic>
      <p:pic>
        <p:nvPicPr>
          <p:cNvPr id="82" name="Image 81">
            <a:extLst>
              <a:ext uri="{FF2B5EF4-FFF2-40B4-BE49-F238E27FC236}">
                <a16:creationId xmlns:a16="http://schemas.microsoft.com/office/drawing/2014/main" id="{489B3BB8-D6EC-4A3A-BAFD-A4C9498D1313}"/>
              </a:ext>
            </a:extLst>
          </p:cNvPr>
          <p:cNvPicPr>
            <a:picLocks noChangeAspect="1"/>
          </p:cNvPicPr>
          <p:nvPr/>
        </p:nvPicPr>
        <p:blipFill>
          <a:blip r:embed="rId2"/>
          <a:stretch>
            <a:fillRect/>
          </a:stretch>
        </p:blipFill>
        <p:spPr>
          <a:xfrm>
            <a:off x="7551819" y="3436519"/>
            <a:ext cx="280440" cy="359695"/>
          </a:xfrm>
          <a:prstGeom prst="rect">
            <a:avLst/>
          </a:prstGeom>
        </p:spPr>
      </p:pic>
      <p:pic>
        <p:nvPicPr>
          <p:cNvPr id="83" name="Image 82">
            <a:extLst>
              <a:ext uri="{FF2B5EF4-FFF2-40B4-BE49-F238E27FC236}">
                <a16:creationId xmlns:a16="http://schemas.microsoft.com/office/drawing/2014/main" id="{2E5DCCDA-5A4C-43AB-A781-567FF53E7DC1}"/>
              </a:ext>
            </a:extLst>
          </p:cNvPr>
          <p:cNvPicPr>
            <a:picLocks noChangeAspect="1"/>
          </p:cNvPicPr>
          <p:nvPr/>
        </p:nvPicPr>
        <p:blipFill>
          <a:blip r:embed="rId2"/>
          <a:stretch>
            <a:fillRect/>
          </a:stretch>
        </p:blipFill>
        <p:spPr>
          <a:xfrm>
            <a:off x="7875664" y="3426361"/>
            <a:ext cx="280440" cy="359695"/>
          </a:xfrm>
          <a:prstGeom prst="rect">
            <a:avLst/>
          </a:prstGeom>
        </p:spPr>
      </p:pic>
      <p:pic>
        <p:nvPicPr>
          <p:cNvPr id="84" name="Image 83">
            <a:extLst>
              <a:ext uri="{FF2B5EF4-FFF2-40B4-BE49-F238E27FC236}">
                <a16:creationId xmlns:a16="http://schemas.microsoft.com/office/drawing/2014/main" id="{6A1C9922-6DC2-46D9-80E5-D777BF646CA7}"/>
              </a:ext>
            </a:extLst>
          </p:cNvPr>
          <p:cNvPicPr>
            <a:picLocks noChangeAspect="1"/>
          </p:cNvPicPr>
          <p:nvPr/>
        </p:nvPicPr>
        <p:blipFill>
          <a:blip r:embed="rId2"/>
          <a:stretch>
            <a:fillRect/>
          </a:stretch>
        </p:blipFill>
        <p:spPr>
          <a:xfrm>
            <a:off x="9743967" y="3453749"/>
            <a:ext cx="280440" cy="359695"/>
          </a:xfrm>
          <a:prstGeom prst="rect">
            <a:avLst/>
          </a:prstGeom>
        </p:spPr>
      </p:pic>
      <p:pic>
        <p:nvPicPr>
          <p:cNvPr id="85" name="Image 84">
            <a:extLst>
              <a:ext uri="{FF2B5EF4-FFF2-40B4-BE49-F238E27FC236}">
                <a16:creationId xmlns:a16="http://schemas.microsoft.com/office/drawing/2014/main" id="{BB2C2B7A-AD48-4D63-9DD5-8EC5BDD1D877}"/>
              </a:ext>
            </a:extLst>
          </p:cNvPr>
          <p:cNvPicPr>
            <a:picLocks noChangeAspect="1"/>
          </p:cNvPicPr>
          <p:nvPr/>
        </p:nvPicPr>
        <p:blipFill>
          <a:blip r:embed="rId2"/>
          <a:stretch>
            <a:fillRect/>
          </a:stretch>
        </p:blipFill>
        <p:spPr>
          <a:xfrm>
            <a:off x="10043038" y="3453749"/>
            <a:ext cx="280440" cy="359695"/>
          </a:xfrm>
          <a:prstGeom prst="rect">
            <a:avLst/>
          </a:prstGeom>
        </p:spPr>
      </p:pic>
      <p:pic>
        <p:nvPicPr>
          <p:cNvPr id="86" name="Image 85">
            <a:extLst>
              <a:ext uri="{FF2B5EF4-FFF2-40B4-BE49-F238E27FC236}">
                <a16:creationId xmlns:a16="http://schemas.microsoft.com/office/drawing/2014/main" id="{7E4387C0-8840-45A1-A012-D83D8631798A}"/>
              </a:ext>
            </a:extLst>
          </p:cNvPr>
          <p:cNvPicPr>
            <a:picLocks noChangeAspect="1"/>
          </p:cNvPicPr>
          <p:nvPr/>
        </p:nvPicPr>
        <p:blipFill>
          <a:blip r:embed="rId2"/>
          <a:stretch>
            <a:fillRect/>
          </a:stretch>
        </p:blipFill>
        <p:spPr>
          <a:xfrm>
            <a:off x="4332104" y="3809265"/>
            <a:ext cx="280440" cy="359695"/>
          </a:xfrm>
          <a:prstGeom prst="rect">
            <a:avLst/>
          </a:prstGeom>
        </p:spPr>
      </p:pic>
      <p:pic>
        <p:nvPicPr>
          <p:cNvPr id="87" name="Image 86">
            <a:extLst>
              <a:ext uri="{FF2B5EF4-FFF2-40B4-BE49-F238E27FC236}">
                <a16:creationId xmlns:a16="http://schemas.microsoft.com/office/drawing/2014/main" id="{D1E6886D-3810-4F73-A232-522350629B52}"/>
              </a:ext>
            </a:extLst>
          </p:cNvPr>
          <p:cNvPicPr>
            <a:picLocks noChangeAspect="1"/>
          </p:cNvPicPr>
          <p:nvPr/>
        </p:nvPicPr>
        <p:blipFill>
          <a:blip r:embed="rId2"/>
          <a:stretch>
            <a:fillRect/>
          </a:stretch>
        </p:blipFill>
        <p:spPr>
          <a:xfrm>
            <a:off x="4649376" y="3809264"/>
            <a:ext cx="280440" cy="359695"/>
          </a:xfrm>
          <a:prstGeom prst="rect">
            <a:avLst/>
          </a:prstGeom>
        </p:spPr>
      </p:pic>
      <p:pic>
        <p:nvPicPr>
          <p:cNvPr id="88" name="Image 87">
            <a:extLst>
              <a:ext uri="{FF2B5EF4-FFF2-40B4-BE49-F238E27FC236}">
                <a16:creationId xmlns:a16="http://schemas.microsoft.com/office/drawing/2014/main" id="{730DB42A-2483-4C9A-A826-D251EF4E4A98}"/>
              </a:ext>
            </a:extLst>
          </p:cNvPr>
          <p:cNvPicPr>
            <a:picLocks noChangeAspect="1"/>
          </p:cNvPicPr>
          <p:nvPr/>
        </p:nvPicPr>
        <p:blipFill>
          <a:blip r:embed="rId2"/>
          <a:stretch>
            <a:fillRect/>
          </a:stretch>
        </p:blipFill>
        <p:spPr>
          <a:xfrm>
            <a:off x="7214397" y="3757210"/>
            <a:ext cx="280440" cy="359695"/>
          </a:xfrm>
          <a:prstGeom prst="rect">
            <a:avLst/>
          </a:prstGeom>
        </p:spPr>
      </p:pic>
      <p:pic>
        <p:nvPicPr>
          <p:cNvPr id="89" name="Image 88">
            <a:extLst>
              <a:ext uri="{FF2B5EF4-FFF2-40B4-BE49-F238E27FC236}">
                <a16:creationId xmlns:a16="http://schemas.microsoft.com/office/drawing/2014/main" id="{FA14D535-9876-4432-B799-1362C99626AC}"/>
              </a:ext>
            </a:extLst>
          </p:cNvPr>
          <p:cNvPicPr>
            <a:picLocks noChangeAspect="1"/>
          </p:cNvPicPr>
          <p:nvPr/>
        </p:nvPicPr>
        <p:blipFill>
          <a:blip r:embed="rId2"/>
          <a:stretch>
            <a:fillRect/>
          </a:stretch>
        </p:blipFill>
        <p:spPr>
          <a:xfrm>
            <a:off x="7569431" y="3752415"/>
            <a:ext cx="280440" cy="359695"/>
          </a:xfrm>
          <a:prstGeom prst="rect">
            <a:avLst/>
          </a:prstGeom>
        </p:spPr>
      </p:pic>
      <p:pic>
        <p:nvPicPr>
          <p:cNvPr id="90" name="Image 89">
            <a:extLst>
              <a:ext uri="{FF2B5EF4-FFF2-40B4-BE49-F238E27FC236}">
                <a16:creationId xmlns:a16="http://schemas.microsoft.com/office/drawing/2014/main" id="{FD20ED21-1844-4258-A5CB-A27D2DEFB3F0}"/>
              </a:ext>
            </a:extLst>
          </p:cNvPr>
          <p:cNvPicPr>
            <a:picLocks noChangeAspect="1"/>
          </p:cNvPicPr>
          <p:nvPr/>
        </p:nvPicPr>
        <p:blipFill>
          <a:blip r:embed="rId2"/>
          <a:stretch>
            <a:fillRect/>
          </a:stretch>
        </p:blipFill>
        <p:spPr>
          <a:xfrm>
            <a:off x="7886531" y="3758520"/>
            <a:ext cx="280440" cy="359695"/>
          </a:xfrm>
          <a:prstGeom prst="rect">
            <a:avLst/>
          </a:prstGeom>
        </p:spPr>
      </p:pic>
      <p:pic>
        <p:nvPicPr>
          <p:cNvPr id="91" name="Image 90">
            <a:extLst>
              <a:ext uri="{FF2B5EF4-FFF2-40B4-BE49-F238E27FC236}">
                <a16:creationId xmlns:a16="http://schemas.microsoft.com/office/drawing/2014/main" id="{C7B40E89-E704-4518-8B88-C0E1A6B96500}"/>
              </a:ext>
            </a:extLst>
          </p:cNvPr>
          <p:cNvPicPr>
            <a:picLocks noChangeAspect="1"/>
          </p:cNvPicPr>
          <p:nvPr/>
        </p:nvPicPr>
        <p:blipFill>
          <a:blip r:embed="rId2"/>
          <a:stretch>
            <a:fillRect/>
          </a:stretch>
        </p:blipFill>
        <p:spPr>
          <a:xfrm>
            <a:off x="9743967" y="3788910"/>
            <a:ext cx="280440" cy="359695"/>
          </a:xfrm>
          <a:prstGeom prst="rect">
            <a:avLst/>
          </a:prstGeom>
        </p:spPr>
      </p:pic>
      <p:pic>
        <p:nvPicPr>
          <p:cNvPr id="92" name="Image 91">
            <a:extLst>
              <a:ext uri="{FF2B5EF4-FFF2-40B4-BE49-F238E27FC236}">
                <a16:creationId xmlns:a16="http://schemas.microsoft.com/office/drawing/2014/main" id="{50755C94-1E56-49CC-A59F-CFDAAC1280DE}"/>
              </a:ext>
            </a:extLst>
          </p:cNvPr>
          <p:cNvPicPr>
            <a:picLocks noChangeAspect="1"/>
          </p:cNvPicPr>
          <p:nvPr/>
        </p:nvPicPr>
        <p:blipFill>
          <a:blip r:embed="rId2"/>
          <a:stretch>
            <a:fillRect/>
          </a:stretch>
        </p:blipFill>
        <p:spPr>
          <a:xfrm>
            <a:off x="10069627" y="3794228"/>
            <a:ext cx="280440" cy="359695"/>
          </a:xfrm>
          <a:prstGeom prst="rect">
            <a:avLst/>
          </a:prstGeom>
        </p:spPr>
      </p:pic>
      <p:pic>
        <p:nvPicPr>
          <p:cNvPr id="93" name="Image 92">
            <a:extLst>
              <a:ext uri="{FF2B5EF4-FFF2-40B4-BE49-F238E27FC236}">
                <a16:creationId xmlns:a16="http://schemas.microsoft.com/office/drawing/2014/main" id="{73A6CED3-D72E-4AF6-A1EF-AA8DC1D7D33A}"/>
              </a:ext>
            </a:extLst>
          </p:cNvPr>
          <p:cNvPicPr>
            <a:picLocks noChangeAspect="1"/>
          </p:cNvPicPr>
          <p:nvPr/>
        </p:nvPicPr>
        <p:blipFill>
          <a:blip r:embed="rId2"/>
          <a:stretch>
            <a:fillRect/>
          </a:stretch>
        </p:blipFill>
        <p:spPr>
          <a:xfrm>
            <a:off x="10387560" y="3799554"/>
            <a:ext cx="280440" cy="359695"/>
          </a:xfrm>
          <a:prstGeom prst="rect">
            <a:avLst/>
          </a:prstGeom>
        </p:spPr>
      </p:pic>
      <p:pic>
        <p:nvPicPr>
          <p:cNvPr id="94" name="Image 93">
            <a:extLst>
              <a:ext uri="{FF2B5EF4-FFF2-40B4-BE49-F238E27FC236}">
                <a16:creationId xmlns:a16="http://schemas.microsoft.com/office/drawing/2014/main" id="{0654A1D2-8FA7-4B19-A20C-899506F7D2CE}"/>
              </a:ext>
            </a:extLst>
          </p:cNvPr>
          <p:cNvPicPr>
            <a:picLocks noChangeAspect="1"/>
          </p:cNvPicPr>
          <p:nvPr/>
        </p:nvPicPr>
        <p:blipFill>
          <a:blip r:embed="rId2"/>
          <a:stretch>
            <a:fillRect/>
          </a:stretch>
        </p:blipFill>
        <p:spPr>
          <a:xfrm>
            <a:off x="4332104" y="4196810"/>
            <a:ext cx="280440" cy="359695"/>
          </a:xfrm>
          <a:prstGeom prst="rect">
            <a:avLst/>
          </a:prstGeom>
        </p:spPr>
      </p:pic>
      <p:pic>
        <p:nvPicPr>
          <p:cNvPr id="95" name="Image 94">
            <a:extLst>
              <a:ext uri="{FF2B5EF4-FFF2-40B4-BE49-F238E27FC236}">
                <a16:creationId xmlns:a16="http://schemas.microsoft.com/office/drawing/2014/main" id="{2B43CD6D-0166-4147-B0A6-55714746C233}"/>
              </a:ext>
            </a:extLst>
          </p:cNvPr>
          <p:cNvPicPr>
            <a:picLocks noChangeAspect="1"/>
          </p:cNvPicPr>
          <p:nvPr/>
        </p:nvPicPr>
        <p:blipFill>
          <a:blip r:embed="rId2"/>
          <a:stretch>
            <a:fillRect/>
          </a:stretch>
        </p:blipFill>
        <p:spPr>
          <a:xfrm>
            <a:off x="7224269" y="4148605"/>
            <a:ext cx="280440" cy="359695"/>
          </a:xfrm>
          <a:prstGeom prst="rect">
            <a:avLst/>
          </a:prstGeom>
        </p:spPr>
      </p:pic>
      <p:pic>
        <p:nvPicPr>
          <p:cNvPr id="96" name="Image 95">
            <a:extLst>
              <a:ext uri="{FF2B5EF4-FFF2-40B4-BE49-F238E27FC236}">
                <a16:creationId xmlns:a16="http://schemas.microsoft.com/office/drawing/2014/main" id="{70772521-327C-406B-B4BB-E2B4725A7B2E}"/>
              </a:ext>
            </a:extLst>
          </p:cNvPr>
          <p:cNvPicPr>
            <a:picLocks noChangeAspect="1"/>
          </p:cNvPicPr>
          <p:nvPr/>
        </p:nvPicPr>
        <p:blipFill>
          <a:blip r:embed="rId2"/>
          <a:stretch>
            <a:fillRect/>
          </a:stretch>
        </p:blipFill>
        <p:spPr>
          <a:xfrm>
            <a:off x="7569431" y="4152422"/>
            <a:ext cx="280440" cy="359695"/>
          </a:xfrm>
          <a:prstGeom prst="rect">
            <a:avLst/>
          </a:prstGeom>
        </p:spPr>
      </p:pic>
      <p:pic>
        <p:nvPicPr>
          <p:cNvPr id="97" name="Image 96">
            <a:extLst>
              <a:ext uri="{FF2B5EF4-FFF2-40B4-BE49-F238E27FC236}">
                <a16:creationId xmlns:a16="http://schemas.microsoft.com/office/drawing/2014/main" id="{51F1879D-81DA-4CCD-8FDC-773AC5C41C8C}"/>
              </a:ext>
            </a:extLst>
          </p:cNvPr>
          <p:cNvPicPr>
            <a:picLocks noChangeAspect="1"/>
          </p:cNvPicPr>
          <p:nvPr/>
        </p:nvPicPr>
        <p:blipFill>
          <a:blip r:embed="rId2"/>
          <a:stretch>
            <a:fillRect/>
          </a:stretch>
        </p:blipFill>
        <p:spPr>
          <a:xfrm>
            <a:off x="9743967" y="4145036"/>
            <a:ext cx="280440" cy="359695"/>
          </a:xfrm>
          <a:prstGeom prst="rect">
            <a:avLst/>
          </a:prstGeom>
        </p:spPr>
      </p:pic>
      <p:pic>
        <p:nvPicPr>
          <p:cNvPr id="98" name="Image 97">
            <a:extLst>
              <a:ext uri="{FF2B5EF4-FFF2-40B4-BE49-F238E27FC236}">
                <a16:creationId xmlns:a16="http://schemas.microsoft.com/office/drawing/2014/main" id="{937A72AA-9C2A-48BA-8BC6-A2C0F31146E3}"/>
              </a:ext>
            </a:extLst>
          </p:cNvPr>
          <p:cNvPicPr>
            <a:picLocks noChangeAspect="1"/>
          </p:cNvPicPr>
          <p:nvPr/>
        </p:nvPicPr>
        <p:blipFill>
          <a:blip r:embed="rId2"/>
          <a:stretch>
            <a:fillRect/>
          </a:stretch>
        </p:blipFill>
        <p:spPr>
          <a:xfrm>
            <a:off x="10061900" y="4145036"/>
            <a:ext cx="280440" cy="359695"/>
          </a:xfrm>
          <a:prstGeom prst="rect">
            <a:avLst/>
          </a:prstGeom>
        </p:spPr>
      </p:pic>
      <p:pic>
        <p:nvPicPr>
          <p:cNvPr id="99" name="Image 98">
            <a:extLst>
              <a:ext uri="{FF2B5EF4-FFF2-40B4-BE49-F238E27FC236}">
                <a16:creationId xmlns:a16="http://schemas.microsoft.com/office/drawing/2014/main" id="{0FB0F6A3-B797-4785-B816-B64686086AEC}"/>
              </a:ext>
            </a:extLst>
          </p:cNvPr>
          <p:cNvPicPr>
            <a:picLocks noChangeAspect="1"/>
          </p:cNvPicPr>
          <p:nvPr/>
        </p:nvPicPr>
        <p:blipFill>
          <a:blip r:embed="rId2"/>
          <a:stretch>
            <a:fillRect/>
          </a:stretch>
        </p:blipFill>
        <p:spPr>
          <a:xfrm>
            <a:off x="10385594" y="4145036"/>
            <a:ext cx="280440" cy="359695"/>
          </a:xfrm>
          <a:prstGeom prst="rect">
            <a:avLst/>
          </a:prstGeom>
        </p:spPr>
      </p:pic>
      <p:pic>
        <p:nvPicPr>
          <p:cNvPr id="100" name="Image 99">
            <a:extLst>
              <a:ext uri="{FF2B5EF4-FFF2-40B4-BE49-F238E27FC236}">
                <a16:creationId xmlns:a16="http://schemas.microsoft.com/office/drawing/2014/main" id="{B125FD9E-5502-49EE-A5E1-D2435C2A3A42}"/>
              </a:ext>
            </a:extLst>
          </p:cNvPr>
          <p:cNvPicPr>
            <a:picLocks noChangeAspect="1"/>
          </p:cNvPicPr>
          <p:nvPr/>
        </p:nvPicPr>
        <p:blipFill>
          <a:blip r:embed="rId2"/>
          <a:stretch>
            <a:fillRect/>
          </a:stretch>
        </p:blipFill>
        <p:spPr>
          <a:xfrm>
            <a:off x="1383780" y="5563144"/>
            <a:ext cx="280440" cy="359695"/>
          </a:xfrm>
          <a:prstGeom prst="rect">
            <a:avLst/>
          </a:prstGeom>
        </p:spPr>
      </p:pic>
      <p:pic>
        <p:nvPicPr>
          <p:cNvPr id="101" name="Image 100">
            <a:extLst>
              <a:ext uri="{FF2B5EF4-FFF2-40B4-BE49-F238E27FC236}">
                <a16:creationId xmlns:a16="http://schemas.microsoft.com/office/drawing/2014/main" id="{4487E0DF-7D4C-444A-9944-5D337B217D74}"/>
              </a:ext>
            </a:extLst>
          </p:cNvPr>
          <p:cNvPicPr>
            <a:picLocks noChangeAspect="1"/>
          </p:cNvPicPr>
          <p:nvPr/>
        </p:nvPicPr>
        <p:blipFill>
          <a:blip r:embed="rId2"/>
          <a:stretch>
            <a:fillRect/>
          </a:stretch>
        </p:blipFill>
        <p:spPr>
          <a:xfrm>
            <a:off x="1664220" y="5563144"/>
            <a:ext cx="280440" cy="359695"/>
          </a:xfrm>
          <a:prstGeom prst="rect">
            <a:avLst/>
          </a:prstGeom>
        </p:spPr>
      </p:pic>
      <p:pic>
        <p:nvPicPr>
          <p:cNvPr id="102" name="Image 101">
            <a:extLst>
              <a:ext uri="{FF2B5EF4-FFF2-40B4-BE49-F238E27FC236}">
                <a16:creationId xmlns:a16="http://schemas.microsoft.com/office/drawing/2014/main" id="{CA7A29D6-AD15-4A2B-B369-1D1B826BDED3}"/>
              </a:ext>
            </a:extLst>
          </p:cNvPr>
          <p:cNvPicPr>
            <a:picLocks noChangeAspect="1"/>
          </p:cNvPicPr>
          <p:nvPr/>
        </p:nvPicPr>
        <p:blipFill>
          <a:blip r:embed="rId2"/>
          <a:stretch>
            <a:fillRect/>
          </a:stretch>
        </p:blipFill>
        <p:spPr>
          <a:xfrm>
            <a:off x="1944660" y="5563143"/>
            <a:ext cx="280440" cy="359695"/>
          </a:xfrm>
          <a:prstGeom prst="rect">
            <a:avLst/>
          </a:prstGeom>
        </p:spPr>
      </p:pic>
      <p:pic>
        <p:nvPicPr>
          <p:cNvPr id="103" name="Image 102">
            <a:extLst>
              <a:ext uri="{FF2B5EF4-FFF2-40B4-BE49-F238E27FC236}">
                <a16:creationId xmlns:a16="http://schemas.microsoft.com/office/drawing/2014/main" id="{1A881384-478A-4F0D-8FD4-DFBEF53CAB29}"/>
              </a:ext>
            </a:extLst>
          </p:cNvPr>
          <p:cNvPicPr>
            <a:picLocks noChangeAspect="1"/>
          </p:cNvPicPr>
          <p:nvPr/>
        </p:nvPicPr>
        <p:blipFill>
          <a:blip r:embed="rId2"/>
          <a:stretch>
            <a:fillRect/>
          </a:stretch>
        </p:blipFill>
        <p:spPr>
          <a:xfrm>
            <a:off x="3401816" y="5565997"/>
            <a:ext cx="280440" cy="359695"/>
          </a:xfrm>
          <a:prstGeom prst="rect">
            <a:avLst/>
          </a:prstGeom>
        </p:spPr>
      </p:pic>
      <p:pic>
        <p:nvPicPr>
          <p:cNvPr id="104" name="Image 103">
            <a:extLst>
              <a:ext uri="{FF2B5EF4-FFF2-40B4-BE49-F238E27FC236}">
                <a16:creationId xmlns:a16="http://schemas.microsoft.com/office/drawing/2014/main" id="{748B6D6B-A216-4ED6-97F5-96831725467A}"/>
              </a:ext>
            </a:extLst>
          </p:cNvPr>
          <p:cNvPicPr>
            <a:picLocks noChangeAspect="1"/>
          </p:cNvPicPr>
          <p:nvPr/>
        </p:nvPicPr>
        <p:blipFill>
          <a:blip r:embed="rId2"/>
          <a:stretch>
            <a:fillRect/>
          </a:stretch>
        </p:blipFill>
        <p:spPr>
          <a:xfrm>
            <a:off x="3682256" y="5565997"/>
            <a:ext cx="280440" cy="359695"/>
          </a:xfrm>
          <a:prstGeom prst="rect">
            <a:avLst/>
          </a:prstGeom>
        </p:spPr>
      </p:pic>
      <p:pic>
        <p:nvPicPr>
          <p:cNvPr id="105" name="Image 104">
            <a:extLst>
              <a:ext uri="{FF2B5EF4-FFF2-40B4-BE49-F238E27FC236}">
                <a16:creationId xmlns:a16="http://schemas.microsoft.com/office/drawing/2014/main" id="{28597528-720D-46FE-9CDC-C2BB4EB1E032}"/>
              </a:ext>
            </a:extLst>
          </p:cNvPr>
          <p:cNvPicPr>
            <a:picLocks noChangeAspect="1"/>
          </p:cNvPicPr>
          <p:nvPr/>
        </p:nvPicPr>
        <p:blipFill>
          <a:blip r:embed="rId2"/>
          <a:stretch>
            <a:fillRect/>
          </a:stretch>
        </p:blipFill>
        <p:spPr>
          <a:xfrm>
            <a:off x="4649376" y="5557142"/>
            <a:ext cx="280440" cy="359695"/>
          </a:xfrm>
          <a:prstGeom prst="rect">
            <a:avLst/>
          </a:prstGeom>
        </p:spPr>
      </p:pic>
      <p:pic>
        <p:nvPicPr>
          <p:cNvPr id="106" name="Image 105">
            <a:extLst>
              <a:ext uri="{FF2B5EF4-FFF2-40B4-BE49-F238E27FC236}">
                <a16:creationId xmlns:a16="http://schemas.microsoft.com/office/drawing/2014/main" id="{85D71795-32E5-4A12-A5B5-21208FA45CA3}"/>
              </a:ext>
            </a:extLst>
          </p:cNvPr>
          <p:cNvPicPr>
            <a:picLocks noChangeAspect="1"/>
          </p:cNvPicPr>
          <p:nvPr/>
        </p:nvPicPr>
        <p:blipFill>
          <a:blip r:embed="rId3"/>
          <a:stretch>
            <a:fillRect/>
          </a:stretch>
        </p:blipFill>
        <p:spPr>
          <a:xfrm>
            <a:off x="10871484" y="108754"/>
            <a:ext cx="1005927" cy="1201016"/>
          </a:xfrm>
          <a:prstGeom prst="rect">
            <a:avLst/>
          </a:prstGeom>
        </p:spPr>
      </p:pic>
    </p:spTree>
    <p:extLst>
      <p:ext uri="{BB962C8B-B14F-4D97-AF65-F5344CB8AC3E}">
        <p14:creationId xmlns:p14="http://schemas.microsoft.com/office/powerpoint/2010/main" val="10640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50628"/>
            <a:ext cx="11876401" cy="454567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2800" b="1" i="0" u="none" strike="noStrike" kern="0" cap="none" spc="0" normalizeH="0" baseline="0" noProof="0" dirty="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4000" b="1" i="0" u="none" strike="noStrike" kern="0" cap="none" spc="0" normalizeH="0" baseline="0" noProof="0" dirty="0">
                <a:ln>
                  <a:noFill/>
                </a:ln>
                <a:solidFill>
                  <a:srgbClr val="000000"/>
                </a:solidFill>
                <a:effectLst/>
                <a:uLnTx/>
                <a:uFillTx/>
                <a:ea typeface="+mn-ea"/>
                <a:cs typeface="+mn-cs"/>
              </a:rPr>
              <a:t>La Producción</a:t>
            </a:r>
            <a:r>
              <a:rPr kumimoji="0" lang="fr-FR" sz="4000" b="1" i="0" u="none" strike="noStrike" kern="0" cap="none" spc="0" normalizeH="0" baseline="0" noProof="0" dirty="0">
                <a:ln>
                  <a:noFill/>
                </a:ln>
                <a:solidFill>
                  <a:srgbClr val="000000"/>
                </a:solidFill>
                <a:effectLst/>
                <a:uLnTx/>
                <a:uFillTx/>
                <a:ea typeface="+mn-ea"/>
                <a:cs typeface="+mn-cs"/>
              </a:rPr>
              <a:t> </a:t>
            </a:r>
            <a:r>
              <a:rPr kumimoji="0" lang="es-419" sz="4000" b="1" i="0" u="none" strike="noStrike" kern="0" cap="none" spc="0" normalizeH="0" baseline="0" noProof="0" dirty="0">
                <a:ln>
                  <a:noFill/>
                </a:ln>
                <a:solidFill>
                  <a:srgbClr val="000000"/>
                </a:solidFill>
                <a:effectLst/>
                <a:uLnTx/>
                <a:uFillTx/>
                <a:ea typeface="+mn-ea"/>
                <a:cs typeface="+mn-cs"/>
              </a:rPr>
              <a:t>Mundial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4000" b="1" i="0" u="none" strike="noStrike" kern="0" cap="none" spc="0" normalizeH="0" baseline="0" noProof="0" dirty="0">
                <a:ln>
                  <a:noFill/>
                </a:ln>
                <a:solidFill>
                  <a:srgbClr val="000000"/>
                </a:solidFill>
                <a:effectLst/>
                <a:uLnTx/>
                <a:uFillTx/>
                <a:ea typeface="+mn-ea"/>
                <a:cs typeface="+mn-cs"/>
              </a:rPr>
              <a:t>Superficie y Rendimientos</a:t>
            </a:r>
            <a:endParaRPr kumimoji="0" lang="es-419" sz="4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3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3600" b="0" i="0" u="none" strike="noStrike" kern="1200" cap="none" spc="0" normalizeH="0" baseline="0" noProof="0" dirty="0">
                <a:ln>
                  <a:noFill/>
                </a:ln>
                <a:solidFill>
                  <a:prstClr val="black"/>
                </a:solidFill>
                <a:effectLst/>
                <a:uLnTx/>
                <a:uFillTx/>
                <a:ea typeface="+mn-ea"/>
                <a:cs typeface="+mn-cs"/>
              </a:rPr>
              <a:t>La superficie sembrada es de </a:t>
            </a:r>
            <a:r>
              <a:rPr kumimoji="0" lang="es-419" sz="36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34</a:t>
            </a:r>
            <a:r>
              <a:rPr kumimoji="0" lang="es-419" sz="3600" b="0" i="0" u="none" strike="noStrike" kern="1200" cap="none" spc="0" normalizeH="0" baseline="0" noProof="0" dirty="0">
                <a:ln>
                  <a:noFill/>
                </a:ln>
                <a:solidFill>
                  <a:prstClr val="black"/>
                </a:solidFill>
                <a:effectLst/>
                <a:uLnTx/>
                <a:uFillTx/>
                <a:ea typeface="+mn-ea"/>
                <a:cs typeface="+mn-cs"/>
              </a:rPr>
              <a:t> millones de hectáreas y el rendimiento medio es de </a:t>
            </a:r>
            <a:r>
              <a:rPr kumimoji="0" lang="es-419" sz="3600" b="1" i="0" u="none" strike="noStrike" kern="1200" cap="none" spc="0" normalizeH="0" baseline="0" noProof="0" dirty="0">
                <a:ln>
                  <a:noFill/>
                </a:ln>
                <a:solidFill>
                  <a:prstClr val="black"/>
                </a:solidFill>
                <a:effectLst/>
                <a:uLnTx/>
                <a:uFillTx/>
                <a:ea typeface="+mn-ea"/>
                <a:cs typeface="+mn-cs"/>
              </a:rPr>
              <a:t>757 kg</a:t>
            </a:r>
            <a:r>
              <a:rPr kumimoji="0" lang="es-419" sz="3600" b="0" i="0" u="none" strike="noStrike" kern="1200" cap="none" spc="0" normalizeH="0" baseline="0" noProof="0" dirty="0">
                <a:ln>
                  <a:noFill/>
                </a:ln>
                <a:solidFill>
                  <a:prstClr val="black"/>
                </a:solidFill>
                <a:effectLst/>
                <a:uLnTx/>
                <a:uFillTx/>
                <a:ea typeface="+mn-ea"/>
                <a:cs typeface="+mn-cs"/>
              </a:rPr>
              <a:t> de fibra por hectárea (media de los cultivos algodoneros irrigados y pluviales y de los rendimientos en el desmotado)</a:t>
            </a:r>
          </a:p>
          <a:p>
            <a:endParaRPr lang="fr-FR" sz="3200" b="1" dirty="0"/>
          </a:p>
        </p:txBody>
      </p:sp>
      <p:pic>
        <p:nvPicPr>
          <p:cNvPr id="5" name="Image 4">
            <a:extLst>
              <a:ext uri="{FF2B5EF4-FFF2-40B4-BE49-F238E27FC236}">
                <a16:creationId xmlns:a16="http://schemas.microsoft.com/office/drawing/2014/main" id="{32C792D4-D1A5-456C-AD1A-51D6793EE6E7}"/>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400382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50628"/>
            <a:ext cx="11876401" cy="454567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2800" b="1" i="0" u="none" strike="noStrike" kern="0" cap="none" spc="0" normalizeH="0" baseline="0" noProof="0" dirty="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3600" b="1" i="0" u="none" strike="noStrike" kern="0" cap="none" spc="0" normalizeH="0" baseline="0" noProof="0" dirty="0">
                <a:ln>
                  <a:noFill/>
                </a:ln>
                <a:solidFill>
                  <a:srgbClr val="000000"/>
                </a:solidFill>
                <a:effectLst/>
                <a:uLnTx/>
                <a:uFillTx/>
                <a:ea typeface="+mn-ea"/>
                <a:cs typeface="+mn-cs"/>
              </a:rPr>
              <a:t>Producción y Consumo Mundial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3600" b="1" i="0" u="none" strike="noStrike" kern="0" cap="none" spc="0" normalizeH="0" baseline="0" noProof="0" dirty="0">
                <a:ln>
                  <a:noFill/>
                </a:ln>
                <a:solidFill>
                  <a:srgbClr val="000000"/>
                </a:solidFill>
                <a:effectLst/>
                <a:uLnTx/>
                <a:uFillTx/>
                <a:ea typeface="+mn-ea"/>
                <a:cs typeface="+mn-cs"/>
              </a:rPr>
              <a:t>Campaña 2020/21 </a:t>
            </a:r>
            <a:endParaRPr kumimoji="0" lang="es-419" sz="3600" b="0" i="0" u="none" strike="noStrike" kern="1200" cap="none" spc="0" normalizeH="0" baseline="0" noProof="0" dirty="0">
              <a:ln>
                <a:noFill/>
              </a:ln>
              <a:solidFill>
                <a:prstClr val="black"/>
              </a:solidFill>
              <a:effectLst/>
              <a:uLnTx/>
              <a:uFillTx/>
              <a:ea typeface="+mn-ea"/>
              <a:cs typeface="+mn-cs"/>
            </a:endParaRPr>
          </a:p>
          <a:p>
            <a:pPr marL="742950" marR="0" lvl="1" indent="-285750"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s-419" sz="36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Producción </a:t>
            </a:r>
            <a:r>
              <a:rPr kumimoji="0" lang="es-419" sz="36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25,9</a:t>
            </a:r>
            <a:r>
              <a:rPr kumimoji="0" lang="es-419" sz="36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millones de toneladas </a:t>
            </a:r>
          </a:p>
          <a:p>
            <a:pPr marL="1657350" marR="0" lvl="3"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s-419" sz="36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Consumo </a:t>
            </a:r>
            <a:r>
              <a:rPr kumimoji="0" lang="es-419" sz="36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26,1</a:t>
            </a:r>
            <a:r>
              <a:rPr kumimoji="0" lang="es-419" sz="36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millones de toneladas</a:t>
            </a:r>
          </a:p>
          <a:p>
            <a:pPr marL="342900" marR="0" lvl="0" indent="-342900" defTabSz="457200" rtl="0" eaLnBrk="1" fontAlgn="auto" latinLnBrk="0" hangingPunct="1">
              <a:lnSpc>
                <a:spcPct val="100000"/>
              </a:lnSpc>
              <a:spcBef>
                <a:spcPct val="50000"/>
              </a:spcBef>
              <a:spcAft>
                <a:spcPts val="0"/>
              </a:spcAft>
              <a:buClr>
                <a:srgbClr val="90C226"/>
              </a:buClr>
              <a:buSzPct val="80000"/>
              <a:buFont typeface="Wingdings 3" charset="2"/>
              <a:buChar char=""/>
              <a:tabLst/>
              <a:defRPr/>
            </a:pPr>
            <a:r>
              <a:rPr kumimoji="0" lang="es-419" sz="2800" b="1" i="0" u="none" strike="noStrike" kern="1200" cap="none" spc="0" normalizeH="0" baseline="0" noProof="0" dirty="0">
                <a:ln>
                  <a:noFill/>
                </a:ln>
                <a:solidFill>
                  <a:srgbClr val="FF3300"/>
                </a:solidFill>
                <a:effectLst/>
                <a:uLnTx/>
                <a:uFillTx/>
                <a:ea typeface="Tahoma" panose="020B0604030504040204" pitchFamily="34" charset="0"/>
                <a:cs typeface="Tahoma" panose="020B0604030504040204" pitchFamily="34" charset="0"/>
              </a:rPr>
              <a:t>La producción es inferior al consumo mundial</a:t>
            </a:r>
          </a:p>
          <a:p>
            <a:endParaRPr lang="fr-FR" sz="3200" b="1" dirty="0"/>
          </a:p>
        </p:txBody>
      </p:sp>
      <p:pic>
        <p:nvPicPr>
          <p:cNvPr id="5" name="Image 4">
            <a:extLst>
              <a:ext uri="{FF2B5EF4-FFF2-40B4-BE49-F238E27FC236}">
                <a16:creationId xmlns:a16="http://schemas.microsoft.com/office/drawing/2014/main" id="{16F1FFBC-BC8D-41F7-8426-3FAFEACCCDED}"/>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268736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50628"/>
            <a:ext cx="11876401" cy="4545675"/>
          </a:xfrm>
        </p:spPr>
        <p:txBody>
          <a:bodyPr>
            <a:normAutofit fontScale="92500" lnSpcReduction="10000"/>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419" sz="3200" b="1" i="0" u="none" strike="noStrike" kern="0" cap="none" spc="0" normalizeH="0" baseline="0" noProof="0" dirty="0">
              <a:ln>
                <a:noFill/>
              </a:ln>
              <a:solidFill>
                <a:srgbClr val="000000"/>
              </a:solidFill>
              <a:effectLst/>
              <a:uLnTx/>
              <a:uFillTx/>
              <a:latin typeface="Tahoma"/>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419" sz="3200" b="1" i="0" u="none" strike="noStrike" kern="0" cap="none" spc="0" normalizeH="0" baseline="0" noProof="0" dirty="0">
                <a:ln>
                  <a:noFill/>
                </a:ln>
                <a:solidFill>
                  <a:srgbClr val="000000"/>
                </a:solidFill>
                <a:effectLst/>
                <a:uLnTx/>
                <a:uFillTx/>
                <a:ea typeface="+mn-ea"/>
                <a:cs typeface="+mn-cs"/>
              </a:rPr>
              <a:t>La Producción Mundial 2020/2021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419" sz="3200" b="1" i="0" u="none" strike="noStrike" kern="0" cap="none" spc="0" normalizeH="0" baseline="0" noProof="0" dirty="0">
                <a:ln>
                  <a:noFill/>
                </a:ln>
                <a:solidFill>
                  <a:srgbClr val="000000"/>
                </a:solidFill>
                <a:effectLst/>
                <a:uLnTx/>
                <a:uFillTx/>
                <a:ea typeface="+mn-ea"/>
                <a:cs typeface="+mn-cs"/>
              </a:rPr>
              <a:t>Los Principales Países Productores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India	         6,10 millones de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China	         5,70 millones de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Usa              4,03 millones de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Brasil           2,80  millones de 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Estos cuatro países representan casi el </a:t>
            </a:r>
            <a:r>
              <a:rPr kumimoji="0" lang="es-419" sz="28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74 % </a:t>
            </a: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de la producción mundial.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La India y la China representan un poco mas del 47</a:t>
            </a:r>
            <a:r>
              <a:rPr kumimoji="0" lang="es-419" sz="28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a:t>
            </a: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de la producción mundial.</a:t>
            </a:r>
          </a:p>
          <a:p>
            <a:endParaRPr lang="fr-FR" sz="3200" b="1" dirty="0"/>
          </a:p>
        </p:txBody>
      </p:sp>
      <p:pic>
        <p:nvPicPr>
          <p:cNvPr id="5" name="Image 4">
            <a:extLst>
              <a:ext uri="{FF2B5EF4-FFF2-40B4-BE49-F238E27FC236}">
                <a16:creationId xmlns:a16="http://schemas.microsoft.com/office/drawing/2014/main" id="{983233AD-01CD-41E9-B19D-2063F16457AA}"/>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254387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50628"/>
            <a:ext cx="11876401" cy="4983060"/>
          </a:xfrm>
        </p:spPr>
        <p:txBody>
          <a:bodyPr>
            <a:norm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419" sz="3200" b="1" i="0" u="none" strike="noStrike" kern="0" cap="none" spc="0" normalizeH="0" baseline="0" noProof="0" dirty="0">
              <a:ln>
                <a:noFill/>
              </a:ln>
              <a:solidFill>
                <a:srgbClr val="000000"/>
              </a:solidFill>
              <a:effectLst/>
              <a:uLnTx/>
              <a:uFillTx/>
              <a:latin typeface="Tahoma"/>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419" sz="3200" b="1" i="0" u="none" strike="noStrike" kern="0" cap="none" spc="0" normalizeH="0" baseline="0" noProof="0" dirty="0">
                <a:ln>
                  <a:noFill/>
                </a:ln>
                <a:solidFill>
                  <a:srgbClr val="000000"/>
                </a:solidFill>
                <a:effectLst/>
                <a:uLnTx/>
                <a:uFillTx/>
                <a:ea typeface="+mn-ea"/>
                <a:cs typeface="+mn-cs"/>
              </a:rPr>
              <a:t>La Producción Mundial 2016/2017</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419" sz="3200" b="1" i="0" u="none" strike="noStrike" kern="0" cap="none" spc="0" normalizeH="0" baseline="0" noProof="0" dirty="0">
                <a:ln>
                  <a:noFill/>
                </a:ln>
                <a:solidFill>
                  <a:srgbClr val="000000"/>
                </a:solidFill>
                <a:effectLst/>
                <a:uLnTx/>
                <a:uFillTx/>
                <a:ea typeface="+mn-ea"/>
                <a:cs typeface="+mn-cs"/>
              </a:rPr>
              <a:t>Los Principales Países Productores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Con la </a:t>
            </a: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producción</a:t>
            </a:r>
          </a:p>
          <a:p>
            <a:pPr marL="457200" marR="0" lvl="1" indent="0" algn="l" defTabSz="914400" rtl="0" eaLnBrk="1" fontAlgn="auto" latinLnBrk="0" hangingPunct="1">
              <a:lnSpc>
                <a:spcPct val="100000"/>
              </a:lnSpc>
              <a:spcBef>
                <a:spcPts val="0"/>
              </a:spcBef>
              <a:spcAft>
                <a:spcPts val="0"/>
              </a:spcAft>
              <a:buClrTx/>
              <a:buSzTx/>
              <a:buFontTx/>
              <a:buNone/>
              <a:tabLst>
                <a:tab pos="5220000" algn="r"/>
              </a:tabLst>
              <a:defRPr/>
            </a:pP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de </a:t>
            </a:r>
            <a:r>
              <a:rPr kumimoji="0" lang="fr-FR" sz="2800" b="0" i="0" u="none" strike="noStrike" kern="1200" cap="none" spc="0" normalizeH="0" baseline="0" noProof="0" dirty="0" err="1">
                <a:ln>
                  <a:noFill/>
                </a:ln>
                <a:solidFill>
                  <a:prstClr val="black"/>
                </a:solidFill>
                <a:effectLst/>
                <a:uLnTx/>
                <a:uFillTx/>
                <a:ea typeface="Tahoma" panose="020B0604030504040204" pitchFamily="34" charset="0"/>
                <a:cs typeface="Tahoma" panose="020B0604030504040204" pitchFamily="34" charset="0"/>
              </a:rPr>
              <a:t>Africa</a:t>
            </a: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WAF             1,30 </a:t>
            </a:r>
            <a:r>
              <a:rPr kumimoji="0" lang="fr-FR" sz="2800" b="0" i="0" u="none" strike="noStrike" kern="1200" cap="none" spc="0" normalizeH="0" baseline="0" noProof="0" dirty="0" err="1">
                <a:ln>
                  <a:noFill/>
                </a:ln>
                <a:solidFill>
                  <a:prstClr val="black"/>
                </a:solidFill>
                <a:effectLst/>
                <a:uLnTx/>
                <a:uFillTx/>
                <a:ea typeface="Tahoma" panose="020B0604030504040204" pitchFamily="34" charset="0"/>
                <a:cs typeface="Tahoma" panose="020B0604030504040204" pitchFamily="34" charset="0"/>
              </a:rPr>
              <a:t>millones</a:t>
            </a: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de t</a:t>
            </a:r>
          </a:p>
          <a:p>
            <a:pPr marL="457200" marR="0" lvl="1" indent="0" algn="l" defTabSz="914400" rtl="0" eaLnBrk="1" fontAlgn="auto" latinLnBrk="0" hangingPunct="1">
              <a:lnSpc>
                <a:spcPct val="100000"/>
              </a:lnSpc>
              <a:spcBef>
                <a:spcPts val="0"/>
              </a:spcBef>
              <a:spcAft>
                <a:spcPts val="0"/>
              </a:spcAft>
              <a:buClrTx/>
              <a:buSzTx/>
              <a:buFontTx/>
              <a:buNone/>
              <a:tabLst>
                <a:tab pos="5220000" algn="r"/>
              </a:tabLst>
              <a:defRPr/>
            </a:pP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de </a:t>
            </a:r>
            <a:r>
              <a:rPr kumimoji="0" lang="fr-FR" sz="2800" b="0" i="0" u="none" strike="noStrike" kern="1200" cap="none" spc="0" normalizeH="0" baseline="0" noProof="0" dirty="0" err="1">
                <a:ln>
                  <a:noFill/>
                </a:ln>
                <a:solidFill>
                  <a:prstClr val="black"/>
                </a:solidFill>
                <a:effectLst/>
                <a:uLnTx/>
                <a:uFillTx/>
                <a:ea typeface="Tahoma" panose="020B0604030504040204" pitchFamily="34" charset="0"/>
                <a:cs typeface="Tahoma" panose="020B0604030504040204" pitchFamily="34" charset="0"/>
              </a:rPr>
              <a:t>Pakistán</a:t>
            </a: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1,17 </a:t>
            </a:r>
            <a:r>
              <a:rPr kumimoji="0" lang="fr-FR" sz="2800" b="0" i="0" u="none" strike="noStrike" kern="1200" cap="none" spc="0" normalizeH="0" baseline="0" noProof="0" dirty="0" err="1">
                <a:ln>
                  <a:noFill/>
                </a:ln>
                <a:solidFill>
                  <a:prstClr val="black"/>
                </a:solidFill>
                <a:effectLst/>
                <a:uLnTx/>
                <a:uFillTx/>
                <a:ea typeface="Tahoma" panose="020B0604030504040204" pitchFamily="34" charset="0"/>
                <a:cs typeface="Tahoma" panose="020B0604030504040204" pitchFamily="34" charset="0"/>
              </a:rPr>
              <a:t>millones</a:t>
            </a: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de t</a:t>
            </a:r>
          </a:p>
          <a:p>
            <a:pPr marL="457200" marR="0" lvl="1" indent="0" algn="l" defTabSz="914400" rtl="0" eaLnBrk="1" fontAlgn="auto" latinLnBrk="0" hangingPunct="1">
              <a:lnSpc>
                <a:spcPct val="100000"/>
              </a:lnSpc>
              <a:spcBef>
                <a:spcPts val="0"/>
              </a:spcBef>
              <a:spcAft>
                <a:spcPts val="0"/>
              </a:spcAft>
              <a:buClrTx/>
              <a:buSzTx/>
              <a:buFontTx/>
              <a:buNone/>
              <a:tabLst>
                <a:tab pos="5220000" algn="r"/>
              </a:tabLst>
              <a:defRPr/>
            </a:pPr>
            <a:r>
              <a:rPr lang="fr-FR" sz="2800" dirty="0">
                <a:solidFill>
                  <a:prstClr val="black"/>
                </a:solidFill>
                <a:ea typeface="Tahoma" panose="020B0604030504040204" pitchFamily="34" charset="0"/>
                <a:cs typeface="Tahoma" panose="020B0604030504040204" pitchFamily="34" charset="0"/>
              </a:rPr>
              <a:t>de </a:t>
            </a:r>
            <a:r>
              <a:rPr lang="fr-FR" sz="2800" dirty="0" err="1">
                <a:solidFill>
                  <a:prstClr val="black"/>
                </a:solidFill>
                <a:ea typeface="Tahoma" panose="020B0604030504040204" pitchFamily="34" charset="0"/>
                <a:cs typeface="Tahoma" panose="020B0604030504040204" pitchFamily="34" charset="0"/>
              </a:rPr>
              <a:t>Australia</a:t>
            </a:r>
            <a:r>
              <a:rPr lang="fr-FR" sz="2800" dirty="0">
                <a:solidFill>
                  <a:prstClr val="black"/>
                </a:solidFill>
                <a:ea typeface="Tahoma" panose="020B0604030504040204" pitchFamily="34" charset="0"/>
                <a:cs typeface="Tahoma" panose="020B0604030504040204" pitchFamily="34" charset="0"/>
              </a:rPr>
              <a:t>                 1,00 </a:t>
            </a:r>
            <a:r>
              <a:rPr lang="fr-FR" sz="2800" dirty="0" err="1">
                <a:solidFill>
                  <a:prstClr val="black"/>
                </a:solidFill>
                <a:ea typeface="Tahoma" panose="020B0604030504040204" pitchFamily="34" charset="0"/>
                <a:cs typeface="Tahoma" panose="020B0604030504040204" pitchFamily="34" charset="0"/>
              </a:rPr>
              <a:t>millones</a:t>
            </a:r>
            <a:r>
              <a:rPr lang="fr-FR" sz="2800" dirty="0">
                <a:solidFill>
                  <a:prstClr val="black"/>
                </a:solidFill>
                <a:ea typeface="Tahoma" panose="020B0604030504040204" pitchFamily="34" charset="0"/>
                <a:cs typeface="Tahoma" panose="020B0604030504040204" pitchFamily="34" charset="0"/>
              </a:rPr>
              <a:t> de t </a:t>
            </a:r>
            <a:endPar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tab pos="5220000" algn="r"/>
              </a:tabLst>
              <a:defRPr/>
            </a:pP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de </a:t>
            </a:r>
            <a:r>
              <a:rPr kumimoji="0" lang="fr-FR" sz="2800" b="0" i="0" u="none" strike="noStrike" kern="1200" cap="none" spc="0" normalizeH="0" baseline="0" noProof="0" dirty="0" err="1">
                <a:ln>
                  <a:noFill/>
                </a:ln>
                <a:solidFill>
                  <a:prstClr val="black"/>
                </a:solidFill>
                <a:effectLst/>
                <a:uLnTx/>
                <a:uFillTx/>
                <a:ea typeface="Tahoma" panose="020B0604030504040204" pitchFamily="34" charset="0"/>
                <a:cs typeface="Tahoma" panose="020B0604030504040204" pitchFamily="34" charset="0"/>
              </a:rPr>
              <a:t>Turquia</a:t>
            </a: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0,80 </a:t>
            </a:r>
            <a:r>
              <a:rPr kumimoji="0" lang="fr-FR" sz="2800" b="0" i="0" u="none" strike="noStrike" kern="1200" cap="none" spc="0" normalizeH="0" baseline="0" noProof="0" dirty="0" err="1">
                <a:ln>
                  <a:noFill/>
                </a:ln>
                <a:solidFill>
                  <a:prstClr val="black"/>
                </a:solidFill>
                <a:effectLst/>
                <a:uLnTx/>
                <a:uFillTx/>
                <a:ea typeface="Tahoma" panose="020B0604030504040204" pitchFamily="34" charset="0"/>
                <a:cs typeface="Tahoma" panose="020B0604030504040204" pitchFamily="34" charset="0"/>
              </a:rPr>
              <a:t>millones</a:t>
            </a:r>
            <a:r>
              <a:rPr kumimoji="0" lang="fr-FR"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de t</a:t>
            </a:r>
          </a:p>
          <a:p>
            <a:pPr marL="457200" marR="0" lvl="1" indent="0" algn="l" defTabSz="914400" rtl="0" eaLnBrk="1" fontAlgn="auto" latinLnBrk="0" hangingPunct="1">
              <a:lnSpc>
                <a:spcPct val="100000"/>
              </a:lnSpc>
              <a:spcBef>
                <a:spcPts val="0"/>
              </a:spcBef>
              <a:spcAft>
                <a:spcPts val="0"/>
              </a:spcAft>
              <a:buClrTx/>
              <a:buSzTx/>
              <a:buFontTx/>
              <a:buNone/>
              <a:tabLst>
                <a:tab pos="5220000" algn="r"/>
              </a:tabLst>
              <a:defRPr/>
            </a:pP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Los ocho primeros productores mundiales detienen  </a:t>
            </a:r>
            <a:r>
              <a:rPr kumimoji="0" lang="es-419" sz="28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91,23 %</a:t>
            </a:r>
            <a:r>
              <a:rPr kumimoji="0" lang="es-419" sz="2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de la producción mundial</a:t>
            </a:r>
          </a:p>
          <a:p>
            <a:endParaRPr lang="fr-FR" sz="3200" b="1" dirty="0"/>
          </a:p>
        </p:txBody>
      </p:sp>
      <p:pic>
        <p:nvPicPr>
          <p:cNvPr id="5" name="Image 4">
            <a:extLst>
              <a:ext uri="{FF2B5EF4-FFF2-40B4-BE49-F238E27FC236}">
                <a16:creationId xmlns:a16="http://schemas.microsoft.com/office/drawing/2014/main" id="{C3685E6D-76B3-4F58-8DBB-8277149CE1D7}"/>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3978171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a:latin typeface="+mn-lt"/>
              </a:rPr>
              <a:t>EL MERCADO INTERNACIONAL DEL ALGODON 2021/22</a:t>
            </a:r>
            <a:endParaRPr lang="fr-FR" sz="4400" dirty="0">
              <a:latin typeface="+mn-lt"/>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0" y="1350628"/>
            <a:ext cx="12192000" cy="4983060"/>
          </a:xfrm>
        </p:spPr>
        <p:txBody>
          <a:bodyPr>
            <a:normAutofit fontScale="92500" lnSpcReduction="20000"/>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419" sz="3200" b="1" i="0" u="none" strike="noStrike" kern="0" cap="none" spc="0" normalizeH="0" baseline="0" noProof="0" dirty="0">
              <a:ln>
                <a:noFill/>
              </a:ln>
              <a:solidFill>
                <a:srgbClr val="000000"/>
              </a:solidFill>
              <a:effectLst/>
              <a:uLnTx/>
              <a:uFillTx/>
              <a:latin typeface="Tahoma"/>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fr-FR" sz="3200" b="1" i="0" u="none" strike="noStrike" kern="0" cap="none" spc="0" normalizeH="0" baseline="0" noProof="0" dirty="0">
                <a:ln>
                  <a:noFill/>
                </a:ln>
                <a:solidFill>
                  <a:srgbClr val="000000"/>
                </a:solidFill>
                <a:effectLst/>
                <a:uLnTx/>
                <a:uFillTx/>
                <a:ea typeface="+mn-ea"/>
                <a:cs typeface="+mn-cs"/>
              </a:rPr>
              <a:t>Principales </a:t>
            </a:r>
            <a:r>
              <a:rPr kumimoji="0" lang="fr-FR" sz="3200" b="1" i="0" u="none" strike="noStrike" kern="0" cap="none" spc="0" normalizeH="0" baseline="0" noProof="0" dirty="0" err="1">
                <a:ln>
                  <a:noFill/>
                </a:ln>
                <a:solidFill>
                  <a:srgbClr val="000000"/>
                </a:solidFill>
                <a:effectLst/>
                <a:uLnTx/>
                <a:uFillTx/>
                <a:ea typeface="+mn-ea"/>
                <a:cs typeface="+mn-cs"/>
              </a:rPr>
              <a:t>Consumidores</a:t>
            </a:r>
            <a:r>
              <a:rPr kumimoji="0" lang="fr-FR" sz="3200" b="1" i="0" u="none" strike="noStrike" kern="0" cap="none" spc="0" normalizeH="0" baseline="0" noProof="0" dirty="0">
                <a:ln>
                  <a:noFill/>
                </a:ln>
                <a:solidFill>
                  <a:srgbClr val="000000"/>
                </a:solidFill>
                <a:effectLst/>
                <a:uLnTx/>
                <a:uFillTx/>
                <a:ea typeface="+mn-ea"/>
                <a:cs typeface="+mn-cs"/>
              </a:rPr>
              <a:t> </a:t>
            </a:r>
            <a:r>
              <a:rPr kumimoji="0" lang="fr-FR" sz="3200" b="1" i="0" u="none" strike="noStrike" kern="0" cap="none" spc="0" normalizeH="0" baseline="0" noProof="0" dirty="0" err="1">
                <a:ln>
                  <a:noFill/>
                </a:ln>
                <a:solidFill>
                  <a:srgbClr val="000000"/>
                </a:solidFill>
                <a:effectLst/>
                <a:uLnTx/>
                <a:uFillTx/>
                <a:ea typeface="+mn-ea"/>
                <a:cs typeface="+mn-cs"/>
              </a:rPr>
              <a:t>Mundiales</a:t>
            </a:r>
            <a:r>
              <a:rPr kumimoji="0" lang="fr-FR" sz="3200" b="1" i="0" u="none" strike="noStrike" kern="0" cap="none" spc="0" normalizeH="0" baseline="0" noProof="0" dirty="0">
                <a:ln>
                  <a:noFill/>
                </a:ln>
                <a:solidFill>
                  <a:srgbClr val="000000"/>
                </a:solidFill>
                <a:effectLst/>
                <a:uLnTx/>
                <a:uFillTx/>
                <a:ea typeface="+mn-ea"/>
                <a:cs typeface="+mn-cs"/>
              </a:rPr>
              <a:t> 2021/2022 -1</a:t>
            </a:r>
          </a:p>
          <a:p>
            <a:pPr marL="285750" marR="0" lvl="0" indent="-285750" algn="ctr" defTabSz="914400" rtl="0" eaLnBrk="0" fontAlgn="base" latinLnBrk="0" hangingPunct="0">
              <a:lnSpc>
                <a:spcPct val="100000"/>
              </a:lnSpc>
              <a:spcBef>
                <a:spcPct val="20000"/>
              </a:spcBef>
              <a:spcAft>
                <a:spcPct val="0"/>
              </a:spcAft>
              <a:buClr>
                <a:srgbClr val="006666"/>
              </a:buClr>
              <a:buSzPct val="70000"/>
              <a:buFont typeface="Monotype Sorts" pitchFamily="2" charset="2"/>
              <a:buChar char="u"/>
              <a:tabLst/>
              <a:defRPr/>
            </a:pPr>
            <a:r>
              <a:rPr kumimoji="0" lang="fr-FR" sz="2800" b="0" i="0" u="none" strike="noStrike" kern="0" cap="none" spc="0" normalizeH="0" baseline="0" noProof="0" dirty="0" err="1">
                <a:ln>
                  <a:noFill/>
                </a:ln>
                <a:solidFill>
                  <a:srgbClr val="000000"/>
                </a:solidFill>
                <a:effectLst/>
                <a:uLnTx/>
                <a:uFillTx/>
                <a:ea typeface="+mn-ea"/>
                <a:cs typeface="+mn-cs"/>
              </a:rPr>
              <a:t>India</a:t>
            </a:r>
            <a:r>
              <a:rPr kumimoji="0" lang="fr-FR" sz="2800" b="0" i="0" u="none" strike="noStrike" kern="0" cap="none" spc="0" normalizeH="0" baseline="0" noProof="0" dirty="0">
                <a:ln>
                  <a:noFill/>
                </a:ln>
                <a:solidFill>
                  <a:srgbClr val="000000"/>
                </a:solidFill>
                <a:effectLst/>
                <a:uLnTx/>
                <a:uFillTx/>
                <a:ea typeface="+mn-ea"/>
                <a:cs typeface="+mn-cs"/>
              </a:rPr>
              <a:t>       9,77 </a:t>
            </a:r>
            <a:r>
              <a:rPr kumimoji="0" lang="fr-FR" sz="2800" b="0" i="0" u="none" strike="noStrike" kern="0" cap="none" spc="0" normalizeH="0" baseline="0" noProof="0" dirty="0" err="1">
                <a:ln>
                  <a:noFill/>
                </a:ln>
                <a:solidFill>
                  <a:srgbClr val="000000"/>
                </a:solidFill>
                <a:effectLst/>
                <a:uLnTx/>
                <a:uFillTx/>
                <a:ea typeface="+mn-ea"/>
                <a:cs typeface="+mn-cs"/>
              </a:rPr>
              <a:t>millones</a:t>
            </a:r>
            <a:r>
              <a:rPr kumimoji="0" lang="fr-FR" sz="2800" b="0" i="0" u="none" strike="noStrike" kern="0" cap="none" spc="0" normalizeH="0" baseline="0" noProof="0" dirty="0">
                <a:ln>
                  <a:noFill/>
                </a:ln>
                <a:solidFill>
                  <a:srgbClr val="000000"/>
                </a:solidFill>
                <a:effectLst/>
                <a:uLnTx/>
                <a:uFillTx/>
                <a:ea typeface="+mn-ea"/>
                <a:cs typeface="+mn-cs"/>
              </a:rPr>
              <a:t> de </a:t>
            </a:r>
            <a:r>
              <a:rPr kumimoji="0" lang="fr-FR" sz="2800" b="0" i="0" u="none" strike="noStrike" kern="0" cap="none" spc="0" normalizeH="0" baseline="0" noProof="0" dirty="0" err="1">
                <a:ln>
                  <a:noFill/>
                </a:ln>
                <a:solidFill>
                  <a:srgbClr val="000000"/>
                </a:solidFill>
                <a:effectLst/>
                <a:uLnTx/>
                <a:uFillTx/>
                <a:ea typeface="+mn-ea"/>
                <a:cs typeface="+mn-cs"/>
              </a:rPr>
              <a:t>toneladas</a:t>
            </a:r>
            <a:endParaRPr kumimoji="0" lang="fr-FR" sz="2800" b="0" i="0" u="none" strike="noStrike" kern="0" cap="none" spc="0" normalizeH="0" baseline="0" noProof="0" dirty="0">
              <a:ln>
                <a:noFill/>
              </a:ln>
              <a:solidFill>
                <a:srgbClr val="000000"/>
              </a:solidFill>
              <a:effectLst/>
              <a:uLnTx/>
              <a:uFillTx/>
              <a:ea typeface="+mn-ea"/>
              <a:cs typeface="+mn-cs"/>
            </a:endParaRPr>
          </a:p>
          <a:p>
            <a:pPr marL="762000" marR="0" lvl="1" indent="-285750" algn="ctr" defTabSz="914400" rtl="0" eaLnBrk="0" fontAlgn="base" latinLnBrk="0" hangingPunct="0">
              <a:lnSpc>
                <a:spcPct val="100000"/>
              </a:lnSpc>
              <a:spcBef>
                <a:spcPct val="20000"/>
              </a:spcBef>
              <a:spcAft>
                <a:spcPct val="0"/>
              </a:spcAft>
              <a:buClr>
                <a:srgbClr val="006666"/>
              </a:buClr>
              <a:buSzPct val="50000"/>
              <a:buFont typeface="Wingdings" pitchFamily="2" charset="2"/>
              <a:buChar char="u"/>
              <a:tabLst/>
              <a:defRPr/>
            </a:pPr>
            <a:r>
              <a:rPr kumimoji="0" lang="fr-FR" sz="2800" b="1" i="0" u="none" strike="noStrike" kern="0" cap="none" spc="0" normalizeH="0" baseline="0" noProof="0" dirty="0">
                <a:ln>
                  <a:noFill/>
                </a:ln>
                <a:solidFill>
                  <a:srgbClr val="000000"/>
                </a:solidFill>
                <a:effectLst/>
                <a:uLnTx/>
                <a:uFillTx/>
                <a:ea typeface="+mn-ea"/>
                <a:cs typeface="+mn-cs"/>
              </a:rPr>
              <a:t>37,40 </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del</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consumo</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mundial</a:t>
            </a:r>
            <a:endParaRPr kumimoji="0" lang="fr-FR" sz="2800" b="0" i="0" u="none" strike="noStrike" kern="0" cap="none" spc="0" normalizeH="0" baseline="0" noProof="0" dirty="0">
              <a:ln>
                <a:noFill/>
              </a:ln>
              <a:solidFill>
                <a:srgbClr val="000000"/>
              </a:solidFill>
              <a:effectLst/>
              <a:uLnTx/>
              <a:uFillTx/>
              <a:ea typeface="+mn-ea"/>
              <a:cs typeface="+mn-cs"/>
            </a:endParaRPr>
          </a:p>
          <a:p>
            <a:pPr marL="285750" marR="0" lvl="0" indent="-285750" algn="ctr" defTabSz="914400" rtl="0" eaLnBrk="0" fontAlgn="base" latinLnBrk="0" hangingPunct="0">
              <a:lnSpc>
                <a:spcPct val="100000"/>
              </a:lnSpc>
              <a:spcBef>
                <a:spcPct val="20000"/>
              </a:spcBef>
              <a:spcAft>
                <a:spcPct val="0"/>
              </a:spcAft>
              <a:buClr>
                <a:srgbClr val="006666"/>
              </a:buClr>
              <a:buSzPct val="70000"/>
              <a:buFont typeface="Monotype Sorts" pitchFamily="2" charset="2"/>
              <a:buChar char="u"/>
              <a:tabLst/>
              <a:defRPr/>
            </a:pPr>
            <a:r>
              <a:rPr kumimoji="0" lang="fr-FR" sz="2800" b="0" i="0" u="none" strike="noStrike" kern="0" cap="none" spc="0" normalizeH="0" baseline="0" noProof="0" dirty="0">
                <a:ln>
                  <a:noFill/>
                </a:ln>
                <a:solidFill>
                  <a:srgbClr val="000000"/>
                </a:solidFill>
                <a:effectLst/>
                <a:uLnTx/>
                <a:uFillTx/>
                <a:ea typeface="+mn-ea"/>
                <a:cs typeface="+mn-cs"/>
              </a:rPr>
              <a:t> China      8,40 </a:t>
            </a:r>
            <a:r>
              <a:rPr kumimoji="0" lang="fr-FR" sz="2800" b="0" i="0" u="none" strike="noStrike" kern="0" cap="none" spc="0" normalizeH="0" baseline="0" noProof="0" dirty="0" err="1">
                <a:ln>
                  <a:noFill/>
                </a:ln>
                <a:solidFill>
                  <a:srgbClr val="000000"/>
                </a:solidFill>
                <a:effectLst/>
                <a:uLnTx/>
                <a:uFillTx/>
                <a:ea typeface="+mn-ea"/>
                <a:cs typeface="+mn-cs"/>
              </a:rPr>
              <a:t>millones</a:t>
            </a:r>
            <a:r>
              <a:rPr kumimoji="0" lang="fr-FR" sz="2800" b="0" i="0" u="none" strike="noStrike" kern="0" cap="none" spc="0" normalizeH="0" baseline="0" noProof="0" dirty="0">
                <a:ln>
                  <a:noFill/>
                </a:ln>
                <a:solidFill>
                  <a:srgbClr val="000000"/>
                </a:solidFill>
                <a:effectLst/>
                <a:uLnTx/>
                <a:uFillTx/>
                <a:ea typeface="+mn-ea"/>
                <a:cs typeface="+mn-cs"/>
              </a:rPr>
              <a:t> de </a:t>
            </a:r>
            <a:r>
              <a:rPr kumimoji="0" lang="fr-FR" sz="2800" b="0" i="0" u="none" strike="noStrike" kern="0" cap="none" spc="0" normalizeH="0" baseline="0" noProof="0" dirty="0" err="1">
                <a:ln>
                  <a:noFill/>
                </a:ln>
                <a:solidFill>
                  <a:srgbClr val="000000"/>
                </a:solidFill>
                <a:effectLst/>
                <a:uLnTx/>
                <a:uFillTx/>
                <a:ea typeface="+mn-ea"/>
                <a:cs typeface="+mn-cs"/>
              </a:rPr>
              <a:t>toneladas</a:t>
            </a:r>
            <a:endParaRPr kumimoji="0" lang="fr-FR" sz="2800" b="0" i="0" u="none" strike="noStrike" kern="0" cap="none" spc="0" normalizeH="0" baseline="0" noProof="0" dirty="0">
              <a:ln>
                <a:noFill/>
              </a:ln>
              <a:solidFill>
                <a:srgbClr val="000000"/>
              </a:solidFill>
              <a:effectLst/>
              <a:uLnTx/>
              <a:uFillTx/>
              <a:ea typeface="+mn-ea"/>
              <a:cs typeface="+mn-cs"/>
            </a:endParaRPr>
          </a:p>
          <a:p>
            <a:pPr marL="762000" marR="0" lvl="1" indent="-285750" algn="ctr" defTabSz="914400" rtl="0" eaLnBrk="0" fontAlgn="base" latinLnBrk="0" hangingPunct="0">
              <a:lnSpc>
                <a:spcPct val="100000"/>
              </a:lnSpc>
              <a:spcBef>
                <a:spcPct val="20000"/>
              </a:spcBef>
              <a:spcAft>
                <a:spcPct val="0"/>
              </a:spcAft>
              <a:buClr>
                <a:srgbClr val="006666"/>
              </a:buClr>
              <a:buSzPct val="50000"/>
              <a:buFont typeface="Wingdings" pitchFamily="2" charset="2"/>
              <a:buChar char="u"/>
              <a:tabLst/>
              <a:defRPr/>
            </a:pPr>
            <a:r>
              <a:rPr kumimoji="0" lang="fr-FR" sz="2800" b="1" i="0" u="none" strike="noStrike" kern="0" cap="none" spc="0" normalizeH="0" baseline="0" noProof="0" dirty="0">
                <a:ln>
                  <a:noFill/>
                </a:ln>
                <a:solidFill>
                  <a:srgbClr val="000000"/>
                </a:solidFill>
                <a:effectLst/>
                <a:uLnTx/>
                <a:uFillTx/>
                <a:ea typeface="+mn-ea"/>
                <a:cs typeface="+mn-cs"/>
              </a:rPr>
              <a:t>32,18</a:t>
            </a:r>
            <a:r>
              <a:rPr kumimoji="0" lang="fr-FR" sz="2800" b="0" i="0" u="none" strike="noStrike" kern="0" cap="none" spc="0" normalizeH="0" baseline="0" noProof="0" dirty="0">
                <a:ln>
                  <a:noFill/>
                </a:ln>
                <a:solidFill>
                  <a:srgbClr val="000000"/>
                </a:solidFill>
                <a:effectLst/>
                <a:uLnTx/>
                <a:uFillTx/>
                <a:ea typeface="+mn-ea"/>
                <a:cs typeface="+mn-cs"/>
              </a:rPr>
              <a:t> % </a:t>
            </a:r>
            <a:r>
              <a:rPr kumimoji="0" lang="fr-FR" sz="2800" b="0" i="0" u="none" strike="noStrike" kern="0" cap="none" spc="0" normalizeH="0" baseline="0" noProof="0" dirty="0" err="1">
                <a:ln>
                  <a:noFill/>
                </a:ln>
                <a:solidFill>
                  <a:srgbClr val="000000"/>
                </a:solidFill>
                <a:effectLst/>
                <a:uLnTx/>
                <a:uFillTx/>
                <a:ea typeface="+mn-ea"/>
                <a:cs typeface="+mn-cs"/>
              </a:rPr>
              <a:t>del</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consumo</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mundial</a:t>
            </a:r>
            <a:r>
              <a:rPr kumimoji="0" lang="fr-FR" sz="2800" b="0" i="0" u="none" strike="noStrike" kern="0" cap="none" spc="0" normalizeH="0" baseline="0" noProof="0" dirty="0">
                <a:ln>
                  <a:noFill/>
                </a:ln>
                <a:solidFill>
                  <a:srgbClr val="000000"/>
                </a:solidFill>
                <a:effectLst/>
                <a:uLnTx/>
                <a:uFillTx/>
                <a:ea typeface="+mn-ea"/>
                <a:cs typeface="+mn-cs"/>
              </a:rPr>
              <a:t>       </a:t>
            </a:r>
          </a:p>
          <a:p>
            <a:pPr marL="1200150" marR="0" lvl="2" indent="-285750" algn="l" defTabSz="914400" rtl="0" eaLnBrk="0" fontAlgn="base" latinLnBrk="0" hangingPunct="0">
              <a:lnSpc>
                <a:spcPct val="100000"/>
              </a:lnSpc>
              <a:spcBef>
                <a:spcPct val="20000"/>
              </a:spcBef>
              <a:spcAft>
                <a:spcPct val="0"/>
              </a:spcAft>
              <a:buClr>
                <a:srgbClr val="006666"/>
              </a:buClr>
              <a:buSzPct val="70000"/>
              <a:buFont typeface="Monotype Sorts" pitchFamily="2" charset="2"/>
              <a:buChar char="u"/>
              <a:tabLst/>
              <a:defRPr/>
            </a:pPr>
            <a:r>
              <a:rPr kumimoji="0" lang="fr-FR" sz="2800" b="0" i="0" u="none" strike="noStrike" kern="0" cap="none" spc="0" normalizeH="0" baseline="0" noProof="0" dirty="0">
                <a:ln>
                  <a:noFill/>
                </a:ln>
                <a:solidFill>
                  <a:srgbClr val="000000"/>
                </a:solidFill>
                <a:effectLst/>
                <a:uLnTx/>
                <a:uFillTx/>
                <a:ea typeface="+mn-ea"/>
                <a:cs typeface="+mn-cs"/>
              </a:rPr>
              <a:t> Pakistan   2,40 </a:t>
            </a:r>
            <a:r>
              <a:rPr kumimoji="0" lang="fr-FR" sz="2800" b="0" i="0" u="none" strike="noStrike" kern="0" cap="none" spc="0" normalizeH="0" baseline="0" noProof="0" dirty="0" err="1">
                <a:ln>
                  <a:noFill/>
                </a:ln>
                <a:solidFill>
                  <a:srgbClr val="000000"/>
                </a:solidFill>
                <a:effectLst/>
                <a:uLnTx/>
                <a:uFillTx/>
                <a:ea typeface="+mn-ea"/>
                <a:cs typeface="+mn-cs"/>
              </a:rPr>
              <a:t>millones</a:t>
            </a:r>
            <a:r>
              <a:rPr kumimoji="0" lang="fr-FR" sz="2800" b="0" i="0" u="none" strike="noStrike" kern="0" cap="none" spc="0" normalizeH="0" baseline="0" noProof="0" dirty="0">
                <a:ln>
                  <a:noFill/>
                </a:ln>
                <a:solidFill>
                  <a:srgbClr val="000000"/>
                </a:solidFill>
                <a:effectLst/>
                <a:uLnTx/>
                <a:uFillTx/>
                <a:ea typeface="+mn-ea"/>
                <a:cs typeface="+mn-cs"/>
              </a:rPr>
              <a:t> de tonnes</a:t>
            </a:r>
          </a:p>
          <a:p>
            <a:pPr marL="1676400" marR="0" lvl="3" indent="-285750" algn="l" defTabSz="914400" rtl="0" eaLnBrk="0" fontAlgn="base" latinLnBrk="0" hangingPunct="0">
              <a:lnSpc>
                <a:spcPct val="100000"/>
              </a:lnSpc>
              <a:spcBef>
                <a:spcPct val="20000"/>
              </a:spcBef>
              <a:spcAft>
                <a:spcPct val="0"/>
              </a:spcAft>
              <a:buClr>
                <a:srgbClr val="006666"/>
              </a:buClr>
              <a:buSzPct val="50000"/>
              <a:buFont typeface="Wingdings" pitchFamily="2" charset="2"/>
              <a:buChar char="u"/>
              <a:tabLst/>
              <a:defRPr/>
            </a:pPr>
            <a:r>
              <a:rPr kumimoji="0" lang="fr-FR" sz="2800" b="1" i="0" u="none" strike="noStrike" kern="0" cap="none" spc="0" normalizeH="0" baseline="0" noProof="0" dirty="0">
                <a:ln>
                  <a:noFill/>
                </a:ln>
                <a:solidFill>
                  <a:srgbClr val="000000"/>
                </a:solidFill>
                <a:effectLst/>
                <a:uLnTx/>
                <a:uFillTx/>
                <a:ea typeface="+mn-ea"/>
                <a:cs typeface="+mn-cs"/>
              </a:rPr>
              <a:t>9,19</a:t>
            </a:r>
            <a:r>
              <a:rPr kumimoji="0" lang="fr-FR" sz="2800" b="0" i="0" u="none" strike="noStrike" kern="0" cap="none" spc="0" normalizeH="0" baseline="0" noProof="0" dirty="0">
                <a:ln>
                  <a:noFill/>
                </a:ln>
                <a:solidFill>
                  <a:srgbClr val="000000"/>
                </a:solidFill>
                <a:effectLst/>
                <a:uLnTx/>
                <a:uFillTx/>
                <a:ea typeface="+mn-ea"/>
                <a:cs typeface="+mn-cs"/>
              </a:rPr>
              <a:t> % </a:t>
            </a:r>
            <a:r>
              <a:rPr kumimoji="0" lang="fr-FR" sz="2800" b="0" i="0" u="none" strike="noStrike" kern="0" cap="none" spc="0" normalizeH="0" baseline="0" noProof="0" dirty="0" err="1">
                <a:ln>
                  <a:noFill/>
                </a:ln>
                <a:solidFill>
                  <a:srgbClr val="000000"/>
                </a:solidFill>
                <a:effectLst/>
                <a:uLnTx/>
                <a:uFillTx/>
                <a:ea typeface="+mn-ea"/>
                <a:cs typeface="+mn-cs"/>
              </a:rPr>
              <a:t>del</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consumo</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mundial</a:t>
            </a:r>
            <a:endParaRPr kumimoji="0" lang="fr-FR" sz="2800" b="0" i="0" u="none" strike="noStrike" kern="0" cap="none" spc="0" normalizeH="0" baseline="0" noProof="0" dirty="0">
              <a:ln>
                <a:noFill/>
              </a:ln>
              <a:solidFill>
                <a:srgbClr val="000000"/>
              </a:solidFill>
              <a:effectLst/>
              <a:uLnTx/>
              <a:uFillTx/>
              <a:ea typeface="+mn-ea"/>
              <a:cs typeface="+mn-cs"/>
            </a:endParaRPr>
          </a:p>
          <a:p>
            <a:pPr marL="1200150" marR="0" lvl="2" indent="-285750" algn="l" defTabSz="914400" rtl="0" eaLnBrk="0" fontAlgn="base" latinLnBrk="0" hangingPunct="0">
              <a:lnSpc>
                <a:spcPct val="100000"/>
              </a:lnSpc>
              <a:spcBef>
                <a:spcPct val="20000"/>
              </a:spcBef>
              <a:spcAft>
                <a:spcPct val="0"/>
              </a:spcAft>
              <a:buClr>
                <a:srgbClr val="006666"/>
              </a:buClr>
              <a:buSzPct val="70000"/>
              <a:buFont typeface="Monotype Sorts" pitchFamily="2" charset="2"/>
              <a:buChar char="u"/>
              <a:tabLst/>
              <a:defRPr/>
            </a:pPr>
            <a:r>
              <a:rPr kumimoji="0" lang="fr-FR" sz="2800" b="0" i="0" u="none" strike="noStrike" kern="0" cap="none" spc="0" normalizeH="0" baseline="0" noProof="0" dirty="0" err="1">
                <a:ln>
                  <a:noFill/>
                </a:ln>
                <a:solidFill>
                  <a:srgbClr val="000000"/>
                </a:solidFill>
                <a:effectLst/>
                <a:uLnTx/>
                <a:uFillTx/>
                <a:ea typeface="+mn-ea"/>
                <a:cs typeface="+mn-cs"/>
              </a:rPr>
              <a:t>Turquia</a:t>
            </a:r>
            <a:r>
              <a:rPr kumimoji="0" lang="fr-FR" sz="2800" b="0" i="0" u="none" strike="noStrike" kern="0" cap="none" spc="0" normalizeH="0" baseline="0" noProof="0" dirty="0">
                <a:ln>
                  <a:noFill/>
                </a:ln>
                <a:solidFill>
                  <a:srgbClr val="000000"/>
                </a:solidFill>
                <a:effectLst/>
                <a:uLnTx/>
                <a:uFillTx/>
                <a:ea typeface="+mn-ea"/>
                <a:cs typeface="+mn-cs"/>
              </a:rPr>
              <a:t>     1,80 </a:t>
            </a:r>
            <a:r>
              <a:rPr kumimoji="0" lang="fr-FR" sz="2800" b="0" i="0" u="none" strike="noStrike" kern="0" cap="none" spc="0" normalizeH="0" baseline="0" noProof="0" dirty="0" err="1">
                <a:ln>
                  <a:noFill/>
                </a:ln>
                <a:solidFill>
                  <a:srgbClr val="000000"/>
                </a:solidFill>
                <a:effectLst/>
                <a:uLnTx/>
                <a:uFillTx/>
                <a:ea typeface="+mn-ea"/>
                <a:cs typeface="+mn-cs"/>
              </a:rPr>
              <a:t>millones</a:t>
            </a:r>
            <a:r>
              <a:rPr kumimoji="0" lang="fr-FR" sz="2800" b="0" i="0" u="none" strike="noStrike" kern="0" cap="none" spc="0" normalizeH="0" baseline="0" noProof="0" dirty="0">
                <a:ln>
                  <a:noFill/>
                </a:ln>
                <a:solidFill>
                  <a:srgbClr val="000000"/>
                </a:solidFill>
                <a:effectLst/>
                <a:uLnTx/>
                <a:uFillTx/>
                <a:ea typeface="+mn-ea"/>
                <a:cs typeface="+mn-cs"/>
              </a:rPr>
              <a:t> de </a:t>
            </a:r>
            <a:r>
              <a:rPr kumimoji="0" lang="fr-FR" sz="2800" b="0" i="0" u="none" strike="noStrike" kern="0" cap="none" spc="0" normalizeH="0" baseline="0" noProof="0" dirty="0" err="1">
                <a:ln>
                  <a:noFill/>
                </a:ln>
                <a:solidFill>
                  <a:srgbClr val="000000"/>
                </a:solidFill>
                <a:effectLst/>
                <a:uLnTx/>
                <a:uFillTx/>
                <a:ea typeface="+mn-ea"/>
                <a:cs typeface="+mn-cs"/>
              </a:rPr>
              <a:t>toneladas</a:t>
            </a:r>
            <a:endParaRPr kumimoji="0" lang="fr-FR" sz="2800" b="0" i="0" u="none" strike="noStrike" kern="0" cap="none" spc="0" normalizeH="0" baseline="0" noProof="0" dirty="0">
              <a:ln>
                <a:noFill/>
              </a:ln>
              <a:solidFill>
                <a:srgbClr val="000000"/>
              </a:solidFill>
              <a:effectLst/>
              <a:uLnTx/>
              <a:uFillTx/>
              <a:ea typeface="+mn-ea"/>
              <a:cs typeface="+mn-cs"/>
            </a:endParaRPr>
          </a:p>
          <a:p>
            <a:pPr marL="1676400" marR="0" lvl="3" indent="-285750" algn="l" defTabSz="914400" rtl="0" eaLnBrk="0" fontAlgn="base" latinLnBrk="0" hangingPunct="0">
              <a:lnSpc>
                <a:spcPct val="100000"/>
              </a:lnSpc>
              <a:spcBef>
                <a:spcPct val="20000"/>
              </a:spcBef>
              <a:spcAft>
                <a:spcPct val="0"/>
              </a:spcAft>
              <a:buClr>
                <a:srgbClr val="006666"/>
              </a:buClr>
              <a:buSzPct val="50000"/>
              <a:buFont typeface="Wingdings" pitchFamily="2" charset="2"/>
              <a:buChar char="u"/>
              <a:tabLst/>
              <a:defRPr/>
            </a:pPr>
            <a:r>
              <a:rPr kumimoji="0" lang="fr-FR" sz="2800" b="1" i="0" u="none" strike="noStrike" kern="0" cap="none" spc="0" normalizeH="0" baseline="0" noProof="0" dirty="0">
                <a:ln>
                  <a:noFill/>
                </a:ln>
                <a:solidFill>
                  <a:srgbClr val="000000"/>
                </a:solidFill>
                <a:effectLst/>
                <a:uLnTx/>
                <a:uFillTx/>
                <a:ea typeface="+mn-ea"/>
                <a:cs typeface="+mn-cs"/>
              </a:rPr>
              <a:t>6,89</a:t>
            </a:r>
            <a:r>
              <a:rPr kumimoji="0" lang="fr-FR" sz="2800" b="0" i="0" u="none" strike="noStrike" kern="0" cap="none" spc="0" normalizeH="0" baseline="0" noProof="0" dirty="0">
                <a:ln>
                  <a:noFill/>
                </a:ln>
                <a:solidFill>
                  <a:srgbClr val="000000"/>
                </a:solidFill>
                <a:effectLst/>
                <a:uLnTx/>
                <a:uFillTx/>
                <a:ea typeface="+mn-ea"/>
                <a:cs typeface="+mn-cs"/>
              </a:rPr>
              <a:t> % </a:t>
            </a:r>
            <a:r>
              <a:rPr kumimoji="0" lang="fr-FR" sz="2800" b="0" i="0" u="none" strike="noStrike" kern="0" cap="none" spc="0" normalizeH="0" baseline="0" noProof="0" dirty="0" err="1">
                <a:ln>
                  <a:noFill/>
                </a:ln>
                <a:solidFill>
                  <a:srgbClr val="000000"/>
                </a:solidFill>
                <a:effectLst/>
                <a:uLnTx/>
                <a:uFillTx/>
                <a:ea typeface="+mn-ea"/>
                <a:cs typeface="+mn-cs"/>
              </a:rPr>
              <a:t>del</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consumo</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mundial</a:t>
            </a:r>
            <a:endParaRPr kumimoji="0" lang="fr-FR" sz="2800" b="0" i="0" u="none" strike="noStrike" kern="0" cap="none" spc="0" normalizeH="0" baseline="0" noProof="0" dirty="0">
              <a:ln>
                <a:noFill/>
              </a:ln>
              <a:solidFill>
                <a:srgbClr val="000000"/>
              </a:solidFill>
              <a:effectLst/>
              <a:uLnTx/>
              <a:uFillTx/>
              <a:ea typeface="+mn-ea"/>
              <a:cs typeface="+mn-cs"/>
            </a:endParaRPr>
          </a:p>
          <a:p>
            <a:pPr marL="1200150" marR="0" lvl="2" indent="-285750" algn="l" defTabSz="914400" rtl="0" eaLnBrk="0" fontAlgn="base" latinLnBrk="0" hangingPunct="0">
              <a:lnSpc>
                <a:spcPct val="100000"/>
              </a:lnSpc>
              <a:spcBef>
                <a:spcPct val="20000"/>
              </a:spcBef>
              <a:spcAft>
                <a:spcPct val="0"/>
              </a:spcAft>
              <a:buClr>
                <a:srgbClr val="006666"/>
              </a:buClr>
              <a:buSzPct val="70000"/>
              <a:buFont typeface="Monotype Sorts" pitchFamily="2" charset="2"/>
              <a:buChar char="u"/>
              <a:tabLst/>
              <a:defRPr/>
            </a:pPr>
            <a:r>
              <a:rPr kumimoji="0" lang="fr-FR" sz="2800" b="0" i="0" u="none" strike="noStrike" kern="0" cap="none" spc="0" normalizeH="0" baseline="0" noProof="0" dirty="0">
                <a:ln>
                  <a:noFill/>
                </a:ln>
                <a:solidFill>
                  <a:srgbClr val="000000"/>
                </a:solidFill>
                <a:effectLst/>
                <a:uLnTx/>
                <a:uFillTx/>
                <a:ea typeface="+mn-ea"/>
                <a:cs typeface="+mn-cs"/>
              </a:rPr>
              <a:t>Vietnam    1,57 </a:t>
            </a:r>
            <a:r>
              <a:rPr kumimoji="0" lang="fr-FR" sz="2800" b="0" i="0" u="none" strike="noStrike" kern="0" cap="none" spc="0" normalizeH="0" baseline="0" noProof="0" dirty="0" err="1">
                <a:ln>
                  <a:noFill/>
                </a:ln>
                <a:solidFill>
                  <a:srgbClr val="000000"/>
                </a:solidFill>
                <a:effectLst/>
                <a:uLnTx/>
                <a:uFillTx/>
                <a:ea typeface="+mn-ea"/>
                <a:cs typeface="+mn-cs"/>
              </a:rPr>
              <a:t>millones</a:t>
            </a:r>
            <a:r>
              <a:rPr kumimoji="0" lang="fr-FR" sz="2800" b="0" i="0" u="none" strike="noStrike" kern="0" cap="none" spc="0" normalizeH="0" baseline="0" noProof="0" dirty="0">
                <a:ln>
                  <a:noFill/>
                </a:ln>
                <a:solidFill>
                  <a:srgbClr val="000000"/>
                </a:solidFill>
                <a:effectLst/>
                <a:uLnTx/>
                <a:uFillTx/>
                <a:ea typeface="+mn-ea"/>
                <a:cs typeface="+mn-cs"/>
              </a:rPr>
              <a:t> de </a:t>
            </a:r>
            <a:r>
              <a:rPr kumimoji="0" lang="fr-FR" sz="2800" b="0" i="0" u="none" strike="noStrike" kern="0" cap="none" spc="0" normalizeH="0" baseline="0" noProof="0" dirty="0" err="1">
                <a:ln>
                  <a:noFill/>
                </a:ln>
                <a:solidFill>
                  <a:srgbClr val="000000"/>
                </a:solidFill>
                <a:effectLst/>
                <a:uLnTx/>
                <a:uFillTx/>
                <a:ea typeface="+mn-ea"/>
                <a:cs typeface="+mn-cs"/>
              </a:rPr>
              <a:t>toneladas</a:t>
            </a:r>
            <a:endParaRPr kumimoji="0" lang="fr-FR" sz="2800" b="0" i="0" u="none" strike="noStrike" kern="0" cap="none" spc="0" normalizeH="0" baseline="0" noProof="0" dirty="0">
              <a:ln>
                <a:noFill/>
              </a:ln>
              <a:solidFill>
                <a:srgbClr val="000000"/>
              </a:solidFill>
              <a:effectLst/>
              <a:uLnTx/>
              <a:uFillTx/>
              <a:ea typeface="+mn-ea"/>
              <a:cs typeface="+mn-cs"/>
            </a:endParaRPr>
          </a:p>
          <a:p>
            <a:pPr marL="1676400" marR="0" lvl="3" indent="-285750" algn="l" defTabSz="914400" rtl="0" eaLnBrk="0" fontAlgn="base" latinLnBrk="0" hangingPunct="0">
              <a:lnSpc>
                <a:spcPct val="100000"/>
              </a:lnSpc>
              <a:spcBef>
                <a:spcPct val="20000"/>
              </a:spcBef>
              <a:spcAft>
                <a:spcPct val="0"/>
              </a:spcAft>
              <a:buClr>
                <a:srgbClr val="006666"/>
              </a:buClr>
              <a:buSzPct val="50000"/>
              <a:buFont typeface="Wingdings" pitchFamily="2" charset="2"/>
              <a:buChar char="u"/>
              <a:tabLst/>
              <a:defRPr/>
            </a:pPr>
            <a:r>
              <a:rPr kumimoji="0" lang="fr-FR" sz="2800" b="1" i="0" u="none" strike="noStrike" kern="0" cap="none" spc="0" normalizeH="0" baseline="0" noProof="0" dirty="0">
                <a:ln>
                  <a:noFill/>
                </a:ln>
                <a:solidFill>
                  <a:srgbClr val="000000"/>
                </a:solidFill>
                <a:effectLst/>
                <a:uLnTx/>
                <a:uFillTx/>
                <a:ea typeface="+mn-ea"/>
                <a:cs typeface="+mn-cs"/>
              </a:rPr>
              <a:t>6,01 </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del</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consumo</a:t>
            </a:r>
            <a:r>
              <a:rPr kumimoji="0" lang="fr-FR" sz="2800" b="0" i="0" u="none" strike="noStrike" kern="0" cap="none" spc="0" normalizeH="0" baseline="0" noProof="0" dirty="0">
                <a:ln>
                  <a:noFill/>
                </a:ln>
                <a:solidFill>
                  <a:srgbClr val="000000"/>
                </a:solidFill>
                <a:effectLst/>
                <a:uLnTx/>
                <a:uFillTx/>
                <a:ea typeface="+mn-ea"/>
                <a:cs typeface="+mn-cs"/>
              </a:rPr>
              <a:t> </a:t>
            </a:r>
            <a:r>
              <a:rPr kumimoji="0" lang="fr-FR" sz="2800" b="0" i="0" u="none" strike="noStrike" kern="0" cap="none" spc="0" normalizeH="0" baseline="0" noProof="0" dirty="0" err="1">
                <a:ln>
                  <a:noFill/>
                </a:ln>
                <a:solidFill>
                  <a:srgbClr val="000000"/>
                </a:solidFill>
                <a:effectLst/>
                <a:uLnTx/>
                <a:uFillTx/>
                <a:ea typeface="+mn-ea"/>
                <a:cs typeface="+mn-cs"/>
              </a:rPr>
              <a:t>mundial</a:t>
            </a:r>
            <a:endParaRPr kumimoji="0" lang="fr-FR" sz="2800" b="0" i="0" u="none" strike="noStrike" kern="0" cap="none" spc="0" normalizeH="0" baseline="0" noProof="0" dirty="0">
              <a:ln>
                <a:noFill/>
              </a:ln>
              <a:solidFill>
                <a:srgbClr val="000000"/>
              </a:solidFill>
              <a:effectLst/>
              <a:uLnTx/>
              <a:uFillTx/>
              <a:ea typeface="+mn-ea"/>
              <a:cs typeface="+mn-cs"/>
            </a:endParaRPr>
          </a:p>
          <a:p>
            <a:endParaRPr lang="fr-FR" sz="3200" b="1" dirty="0"/>
          </a:p>
        </p:txBody>
      </p:sp>
      <p:pic>
        <p:nvPicPr>
          <p:cNvPr id="5" name="Image 4">
            <a:extLst>
              <a:ext uri="{FF2B5EF4-FFF2-40B4-BE49-F238E27FC236}">
                <a16:creationId xmlns:a16="http://schemas.microsoft.com/office/drawing/2014/main" id="{C1FC83FF-4B7B-4F89-9D99-05244FA015DA}"/>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428107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a:latin typeface="+mn-lt"/>
              </a:rPr>
              <a:t>EL MERCADO INTERNACIONAL DEL ALGODON 2021/22</a:t>
            </a:r>
            <a:endParaRPr lang="fr-FR" sz="4400" dirty="0">
              <a:latin typeface="+mn-lt"/>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0" y="1350628"/>
            <a:ext cx="12192000" cy="4983060"/>
          </a:xfrm>
        </p:spPr>
        <p:txBody>
          <a:bodyPr>
            <a:norm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419" sz="3200" b="1" i="0" u="none" strike="noStrike" kern="0" cap="none" spc="0" normalizeH="0" baseline="0" noProof="0" dirty="0">
              <a:ln>
                <a:noFill/>
              </a:ln>
              <a:solidFill>
                <a:srgbClr val="000000"/>
              </a:solidFill>
              <a:effectLst/>
              <a:uLnTx/>
              <a:uFillTx/>
              <a:latin typeface="Tahoma"/>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fr-FR" sz="3200" b="1" i="0" u="none" strike="noStrike" kern="0" cap="none" spc="0" normalizeH="0" baseline="0" noProof="0" dirty="0">
                <a:ln>
                  <a:noFill/>
                </a:ln>
                <a:solidFill>
                  <a:srgbClr val="000000"/>
                </a:solidFill>
                <a:effectLst/>
                <a:uLnTx/>
                <a:uFillTx/>
                <a:ea typeface="+mn-ea"/>
                <a:cs typeface="+mn-cs"/>
              </a:rPr>
              <a:t>Principales </a:t>
            </a:r>
            <a:r>
              <a:rPr kumimoji="0" lang="fr-FR" sz="3200" b="1" i="0" u="none" strike="noStrike" kern="0" cap="none" spc="0" normalizeH="0" baseline="0" noProof="0" dirty="0" err="1">
                <a:ln>
                  <a:noFill/>
                </a:ln>
                <a:solidFill>
                  <a:srgbClr val="000000"/>
                </a:solidFill>
                <a:effectLst/>
                <a:uLnTx/>
                <a:uFillTx/>
                <a:ea typeface="+mn-ea"/>
                <a:cs typeface="+mn-cs"/>
              </a:rPr>
              <a:t>Consumidores</a:t>
            </a:r>
            <a:r>
              <a:rPr kumimoji="0" lang="fr-FR" sz="3200" b="1" i="0" u="none" strike="noStrike" kern="0" cap="none" spc="0" normalizeH="0" baseline="0" noProof="0" dirty="0">
                <a:ln>
                  <a:noFill/>
                </a:ln>
                <a:solidFill>
                  <a:srgbClr val="000000"/>
                </a:solidFill>
                <a:effectLst/>
                <a:uLnTx/>
                <a:uFillTx/>
                <a:ea typeface="+mn-ea"/>
                <a:cs typeface="+mn-cs"/>
              </a:rPr>
              <a:t> </a:t>
            </a:r>
            <a:r>
              <a:rPr kumimoji="0" lang="fr-FR" sz="3200" b="1" i="0" u="none" strike="noStrike" kern="0" cap="none" spc="0" normalizeH="0" baseline="0" noProof="0" dirty="0" err="1">
                <a:ln>
                  <a:noFill/>
                </a:ln>
                <a:solidFill>
                  <a:srgbClr val="000000"/>
                </a:solidFill>
                <a:effectLst/>
                <a:uLnTx/>
                <a:uFillTx/>
                <a:ea typeface="+mn-ea"/>
                <a:cs typeface="+mn-cs"/>
              </a:rPr>
              <a:t>Mundiales</a:t>
            </a:r>
            <a:r>
              <a:rPr kumimoji="0" lang="fr-FR" sz="3200" b="1" i="0" u="none" strike="noStrike" kern="0" cap="none" spc="0" normalizeH="0" baseline="0" noProof="0" dirty="0">
                <a:ln>
                  <a:noFill/>
                </a:ln>
                <a:solidFill>
                  <a:srgbClr val="000000"/>
                </a:solidFill>
                <a:effectLst/>
                <a:uLnTx/>
                <a:uFillTx/>
                <a:ea typeface="+mn-ea"/>
                <a:cs typeface="+mn-cs"/>
              </a:rPr>
              <a:t> 2016/2017 -2</a:t>
            </a:r>
          </a:p>
          <a:p>
            <a:pPr marL="285750" marR="0" lvl="0" indent="-285750" algn="l" defTabSz="914400" rtl="0" eaLnBrk="0" fontAlgn="base" latinLnBrk="0" hangingPunct="0">
              <a:lnSpc>
                <a:spcPct val="100000"/>
              </a:lnSpc>
              <a:spcBef>
                <a:spcPct val="20000"/>
              </a:spcBef>
              <a:spcAft>
                <a:spcPct val="0"/>
              </a:spcAft>
              <a:buClr>
                <a:srgbClr val="006666"/>
              </a:buClr>
              <a:buSzPct val="70000"/>
              <a:buFont typeface="Monotype Sorts" pitchFamily="2" charset="2"/>
              <a:buChar char="u"/>
              <a:tabLst/>
              <a:defRPr/>
            </a:pPr>
            <a:r>
              <a:rPr kumimoji="0" lang="es-419" sz="3200" b="0" i="0" u="none" strike="noStrike" kern="0" cap="none" spc="0" normalizeH="0" baseline="0" noProof="0" dirty="0">
                <a:ln>
                  <a:noFill/>
                </a:ln>
                <a:solidFill>
                  <a:srgbClr val="000000"/>
                </a:solidFill>
                <a:effectLst/>
                <a:uLnTx/>
                <a:uFillTx/>
                <a:ea typeface="+mn-ea"/>
                <a:cs typeface="+mn-cs"/>
              </a:rPr>
              <a:t>Según COT OUTLOOK el consumo debería ser de 26,1 millones de TM.</a:t>
            </a:r>
          </a:p>
          <a:p>
            <a:pPr marL="285750" marR="0" lvl="0" indent="-285750" algn="l" defTabSz="914400" rtl="0" eaLnBrk="0" fontAlgn="base" latinLnBrk="0" hangingPunct="0">
              <a:lnSpc>
                <a:spcPct val="100000"/>
              </a:lnSpc>
              <a:spcBef>
                <a:spcPct val="20000"/>
              </a:spcBef>
              <a:spcAft>
                <a:spcPct val="0"/>
              </a:spcAft>
              <a:buClr>
                <a:srgbClr val="006666"/>
              </a:buClr>
              <a:buSzPct val="70000"/>
              <a:buFont typeface="Monotype Sorts" pitchFamily="2" charset="2"/>
              <a:buChar char="u"/>
              <a:tabLst/>
              <a:defRPr/>
            </a:pPr>
            <a:r>
              <a:rPr kumimoji="0" lang="es-419" sz="3200" b="0" i="0" u="none" strike="noStrike" kern="0" cap="none" spc="0" normalizeH="0" baseline="0" noProof="0" dirty="0">
                <a:ln>
                  <a:noFill/>
                </a:ln>
                <a:solidFill>
                  <a:srgbClr val="000000"/>
                </a:solidFill>
                <a:effectLst/>
                <a:uLnTx/>
                <a:uFillTx/>
                <a:ea typeface="+mn-ea"/>
                <a:cs typeface="+mn-cs"/>
              </a:rPr>
              <a:t>Los cinco primeros consumidores mundiales representan un poco menos del </a:t>
            </a:r>
            <a:r>
              <a:rPr kumimoji="0" lang="es-419" sz="3200" b="1" i="0" u="none" strike="noStrike" kern="0" cap="none" spc="0" normalizeH="0" baseline="0" noProof="0" dirty="0">
                <a:ln>
                  <a:noFill/>
                </a:ln>
                <a:solidFill>
                  <a:srgbClr val="000000"/>
                </a:solidFill>
                <a:effectLst/>
                <a:uLnTx/>
                <a:uFillTx/>
                <a:ea typeface="+mn-ea"/>
                <a:cs typeface="+mn-cs"/>
              </a:rPr>
              <a:t>91,67%</a:t>
            </a:r>
            <a:r>
              <a:rPr kumimoji="0" lang="es-419" sz="3200" b="0" i="0" u="none" strike="noStrike" kern="0" cap="none" spc="0" normalizeH="0" baseline="0" noProof="0" dirty="0">
                <a:ln>
                  <a:noFill/>
                </a:ln>
                <a:solidFill>
                  <a:srgbClr val="000000"/>
                </a:solidFill>
                <a:effectLst/>
                <a:uLnTx/>
                <a:uFillTx/>
                <a:ea typeface="+mn-ea"/>
                <a:cs typeface="+mn-cs"/>
              </a:rPr>
              <a:t> del consumo mundial, con un peso siempre considerable de China (</a:t>
            </a:r>
            <a:r>
              <a:rPr kumimoji="0" lang="es-419" sz="3200" b="1" i="0" u="none" strike="noStrike" kern="0" cap="none" spc="0" normalizeH="0" baseline="0" noProof="0" dirty="0">
                <a:ln>
                  <a:noFill/>
                </a:ln>
                <a:solidFill>
                  <a:srgbClr val="000000"/>
                </a:solidFill>
                <a:effectLst/>
                <a:uLnTx/>
                <a:uFillTx/>
                <a:ea typeface="+mn-ea"/>
                <a:cs typeface="+mn-cs"/>
              </a:rPr>
              <a:t>32,18 </a:t>
            </a:r>
            <a:r>
              <a:rPr kumimoji="0" lang="es-419" sz="3200" b="0" i="0" u="none" strike="noStrike" kern="0" cap="none" spc="0" normalizeH="0" baseline="0" noProof="0" dirty="0">
                <a:ln>
                  <a:noFill/>
                </a:ln>
                <a:solidFill>
                  <a:srgbClr val="000000"/>
                </a:solidFill>
                <a:effectLst/>
                <a:uLnTx/>
                <a:uFillTx/>
                <a:ea typeface="+mn-ea"/>
                <a:cs typeface="+mn-cs"/>
              </a:rPr>
              <a:t>% del consumo mundial) y de la India (</a:t>
            </a:r>
            <a:r>
              <a:rPr kumimoji="0" lang="es-419" sz="3200" b="1" i="0" u="none" strike="noStrike" kern="0" cap="none" spc="0" normalizeH="0" baseline="0" noProof="0" dirty="0">
                <a:ln>
                  <a:noFill/>
                </a:ln>
                <a:solidFill>
                  <a:srgbClr val="000000"/>
                </a:solidFill>
                <a:effectLst/>
                <a:uLnTx/>
                <a:uFillTx/>
                <a:ea typeface="+mn-ea"/>
                <a:cs typeface="+mn-cs"/>
              </a:rPr>
              <a:t>37,40</a:t>
            </a:r>
            <a:r>
              <a:rPr kumimoji="0" lang="es-419" sz="3200" b="0" i="0" u="none" strike="noStrike" kern="0" cap="none" spc="0" normalizeH="0" baseline="0" noProof="0" dirty="0">
                <a:ln>
                  <a:noFill/>
                </a:ln>
                <a:solidFill>
                  <a:srgbClr val="000000"/>
                </a:solidFill>
                <a:effectLst/>
                <a:uLnTx/>
                <a:uFillTx/>
                <a:ea typeface="+mn-ea"/>
                <a:cs typeface="+mn-cs"/>
              </a:rPr>
              <a:t> % del consumo mundial).</a:t>
            </a:r>
          </a:p>
          <a:p>
            <a:endParaRPr lang="fr-FR" sz="3200" b="1" dirty="0"/>
          </a:p>
        </p:txBody>
      </p:sp>
      <p:pic>
        <p:nvPicPr>
          <p:cNvPr id="5" name="Image 4">
            <a:extLst>
              <a:ext uri="{FF2B5EF4-FFF2-40B4-BE49-F238E27FC236}">
                <a16:creationId xmlns:a16="http://schemas.microsoft.com/office/drawing/2014/main" id="{AEE48EFD-EDEB-4386-AC00-C3911378EC49}"/>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318819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254442" y="365125"/>
            <a:ext cx="10515600"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EL MERCADO INTERNACIONAL DEL ALGODON 2021/22</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591878"/>
            <a:ext cx="10515600" cy="5081296"/>
          </a:xfrm>
        </p:spPr>
        <p:txBody>
          <a:bodyPr vert="horz" lIns="91440" tIns="45720" rIns="91440" bIns="45720" rtlCol="0">
            <a:normAutofit/>
          </a:bodyPr>
          <a:lstStyle/>
          <a:p>
            <a:pPr indent="-228600" algn="l">
              <a:buFont typeface="Arial" panose="020B0604020202020204" pitchFamily="34" charset="0"/>
              <a:buChar char="•"/>
            </a:pPr>
            <a:endParaRPr lang="en-US" b="1" dirty="0"/>
          </a:p>
          <a:p>
            <a:pPr indent="-228600" algn="l">
              <a:buFont typeface="Arial" panose="020B0604020202020204" pitchFamily="34" charset="0"/>
              <a:buChar char="•"/>
            </a:pPr>
            <a:r>
              <a:rPr lang="en-US" sz="2800" b="1" dirty="0"/>
              <a:t>EL ALGODON Y EL CONSUMO MUNDIAL DE OTRAS FIBRAS</a:t>
            </a:r>
          </a:p>
          <a:p>
            <a:pPr marL="0" marR="0" lvl="0" indent="-228600" algn="l" fontAlgn="base">
              <a:spcBef>
                <a:spcPts val="0"/>
              </a:spcBef>
              <a:spcAft>
                <a:spcPct val="0"/>
              </a:spcAft>
              <a:buClrTx/>
              <a:buSzTx/>
              <a:buFont typeface="Arial" panose="020B0604020202020204" pitchFamily="34" charset="0"/>
              <a:buChar char="•"/>
              <a:tabLst/>
              <a:defRPr/>
            </a:pPr>
            <a:endParaRPr kumimoji="0" lang="en-US" sz="2800" b="0" i="0" u="none" strike="noStrike" cap="none" spc="0" normalizeH="0" baseline="0" noProof="0" dirty="0">
              <a:ln>
                <a:noFill/>
              </a:ln>
              <a:effectLst/>
              <a:uLnTx/>
              <a:uFillTx/>
            </a:endParaRPr>
          </a:p>
          <a:p>
            <a:pPr marL="0" marR="0" lvl="0" indent="-228600" algn="l" fontAlgn="base">
              <a:spcBef>
                <a:spcPts val="0"/>
              </a:spcBef>
              <a:spcAft>
                <a:spcPct val="0"/>
              </a:spcAft>
              <a:buClrTx/>
              <a:buSzTx/>
              <a:buFont typeface="Arial" panose="020B0604020202020204" pitchFamily="34" charset="0"/>
              <a:buChar char="•"/>
              <a:tabLst/>
              <a:defRPr/>
            </a:pPr>
            <a:r>
              <a:rPr kumimoji="0" lang="en-US" sz="2800" b="0" i="0" u="none" strike="noStrike" cap="none" spc="0" normalizeH="0" baseline="0" noProof="0" dirty="0" err="1">
                <a:ln>
                  <a:noFill/>
                </a:ln>
                <a:effectLst/>
                <a:uLnTx/>
                <a:uFillTx/>
              </a:rPr>
              <a:t>Principios</a:t>
            </a:r>
            <a:r>
              <a:rPr kumimoji="0" lang="en-US" sz="2800" b="0" i="0" u="none" strike="noStrike" cap="none" spc="0" normalizeH="0" baseline="0" noProof="0" dirty="0">
                <a:ln>
                  <a:noFill/>
                </a:ln>
                <a:effectLst/>
                <a:uLnTx/>
                <a:uFillTx/>
              </a:rPr>
              <a:t> del </a:t>
            </a:r>
            <a:r>
              <a:rPr kumimoji="0" lang="en-US" sz="2800" b="0" i="0" u="none" strike="noStrike" cap="none" spc="0" normalizeH="0" baseline="0" noProof="0" dirty="0" err="1">
                <a:ln>
                  <a:noFill/>
                </a:ln>
                <a:effectLst/>
                <a:uLnTx/>
                <a:uFillTx/>
              </a:rPr>
              <a:t>siglo</a:t>
            </a:r>
            <a:r>
              <a:rPr kumimoji="0" lang="en-US" sz="2800" b="0" i="0" u="none" strike="noStrike" cap="none" spc="0" normalizeH="0" baseline="0" noProof="0" dirty="0">
                <a:ln>
                  <a:noFill/>
                </a:ln>
                <a:effectLst/>
                <a:uLnTx/>
                <a:uFillTx/>
              </a:rPr>
              <a:t> IX :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 75 %</a:t>
            </a:r>
          </a:p>
          <a:p>
            <a:pPr marL="0" marR="0" lvl="0" indent="-228600" algn="l" fontAlgn="base">
              <a:spcBef>
                <a:spcPts val="0"/>
              </a:spcBef>
              <a:spcAft>
                <a:spcPct val="0"/>
              </a:spcAft>
              <a:buClrTx/>
              <a:buSzTx/>
              <a:buFont typeface="Arial" panose="020B0604020202020204" pitchFamily="34" charset="0"/>
              <a:buChar char="•"/>
              <a:tabLst/>
              <a:defRPr/>
            </a:pPr>
            <a:endParaRPr kumimoji="0" lang="en-US" sz="2800" b="0" i="0" u="none" strike="noStrike" cap="none" spc="0" normalizeH="0" baseline="0" noProof="0" dirty="0">
              <a:ln>
                <a:noFill/>
              </a:ln>
              <a:effectLst/>
              <a:uLnTx/>
              <a:uFillTx/>
            </a:endParaRPr>
          </a:p>
          <a:p>
            <a:pPr marL="0" marR="0" lvl="0" indent="-228600" algn="l" fontAlgn="base">
              <a:spcBef>
                <a:spcPts val="0"/>
              </a:spcBef>
              <a:spcAft>
                <a:spcPct val="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1955: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 50 %</a:t>
            </a:r>
          </a:p>
          <a:p>
            <a:pPr marL="0" marR="0" lvl="0" indent="-228600" algn="l" fontAlgn="base">
              <a:spcBef>
                <a:spcPts val="0"/>
              </a:spcBef>
              <a:spcAft>
                <a:spcPct val="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1987: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 46 %</a:t>
            </a:r>
          </a:p>
          <a:p>
            <a:pPr marL="0" marR="0" lvl="0" indent="-228600" algn="l" fontAlgn="base">
              <a:spcBef>
                <a:spcPts val="0"/>
              </a:spcBef>
              <a:spcAft>
                <a:spcPct val="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2006: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 38 %</a:t>
            </a:r>
          </a:p>
          <a:p>
            <a:pPr marL="0" marR="0" lvl="0" indent="-228600" algn="l" fontAlgn="base">
              <a:spcBef>
                <a:spcPts val="0"/>
              </a:spcBef>
              <a:spcAft>
                <a:spcPct val="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2016: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 26 %</a:t>
            </a:r>
          </a:p>
          <a:p>
            <a:pPr marL="0" marR="0" lvl="0" indent="-228600" algn="l" fontAlgn="base">
              <a:spcBef>
                <a:spcPts val="0"/>
              </a:spcBef>
              <a:spcAft>
                <a:spcPct val="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2021: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 23 %</a:t>
            </a:r>
          </a:p>
          <a:p>
            <a:pPr marL="0" marR="0" lvl="0" indent="-228600" algn="l" fontAlgn="base">
              <a:spcBef>
                <a:spcPts val="0"/>
              </a:spcBef>
              <a:spcAft>
                <a:spcPct val="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2022: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 22 %</a:t>
            </a:r>
          </a:p>
          <a:p>
            <a:pPr marL="0" marR="0" lvl="0" indent="-228600" algn="l" fontAlgn="base">
              <a:spcBef>
                <a:spcPts val="0"/>
              </a:spcBef>
              <a:spcAft>
                <a:spcPct val="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2025: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 20 %</a:t>
            </a:r>
            <a:endParaRPr lang="en-US" sz="2800" b="1" dirty="0"/>
          </a:p>
        </p:txBody>
      </p:sp>
      <p:pic>
        <p:nvPicPr>
          <p:cNvPr id="8" name="Image 7">
            <a:extLst>
              <a:ext uri="{FF2B5EF4-FFF2-40B4-BE49-F238E27FC236}">
                <a16:creationId xmlns:a16="http://schemas.microsoft.com/office/drawing/2014/main" id="{2211245E-BCA1-482C-BBF9-0958B883DD8B}"/>
              </a:ext>
            </a:extLst>
          </p:cNvPr>
          <p:cNvPicPr>
            <a:picLocks noChangeAspect="1"/>
          </p:cNvPicPr>
          <p:nvPr/>
        </p:nvPicPr>
        <p:blipFill>
          <a:blip r:embed="rId2"/>
          <a:stretch>
            <a:fillRect/>
          </a:stretch>
        </p:blipFill>
        <p:spPr>
          <a:xfrm>
            <a:off x="11107229" y="89410"/>
            <a:ext cx="1005927" cy="1201016"/>
          </a:xfrm>
          <a:prstGeom prst="rect">
            <a:avLst/>
          </a:prstGeom>
        </p:spPr>
      </p:pic>
    </p:spTree>
    <p:extLst>
      <p:ext uri="{BB962C8B-B14F-4D97-AF65-F5344CB8AC3E}">
        <p14:creationId xmlns:p14="http://schemas.microsoft.com/office/powerpoint/2010/main" val="84362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EL MERCADO INTERNACIONAL DEL ALGODON 2021/22</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708976"/>
            <a:ext cx="10515600" cy="4866922"/>
          </a:xfrm>
        </p:spPr>
        <p:txBody>
          <a:bodyPr vert="horz" lIns="91440" tIns="45720" rIns="91440" bIns="45720" rtlCol="0">
            <a:normAutofit/>
          </a:bodyPr>
          <a:lstStyle/>
          <a:p>
            <a:pPr marL="0" marR="0" lvl="0" indent="-228600" algn="l" fontAlgn="auto">
              <a:spcBef>
                <a:spcPts val="0"/>
              </a:spcBef>
              <a:spcAft>
                <a:spcPts val="0"/>
              </a:spcAft>
              <a:buClrTx/>
              <a:buSzTx/>
              <a:buFont typeface="Arial" panose="020B0604020202020204" pitchFamily="34" charset="0"/>
              <a:buChar char="•"/>
              <a:tabLst/>
              <a:defRPr/>
            </a:pPr>
            <a:endParaRPr kumimoji="0" lang="en-US" sz="2200" b="1" i="0" u="none" strike="noStrike" cap="none" spc="0" normalizeH="0" baseline="0" noProof="0" dirty="0">
              <a:ln>
                <a:noFill/>
              </a:ln>
              <a:effectLst/>
              <a:uLnTx/>
              <a:uFillTx/>
            </a:endParaRPr>
          </a:p>
          <a:p>
            <a:pPr marL="0" marR="0" lvl="0" indent="-228600" algn="l" fontAlgn="auto">
              <a:spcBef>
                <a:spcPts val="0"/>
              </a:spcBef>
              <a:spcAft>
                <a:spcPts val="0"/>
              </a:spcAft>
              <a:buClrTx/>
              <a:buSzTx/>
              <a:buFont typeface="Arial" panose="020B0604020202020204" pitchFamily="34" charset="0"/>
              <a:buChar char="•"/>
              <a:tabLst/>
              <a:defRPr/>
            </a:pPr>
            <a:r>
              <a:rPr kumimoji="0" lang="en-US" b="1" i="0" u="none" strike="noStrike" cap="none" spc="0" normalizeH="0" baseline="0" noProof="0" dirty="0">
                <a:ln>
                  <a:noFill/>
                </a:ln>
                <a:effectLst/>
                <a:uLnTx/>
                <a:uFillTx/>
              </a:rPr>
              <a:t>La </a:t>
            </a:r>
            <a:r>
              <a:rPr kumimoji="0" lang="en-US" b="1" i="0" u="none" strike="noStrike" cap="none" spc="0" normalizeH="0" baseline="0" noProof="0" dirty="0" err="1">
                <a:ln>
                  <a:noFill/>
                </a:ln>
                <a:effectLst/>
                <a:uLnTx/>
                <a:uFillTx/>
              </a:rPr>
              <a:t>Producción</a:t>
            </a:r>
            <a:r>
              <a:rPr kumimoji="0" lang="en-US" b="1" i="0" u="none" strike="noStrike" cap="none" spc="0" normalizeH="0" baseline="0" noProof="0" dirty="0">
                <a:ln>
                  <a:noFill/>
                </a:ln>
                <a:effectLst/>
                <a:uLnTx/>
                <a:uFillTx/>
              </a:rPr>
              <a:t> Mundial de </a:t>
            </a:r>
            <a:r>
              <a:rPr kumimoji="0" lang="en-US" b="1" i="0" u="none" strike="noStrike" cap="none" spc="0" normalizeH="0" baseline="0" noProof="0" dirty="0" err="1">
                <a:ln>
                  <a:noFill/>
                </a:ln>
                <a:effectLst/>
                <a:uLnTx/>
                <a:uFillTx/>
              </a:rPr>
              <a:t>Algodón</a:t>
            </a:r>
            <a:endParaRPr kumimoji="0" lang="en-US" b="0" i="0" u="none" strike="noStrike" cap="none" spc="0" normalizeH="0" baseline="0" noProof="0" dirty="0">
              <a:ln>
                <a:noFill/>
              </a:ln>
              <a:effectLst/>
              <a:uLnTx/>
              <a:uFillTx/>
            </a:endParaRPr>
          </a:p>
          <a:p>
            <a:pPr marL="0" marR="0" lvl="0" indent="-228600" algn="l" fontAlgn="base">
              <a:spcBef>
                <a:spcPct val="0"/>
              </a:spcBef>
              <a:spcAft>
                <a:spcPct val="0"/>
              </a:spcAft>
              <a:buClr>
                <a:srgbClr val="90C226"/>
              </a:buClr>
              <a:buSzPct val="80000"/>
              <a:buFont typeface="Arial" panose="020B0604020202020204" pitchFamily="34" charset="0"/>
              <a:buChar char="•"/>
              <a:tabLst/>
              <a:defRPr/>
            </a:pPr>
            <a:r>
              <a:rPr kumimoji="0" lang="en-US" b="0" i="0" u="none" strike="noStrike" cap="none" spc="0" normalizeH="0" baseline="0" noProof="0" dirty="0">
                <a:ln>
                  <a:noFill/>
                </a:ln>
                <a:effectLst/>
                <a:uLnTx/>
                <a:uFillTx/>
              </a:rPr>
              <a:t>La </a:t>
            </a:r>
            <a:r>
              <a:rPr kumimoji="0" lang="en-US" b="0" i="0" u="none" strike="noStrike" cap="none" spc="0" normalizeH="0" baseline="0" noProof="0" dirty="0" err="1">
                <a:ln>
                  <a:noFill/>
                </a:ln>
                <a:effectLst/>
                <a:uLnTx/>
                <a:uFillTx/>
              </a:rPr>
              <a:t>historia</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nos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muestra</a:t>
            </a:r>
            <a:r>
              <a:rPr kumimoji="0" lang="en-US" b="0" i="0" u="none" strike="noStrike" cap="none" spc="0" normalizeH="0" baseline="0" noProof="0" dirty="0">
                <a:ln>
                  <a:noFill/>
                </a:ln>
                <a:effectLst/>
                <a:uLnTx/>
                <a:uFillTx/>
              </a:rPr>
              <a:t> que la </a:t>
            </a:r>
            <a:r>
              <a:rPr kumimoji="0" lang="en-US" b="0" i="0" u="none" strike="noStrike" cap="none" spc="0" normalizeH="0" baseline="0" noProof="0" dirty="0" err="1">
                <a:ln>
                  <a:noFill/>
                </a:ln>
                <a:effectLst/>
                <a:uLnTx/>
                <a:uFillTx/>
              </a:rPr>
              <a:t>trayectoria</a:t>
            </a:r>
            <a:r>
              <a:rPr kumimoji="0" lang="en-US" b="0" i="0" u="none" strike="noStrike" cap="none" spc="0" normalizeH="0" baseline="0" noProof="0" dirty="0">
                <a:ln>
                  <a:noFill/>
                </a:ln>
                <a:effectLst/>
                <a:uLnTx/>
                <a:uFillTx/>
              </a:rPr>
              <a:t> de la </a:t>
            </a:r>
            <a:r>
              <a:rPr kumimoji="0" lang="en-US" b="0" i="0" u="none" strike="noStrike" cap="none" spc="0" normalizeH="0" baseline="0" noProof="0" dirty="0" err="1">
                <a:ln>
                  <a:noFill/>
                </a:ln>
                <a:effectLst/>
                <a:uLnTx/>
                <a:uFillTx/>
              </a:rPr>
              <a:t>producción</a:t>
            </a:r>
            <a:r>
              <a:rPr kumimoji="0" lang="en-US" b="0" i="0" u="none" strike="noStrike" cap="none" spc="0" normalizeH="0" baseline="0" noProof="0" dirty="0">
                <a:ln>
                  <a:noFill/>
                </a:ln>
                <a:effectLst/>
                <a:uLnTx/>
                <a:uFillTx/>
              </a:rPr>
              <a:t> no ha </a:t>
            </a:r>
            <a:r>
              <a:rPr kumimoji="0" lang="en-US" b="0" i="0" u="none" strike="noStrike" cap="none" spc="0" normalizeH="0" baseline="0" noProof="0" dirty="0" err="1">
                <a:ln>
                  <a:noFill/>
                </a:ln>
                <a:effectLst/>
                <a:uLnTx/>
                <a:uFillTx/>
              </a:rPr>
              <a:t>variado</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desde</a:t>
            </a:r>
            <a:r>
              <a:rPr kumimoji="0" lang="en-US" b="0" i="0" u="none" strike="noStrike" cap="none" spc="0" normalizeH="0" baseline="0" noProof="0" dirty="0">
                <a:ln>
                  <a:noFill/>
                </a:ln>
                <a:effectLst/>
                <a:uLnTx/>
                <a:uFillTx/>
              </a:rPr>
              <a:t> la Segunda Guerra Mundial, </a:t>
            </a:r>
            <a:r>
              <a:rPr kumimoji="0" lang="en-US" b="0" i="0" u="none" strike="noStrike" cap="none" spc="0" normalizeH="0" baseline="0" noProof="0" dirty="0" err="1">
                <a:ln>
                  <a:noFill/>
                </a:ln>
                <a:effectLst/>
                <a:uLnTx/>
                <a:uFillTx/>
              </a:rPr>
              <a:t>hecho</a:t>
            </a:r>
            <a:r>
              <a:rPr kumimoji="0" lang="en-US" b="0" i="0" u="none" strike="noStrike" cap="none" spc="0" normalizeH="0" baseline="0" noProof="0" dirty="0">
                <a:ln>
                  <a:noFill/>
                </a:ln>
                <a:effectLst/>
                <a:uLnTx/>
                <a:uFillTx/>
              </a:rPr>
              <a:t> que </a:t>
            </a:r>
            <a:r>
              <a:rPr kumimoji="0" lang="en-US" b="0" i="0" u="none" strike="noStrike" cap="none" spc="0" normalizeH="0" baseline="0" noProof="0" dirty="0" err="1">
                <a:ln>
                  <a:noFill/>
                </a:ln>
                <a:effectLst/>
                <a:uLnTx/>
                <a:uFillTx/>
              </a:rPr>
              <a:t>corresponde</a:t>
            </a:r>
            <a:r>
              <a:rPr kumimoji="0" lang="en-US" b="0" i="0" u="none" strike="noStrike" cap="none" spc="0" normalizeH="0" baseline="0" noProof="0" dirty="0">
                <a:ln>
                  <a:noFill/>
                </a:ln>
                <a:effectLst/>
                <a:uLnTx/>
                <a:uFillTx/>
              </a:rPr>
              <a:t> con </a:t>
            </a:r>
            <a:r>
              <a:rPr kumimoji="0" lang="en-US" b="0" i="0" u="none" strike="noStrike" cap="none" spc="0" normalizeH="0" baseline="0" noProof="0" dirty="0" err="1">
                <a:ln>
                  <a:noFill/>
                </a:ln>
                <a:effectLst/>
                <a:uLnTx/>
                <a:uFillTx/>
              </a:rPr>
              <a:t>el</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inicio</a:t>
            </a:r>
            <a:r>
              <a:rPr kumimoji="0" lang="en-US" b="0" i="0" u="none" strike="noStrike" cap="none" spc="0" normalizeH="0" baseline="0" noProof="0" dirty="0">
                <a:ln>
                  <a:noFill/>
                </a:ln>
                <a:effectLst/>
                <a:uLnTx/>
                <a:uFillTx/>
              </a:rPr>
              <a:t> de la </a:t>
            </a:r>
            <a:r>
              <a:rPr kumimoji="0" lang="en-US" b="0" i="0" u="none" strike="noStrike" cap="none" spc="0" normalizeH="0" baseline="0" noProof="0" dirty="0" err="1">
                <a:ln>
                  <a:noFill/>
                </a:ln>
                <a:effectLst/>
                <a:uLnTx/>
                <a:uFillTx/>
              </a:rPr>
              <a:t>competencia</a:t>
            </a:r>
            <a:r>
              <a:rPr kumimoji="0" lang="en-US" b="0" i="0" u="none" strike="noStrike" cap="none" spc="0" normalizeH="0" baseline="0" noProof="0" dirty="0">
                <a:ln>
                  <a:noFill/>
                </a:ln>
                <a:effectLst/>
                <a:uLnTx/>
                <a:uFillTx/>
              </a:rPr>
              <a:t> con las </a:t>
            </a:r>
            <a:r>
              <a:rPr kumimoji="0" lang="en-US" b="0" i="0" u="none" strike="noStrike" cap="none" spc="0" normalizeH="0" baseline="0" noProof="0" dirty="0" err="1">
                <a:ln>
                  <a:noFill/>
                </a:ln>
                <a:effectLst/>
                <a:uLnTx/>
                <a:uFillTx/>
              </a:rPr>
              <a:t>fibras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sintéticas</a:t>
            </a:r>
            <a:r>
              <a:rPr kumimoji="0" lang="en-US" b="0" i="0" u="none" strike="noStrike" cap="none" spc="0" normalizeH="0" baseline="0" noProof="0" dirty="0">
                <a:ln>
                  <a:noFill/>
                </a:ln>
                <a:effectLst/>
                <a:uLnTx/>
                <a:uFillTx/>
              </a:rPr>
              <a:t>.</a:t>
            </a:r>
          </a:p>
          <a:p>
            <a:pPr marL="0" marR="0" lvl="0" indent="-228600" algn="l" fontAlgn="base">
              <a:spcBef>
                <a:spcPct val="0"/>
              </a:spcBef>
              <a:spcAft>
                <a:spcPct val="0"/>
              </a:spcAft>
              <a:buClr>
                <a:srgbClr val="90C226"/>
              </a:buClr>
              <a:buSzPct val="80000"/>
              <a:buFont typeface="Arial" panose="020B0604020202020204" pitchFamily="34" charset="0"/>
              <a:buChar char="•"/>
              <a:tabLst/>
              <a:defRPr/>
            </a:pPr>
            <a:r>
              <a:rPr kumimoji="0" lang="en-US" b="0" i="0" u="none" strike="noStrike" cap="none" spc="0" normalizeH="0" baseline="0" noProof="0" dirty="0">
                <a:ln>
                  <a:noFill/>
                </a:ln>
                <a:effectLst/>
                <a:uLnTx/>
                <a:uFillTx/>
              </a:rPr>
              <a:t> </a:t>
            </a:r>
          </a:p>
          <a:p>
            <a:pPr marL="0" marR="0" lvl="0" indent="-228600" algn="l" fontAlgn="base">
              <a:spcBef>
                <a:spcPct val="0"/>
              </a:spcBef>
              <a:spcAft>
                <a:spcPct val="0"/>
              </a:spcAft>
              <a:buClr>
                <a:srgbClr val="90C226"/>
              </a:buClr>
              <a:buSzPct val="80000"/>
              <a:buFont typeface="Arial" panose="020B0604020202020204" pitchFamily="34" charset="0"/>
              <a:buChar char="•"/>
              <a:tabLst/>
              <a:defRPr/>
            </a:pPr>
            <a:r>
              <a:rPr kumimoji="0" lang="en-US" b="0" i="0" u="none" strike="noStrike" cap="none" spc="0" normalizeH="0" baseline="0" noProof="0" dirty="0">
                <a:ln>
                  <a:noFill/>
                </a:ln>
                <a:effectLst/>
                <a:uLnTx/>
                <a:uFillTx/>
              </a:rPr>
              <a:t>La </a:t>
            </a:r>
            <a:r>
              <a:rPr kumimoji="0" lang="en-US" b="0" i="0" u="none" strike="noStrike" cap="none" spc="0" normalizeH="0" baseline="0" noProof="0" dirty="0" err="1">
                <a:ln>
                  <a:noFill/>
                </a:ln>
                <a:effectLst/>
                <a:uLnTx/>
                <a:uFillTx/>
              </a:rPr>
              <a:t>aparición</a:t>
            </a:r>
            <a:r>
              <a:rPr kumimoji="0" lang="en-US" b="0" i="0" u="none" strike="noStrike" cap="none" spc="0" normalizeH="0" baseline="0" noProof="0" dirty="0">
                <a:ln>
                  <a:noFill/>
                </a:ln>
                <a:effectLst/>
                <a:uLnTx/>
                <a:uFillTx/>
              </a:rPr>
              <a:t> de </a:t>
            </a:r>
            <a:r>
              <a:rPr kumimoji="0" lang="en-US" b="0" i="0" u="none" strike="noStrike" cap="none" spc="0" normalizeH="0" baseline="0" noProof="0" dirty="0" err="1">
                <a:ln>
                  <a:noFill/>
                </a:ln>
                <a:effectLst/>
                <a:uLnTx/>
                <a:uFillTx/>
              </a:rPr>
              <a:t>nuevos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protagonistas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en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el</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mundo</a:t>
            </a:r>
            <a:r>
              <a:rPr kumimoji="0" lang="en-US" b="0" i="0" u="none" strike="noStrike" cap="none" spc="0" normalizeH="0" baseline="0" noProof="0" dirty="0">
                <a:ln>
                  <a:noFill/>
                </a:ln>
                <a:effectLst/>
                <a:uLnTx/>
                <a:uFillTx/>
              </a:rPr>
              <a:t> del </a:t>
            </a:r>
            <a:r>
              <a:rPr kumimoji="0" lang="en-US" b="0" i="0" u="none" strike="noStrike" cap="none" spc="0" normalizeH="0" baseline="0" noProof="0" dirty="0" err="1">
                <a:ln>
                  <a:noFill/>
                </a:ln>
                <a:effectLst/>
                <a:uLnTx/>
                <a:uFillTx/>
              </a:rPr>
              <a:t>algodón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desde</a:t>
            </a:r>
            <a:r>
              <a:rPr kumimoji="0" lang="en-US" b="0" i="0" u="none" strike="noStrike" cap="none" spc="0" normalizeH="0" baseline="0" noProof="0" dirty="0">
                <a:ln>
                  <a:noFill/>
                </a:ln>
                <a:effectLst/>
                <a:uLnTx/>
                <a:uFillTx/>
              </a:rPr>
              <a:t> 1861.</a:t>
            </a:r>
          </a:p>
          <a:p>
            <a:pPr marL="0" marR="0" lvl="0" indent="-228600" algn="l" fontAlgn="base">
              <a:spcBef>
                <a:spcPct val="0"/>
              </a:spcBef>
              <a:spcAft>
                <a:spcPct val="0"/>
              </a:spcAft>
              <a:buClr>
                <a:srgbClr val="90C226"/>
              </a:buClr>
              <a:buSzPct val="80000"/>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algn="l" fontAlgn="base">
              <a:spcBef>
                <a:spcPct val="0"/>
              </a:spcBef>
              <a:spcAft>
                <a:spcPct val="0"/>
              </a:spcAft>
              <a:buClr>
                <a:srgbClr val="90C226"/>
              </a:buClr>
              <a:buSzPct val="80000"/>
              <a:buFont typeface="Arial" panose="020B0604020202020204" pitchFamily="34" charset="0"/>
              <a:buChar char="•"/>
              <a:tabLst/>
              <a:defRPr/>
            </a:pPr>
            <a:r>
              <a:rPr kumimoji="0" lang="en-US" b="0" i="0" u="none" strike="noStrike" cap="none" spc="0" normalizeH="0" baseline="0" noProof="0" dirty="0" err="1">
                <a:ln>
                  <a:noFill/>
                </a:ln>
                <a:effectLst/>
                <a:uLnTx/>
                <a:uFillTx/>
              </a:rPr>
              <a:t>En</a:t>
            </a:r>
            <a:r>
              <a:rPr kumimoji="0" lang="en-US" b="0" i="0" u="none" strike="noStrike" cap="none" spc="0" normalizeH="0" baseline="0" noProof="0" dirty="0">
                <a:ln>
                  <a:noFill/>
                </a:ln>
                <a:effectLst/>
                <a:uLnTx/>
                <a:uFillTx/>
              </a:rPr>
              <a:t> 1924 :   5 </a:t>
            </a:r>
            <a:r>
              <a:rPr kumimoji="0" lang="en-US" b="0" i="0" u="none" strike="noStrike" cap="none" spc="0" normalizeH="0" baseline="0" noProof="0" dirty="0" err="1">
                <a:ln>
                  <a:noFill/>
                </a:ln>
                <a:effectLst/>
                <a:uLnTx/>
                <a:uFillTx/>
              </a:rPr>
              <a:t>países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proveían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el</a:t>
            </a:r>
            <a:r>
              <a:rPr kumimoji="0" lang="en-US" b="0" i="0" u="none" strike="noStrike" cap="none" spc="0" normalizeH="0" baseline="0" noProof="0" dirty="0">
                <a:ln>
                  <a:noFill/>
                </a:ln>
                <a:effectLst/>
                <a:uLnTx/>
                <a:uFillTx/>
              </a:rPr>
              <a:t> 93 % de la </a:t>
            </a:r>
            <a:r>
              <a:rPr kumimoji="0" lang="en-US" b="0" i="0" u="none" strike="noStrike" cap="none" spc="0" normalizeH="0" baseline="0" noProof="0" dirty="0" err="1">
                <a:ln>
                  <a:noFill/>
                </a:ln>
                <a:effectLst/>
                <a:uLnTx/>
                <a:uFillTx/>
              </a:rPr>
              <a:t>producción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mundial</a:t>
            </a:r>
            <a:r>
              <a:rPr kumimoji="0" lang="en-US" b="0" i="0" u="none" strike="noStrike" cap="none" spc="0" normalizeH="0" baseline="0" noProof="0" dirty="0">
                <a:ln>
                  <a:noFill/>
                </a:ln>
                <a:effectLst/>
                <a:uLnTx/>
                <a:uFillTx/>
              </a:rPr>
              <a:t>,</a:t>
            </a:r>
          </a:p>
          <a:p>
            <a:pPr marL="0" marR="0" lvl="0" indent="-228600" algn="l" fontAlgn="base">
              <a:spcBef>
                <a:spcPct val="0"/>
              </a:spcBef>
              <a:spcAft>
                <a:spcPct val="0"/>
              </a:spcAft>
              <a:buClr>
                <a:srgbClr val="90C226"/>
              </a:buClr>
              <a:buSzPct val="80000"/>
              <a:buFont typeface="Arial" panose="020B0604020202020204" pitchFamily="34" charset="0"/>
              <a:buChar char="•"/>
              <a:tabLst/>
              <a:defRPr/>
            </a:pPr>
            <a:r>
              <a:rPr kumimoji="0" lang="en-US" b="0" i="0" u="none" strike="noStrike" cap="none" spc="0" normalizeH="0" baseline="0" noProof="0" dirty="0" err="1">
                <a:ln>
                  <a:noFill/>
                </a:ln>
                <a:effectLst/>
                <a:uLnTx/>
                <a:uFillTx/>
              </a:rPr>
              <a:t>En</a:t>
            </a:r>
            <a:r>
              <a:rPr kumimoji="0" lang="en-US" b="0" i="0" u="none" strike="noStrike" cap="none" spc="0" normalizeH="0" baseline="0" noProof="0" dirty="0">
                <a:ln>
                  <a:noFill/>
                </a:ln>
                <a:effectLst/>
                <a:uLnTx/>
                <a:uFillTx/>
              </a:rPr>
              <a:t> 1975 : 15 </a:t>
            </a:r>
            <a:r>
              <a:rPr kumimoji="0" lang="en-US" b="0" i="0" u="none" strike="noStrike" cap="none" spc="0" normalizeH="0" baseline="0" noProof="0" dirty="0" err="1">
                <a:ln>
                  <a:noFill/>
                </a:ln>
                <a:effectLst/>
                <a:uLnTx/>
                <a:uFillTx/>
              </a:rPr>
              <a:t>países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proveían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el</a:t>
            </a:r>
            <a:r>
              <a:rPr kumimoji="0" lang="en-US" b="0" i="0" u="none" strike="noStrike" cap="none" spc="0" normalizeH="0" baseline="0" noProof="0" dirty="0">
                <a:ln>
                  <a:noFill/>
                </a:ln>
                <a:effectLst/>
                <a:uLnTx/>
                <a:uFillTx/>
              </a:rPr>
              <a:t> 90 % de la </a:t>
            </a:r>
            <a:r>
              <a:rPr kumimoji="0" lang="en-US" b="0" i="0" u="none" strike="noStrike" cap="none" spc="0" normalizeH="0" baseline="0" noProof="0" dirty="0" err="1">
                <a:ln>
                  <a:noFill/>
                </a:ln>
                <a:effectLst/>
                <a:uLnTx/>
                <a:uFillTx/>
              </a:rPr>
              <a:t>producción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mundial</a:t>
            </a:r>
            <a:r>
              <a:rPr kumimoji="0" lang="en-US" b="0" i="0" u="none" strike="noStrike" cap="none" spc="0" normalizeH="0" baseline="0" noProof="0" dirty="0">
                <a:ln>
                  <a:noFill/>
                </a:ln>
                <a:effectLst/>
                <a:uLnTx/>
                <a:uFillTx/>
              </a:rPr>
              <a:t>,</a:t>
            </a:r>
          </a:p>
          <a:p>
            <a:pPr marL="0" marR="0" lvl="0" indent="-228600" algn="l" fontAlgn="base">
              <a:spcBef>
                <a:spcPct val="0"/>
              </a:spcBef>
              <a:spcAft>
                <a:spcPct val="0"/>
              </a:spcAft>
              <a:buClr>
                <a:srgbClr val="90C226"/>
              </a:buClr>
              <a:buSzPct val="80000"/>
              <a:buFont typeface="Arial" panose="020B0604020202020204" pitchFamily="34" charset="0"/>
              <a:buChar char="•"/>
              <a:tabLst/>
              <a:defRPr/>
            </a:pPr>
            <a:r>
              <a:rPr kumimoji="0" lang="en-US" b="0" i="0" u="none" strike="noStrike" cap="none" spc="0" normalizeH="0" baseline="0" noProof="0" dirty="0" err="1">
                <a:ln>
                  <a:noFill/>
                </a:ln>
                <a:effectLst/>
                <a:uLnTx/>
                <a:uFillTx/>
              </a:rPr>
              <a:t>En</a:t>
            </a:r>
            <a:r>
              <a:rPr kumimoji="0" lang="en-US" b="0" i="0" u="none" strike="noStrike" cap="none" spc="0" normalizeH="0" baseline="0" noProof="0" dirty="0">
                <a:ln>
                  <a:noFill/>
                </a:ln>
                <a:effectLst/>
                <a:uLnTx/>
                <a:uFillTx/>
              </a:rPr>
              <a:t> 2011 : 11 </a:t>
            </a:r>
            <a:r>
              <a:rPr kumimoji="0" lang="en-US" b="0" i="0" u="none" strike="noStrike" cap="none" spc="0" normalizeH="0" baseline="0" noProof="0" dirty="0" err="1">
                <a:ln>
                  <a:noFill/>
                </a:ln>
                <a:effectLst/>
                <a:uLnTx/>
                <a:uFillTx/>
              </a:rPr>
              <a:t>países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proveían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el</a:t>
            </a:r>
            <a:r>
              <a:rPr kumimoji="0" lang="en-US" b="0" i="0" u="none" strike="noStrike" cap="none" spc="0" normalizeH="0" baseline="0" noProof="0" dirty="0">
                <a:ln>
                  <a:noFill/>
                </a:ln>
                <a:effectLst/>
                <a:uLnTx/>
                <a:uFillTx/>
              </a:rPr>
              <a:t> 90 % de la </a:t>
            </a:r>
            <a:r>
              <a:rPr kumimoji="0" lang="en-US" b="0" i="0" u="none" strike="noStrike" cap="none" spc="0" normalizeH="0" baseline="0" noProof="0" dirty="0" err="1">
                <a:ln>
                  <a:noFill/>
                </a:ln>
                <a:effectLst/>
                <a:uLnTx/>
                <a:uFillTx/>
              </a:rPr>
              <a:t>producción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mundial</a:t>
            </a:r>
            <a:r>
              <a:rPr kumimoji="0" lang="en-US" b="0" i="0" u="none" strike="noStrike" cap="none" spc="0" normalizeH="0" baseline="0" noProof="0" dirty="0">
                <a:ln>
                  <a:noFill/>
                </a:ln>
                <a:effectLst/>
                <a:uLnTx/>
                <a:uFillTx/>
              </a:rPr>
              <a:t>,</a:t>
            </a:r>
          </a:p>
          <a:p>
            <a:pPr marL="0" marR="0" lvl="0" indent="-228600" algn="l" fontAlgn="base">
              <a:spcBef>
                <a:spcPct val="0"/>
              </a:spcBef>
              <a:spcAft>
                <a:spcPct val="0"/>
              </a:spcAft>
              <a:buClr>
                <a:srgbClr val="90C226"/>
              </a:buClr>
              <a:buSzPct val="80000"/>
              <a:buFont typeface="Arial" panose="020B0604020202020204" pitchFamily="34" charset="0"/>
              <a:buChar char="•"/>
              <a:tabLst/>
              <a:defRPr/>
            </a:pPr>
            <a:r>
              <a:rPr kumimoji="0" lang="en-US" b="0" i="0" u="none" strike="noStrike" cap="none" spc="0" normalizeH="0" baseline="0" noProof="0" dirty="0" err="1">
                <a:ln>
                  <a:noFill/>
                </a:ln>
                <a:effectLst/>
                <a:uLnTx/>
                <a:uFillTx/>
              </a:rPr>
              <a:t>En</a:t>
            </a:r>
            <a:r>
              <a:rPr kumimoji="0" lang="en-US" b="0" i="0" u="none" strike="noStrike" cap="none" spc="0" normalizeH="0" baseline="0" noProof="0" dirty="0">
                <a:ln>
                  <a:noFill/>
                </a:ln>
                <a:effectLst/>
                <a:uLnTx/>
                <a:uFillTx/>
              </a:rPr>
              <a:t> 2016 :   7 </a:t>
            </a:r>
            <a:r>
              <a:rPr kumimoji="0" lang="en-US" b="0" i="0" u="none" strike="noStrike" cap="none" spc="0" normalizeH="0" baseline="0" noProof="0" dirty="0" err="1">
                <a:ln>
                  <a:noFill/>
                </a:ln>
                <a:effectLst/>
                <a:uLnTx/>
                <a:uFillTx/>
              </a:rPr>
              <a:t>países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proveían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el</a:t>
            </a:r>
            <a:r>
              <a:rPr kumimoji="0" lang="en-US" b="0" i="0" u="none" strike="noStrike" cap="none" spc="0" normalizeH="0" baseline="0" noProof="0" dirty="0">
                <a:ln>
                  <a:noFill/>
                </a:ln>
                <a:effectLst/>
                <a:uLnTx/>
                <a:uFillTx/>
              </a:rPr>
              <a:t> 84 % de la </a:t>
            </a:r>
            <a:r>
              <a:rPr kumimoji="0" lang="en-US" b="0" i="0" u="none" strike="noStrike" cap="none" spc="0" normalizeH="0" baseline="0" noProof="0" dirty="0" err="1">
                <a:ln>
                  <a:noFill/>
                </a:ln>
                <a:effectLst/>
                <a:uLnTx/>
                <a:uFillTx/>
              </a:rPr>
              <a:t>producción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mundial</a:t>
            </a:r>
            <a:r>
              <a:rPr kumimoji="0" lang="en-US" b="0" i="0" u="none" strike="noStrike" cap="none" spc="0" normalizeH="0" baseline="0" noProof="0" dirty="0">
                <a:ln>
                  <a:noFill/>
                </a:ln>
                <a:effectLst/>
                <a:uLnTx/>
                <a:uFillTx/>
              </a:rPr>
              <a:t>,</a:t>
            </a:r>
          </a:p>
          <a:p>
            <a:pPr marL="0" marR="0" lvl="0" indent="-228600" algn="l" fontAlgn="base">
              <a:spcBef>
                <a:spcPct val="0"/>
              </a:spcBef>
              <a:spcAft>
                <a:spcPct val="0"/>
              </a:spcAft>
              <a:buClr>
                <a:srgbClr val="90C226"/>
              </a:buClr>
              <a:buSzPct val="80000"/>
              <a:buFont typeface="Arial" panose="020B0604020202020204" pitchFamily="34" charset="0"/>
              <a:buChar char="•"/>
              <a:tabLst/>
              <a:defRPr/>
            </a:pPr>
            <a:r>
              <a:rPr kumimoji="0" lang="en-US" b="1" i="0" u="none" strike="noStrike" cap="none" spc="0" normalizeH="0" baseline="0" noProof="0" dirty="0" err="1">
                <a:ln>
                  <a:noFill/>
                </a:ln>
                <a:effectLst/>
                <a:uLnTx/>
                <a:uFillTx/>
              </a:rPr>
              <a:t>En</a:t>
            </a:r>
            <a:r>
              <a:rPr kumimoji="0" lang="en-US" b="1" i="0" u="none" strike="noStrike" cap="none" spc="0" normalizeH="0" baseline="0" noProof="0" dirty="0">
                <a:ln>
                  <a:noFill/>
                </a:ln>
                <a:effectLst/>
                <a:uLnTx/>
                <a:uFillTx/>
              </a:rPr>
              <a:t> 2022 :   8 </a:t>
            </a:r>
            <a:r>
              <a:rPr kumimoji="0" lang="en-US" b="1" i="0" u="none" strike="noStrike" cap="none" spc="0" normalizeH="0" baseline="0" noProof="0" dirty="0" err="1">
                <a:ln>
                  <a:noFill/>
                </a:ln>
                <a:effectLst/>
                <a:uLnTx/>
                <a:uFillTx/>
              </a:rPr>
              <a:t>países</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proveerán</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el</a:t>
            </a:r>
            <a:r>
              <a:rPr kumimoji="0" lang="en-US" b="1" i="0" u="none" strike="noStrike" cap="none" spc="0" normalizeH="0" baseline="0" noProof="0" dirty="0">
                <a:ln>
                  <a:noFill/>
                </a:ln>
                <a:effectLst/>
                <a:uLnTx/>
                <a:uFillTx/>
              </a:rPr>
              <a:t> 91,23 % de la </a:t>
            </a:r>
            <a:r>
              <a:rPr kumimoji="0" lang="en-US" b="1" i="0" u="none" strike="noStrike" cap="none" spc="0" normalizeH="0" baseline="0" noProof="0" dirty="0" err="1">
                <a:ln>
                  <a:noFill/>
                </a:ln>
                <a:effectLst/>
                <a:uLnTx/>
                <a:uFillTx/>
              </a:rPr>
              <a:t>producción</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mundial</a:t>
            </a:r>
            <a:endParaRPr kumimoji="0" lang="en-US" b="1" i="0" u="none" strike="noStrike" cap="none" spc="0" normalizeH="0" baseline="0" noProof="0" dirty="0">
              <a:ln>
                <a:noFill/>
              </a:ln>
              <a:effectLst/>
              <a:uLnTx/>
              <a:uFillTx/>
            </a:endParaRPr>
          </a:p>
          <a:p>
            <a:pPr indent="-228600" algn="l">
              <a:buFont typeface="Arial" panose="020B0604020202020204" pitchFamily="34" charset="0"/>
              <a:buChar char="•"/>
            </a:pPr>
            <a:endParaRPr lang="en-US" b="1" dirty="0"/>
          </a:p>
          <a:p>
            <a:pPr indent="-228600" algn="l">
              <a:buFont typeface="Arial" panose="020B0604020202020204" pitchFamily="34" charset="0"/>
              <a:buChar char="•"/>
            </a:pPr>
            <a:endParaRPr lang="en-US" sz="2200" b="1" dirty="0"/>
          </a:p>
        </p:txBody>
      </p:sp>
      <p:pic>
        <p:nvPicPr>
          <p:cNvPr id="8" name="Image 7">
            <a:extLst>
              <a:ext uri="{FF2B5EF4-FFF2-40B4-BE49-F238E27FC236}">
                <a16:creationId xmlns:a16="http://schemas.microsoft.com/office/drawing/2014/main" id="{417A4D9D-48BD-4A81-A9D6-CA72CFD65356}"/>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15866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kumimoji="0" lang="en-US" sz="4900" b="1" i="0" u="none" strike="noStrike" kern="1200" cap="none" spc="0" normalizeH="0" baseline="0" noProof="0" dirty="0">
                <a:ln>
                  <a:noFill/>
                </a:ln>
                <a:solidFill>
                  <a:prstClr val="black"/>
                </a:solidFill>
                <a:effectLst/>
                <a:uLnTx/>
                <a:uFillTx/>
                <a:latin typeface="Calibri Light" panose="020F0302020204030204"/>
                <a:ea typeface="+mj-ea"/>
                <a:cs typeface="+mj-cs"/>
              </a:rPr>
              <a:t>EL ALGODON: HISTORIA-2</a:t>
            </a:r>
            <a:endParaRPr lang="en-US" sz="5400" kern="1200" dirty="0">
              <a:solidFill>
                <a:schemeClr val="tx1"/>
              </a:solidFill>
              <a:latin typeface="+mj-lt"/>
              <a:ea typeface="+mj-ea"/>
              <a:cs typeface="+mj-cs"/>
            </a:endParaRP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838200" y="2223082"/>
            <a:ext cx="10515600" cy="3958261"/>
          </a:xfrm>
        </p:spPr>
        <p:txBody>
          <a:bodyPr vert="horz" lIns="91440" tIns="45720" rIns="91440" bIns="45720" rtlCol="0">
            <a:normAutofit/>
          </a:bodyPr>
          <a:lstStyle/>
          <a:p>
            <a:pPr indent="-228600" algn="l">
              <a:buFont typeface="Arial" panose="020B0604020202020204" pitchFamily="34" charset="0"/>
              <a:buChar char="•"/>
            </a:pPr>
            <a:r>
              <a:rPr lang="es-ES" sz="2200" dirty="0">
                <a:effectLst/>
              </a:rPr>
              <a:t>Fue a fines de la década de 1700 cuando Samuel </a:t>
            </a:r>
            <a:r>
              <a:rPr lang="es-ES" sz="2200" dirty="0" err="1">
                <a:effectLst/>
              </a:rPr>
              <a:t>Slater</a:t>
            </a:r>
            <a:r>
              <a:rPr lang="es-ES" sz="2200" dirty="0">
                <a:effectLst/>
              </a:rPr>
              <a:t>, un inglés, considerado uno de los padres de la industria textil estadounidense, construyó la primera fábrica de algodón estadounidense. Estas hilanderías transformaron fibras de algodón en hilo y tela.</a:t>
            </a:r>
          </a:p>
          <a:p>
            <a:pPr indent="-228600" algn="l">
              <a:buFont typeface="Arial" panose="020B0604020202020204" pitchFamily="34" charset="0"/>
              <a:buChar char="•"/>
            </a:pPr>
            <a:r>
              <a:rPr lang="es-ES" sz="2200" dirty="0">
                <a:effectLst/>
              </a:rPr>
              <a:t>En 1793, Eli Whitney desarrolló la desmotadora de algodón, que separaba mecánicamente la semilla de algodón de la fibra. La máquina de Whitney podía hacer el trabajo 10 veces más rápido que a mano. La tecnología ha mejorado en los últimos siglos, haciendo que el crecimiento y la producción de algodón sean mucho más eficientes.</a:t>
            </a:r>
          </a:p>
          <a:p>
            <a:pPr indent="-228600" algn="l">
              <a:buFont typeface="Arial" panose="020B0604020202020204" pitchFamily="34" charset="0"/>
              <a:buChar char="•"/>
            </a:pPr>
            <a:r>
              <a:rPr lang="es-ES" sz="2200" dirty="0">
                <a:effectLst/>
              </a:rPr>
              <a:t>A partir del siglo XIX el algodón se convirtió en la fibra más cultivada del mundo con el 50% de la producción mundial de fibras gracias a la industrialización.</a:t>
            </a:r>
          </a:p>
          <a:p>
            <a:pPr indent="-228600" algn="l">
              <a:buFont typeface="Arial" panose="020B0604020202020204" pitchFamily="34" charset="0"/>
              <a:buChar char="•"/>
            </a:pPr>
            <a:r>
              <a:rPr lang="es-ES" sz="2200" dirty="0">
                <a:effectLst/>
              </a:rPr>
              <a:t>Durante este período, la mayoría de las fábricas de algodón se ubicaron en Bombay.</a:t>
            </a:r>
          </a:p>
          <a:p>
            <a:pPr indent="-228600" algn="l">
              <a:buFont typeface="Arial" panose="020B0604020202020204" pitchFamily="34" charset="0"/>
              <a:buChar char="•"/>
            </a:pPr>
            <a:endParaRPr lang="es-ES" sz="2200" dirty="0">
              <a:effectLst/>
            </a:endParaRPr>
          </a:p>
          <a:p>
            <a:pPr indent="-228600" algn="l">
              <a:buFont typeface="Arial" panose="020B0604020202020204" pitchFamily="34" charset="0"/>
              <a:buChar char="•"/>
            </a:pPr>
            <a:endParaRPr lang="en-US" sz="2200" dirty="0">
              <a:effectLst/>
            </a:endParaRPr>
          </a:p>
        </p:txBody>
      </p:sp>
      <p:pic>
        <p:nvPicPr>
          <p:cNvPr id="6" name="Image 5">
            <a:extLst>
              <a:ext uri="{FF2B5EF4-FFF2-40B4-BE49-F238E27FC236}">
                <a16:creationId xmlns:a16="http://schemas.microsoft.com/office/drawing/2014/main" id="{0183D338-3BED-400F-ADD7-976BD6A95F65}"/>
              </a:ext>
            </a:extLst>
          </p:cNvPr>
          <p:cNvPicPr>
            <a:picLocks noChangeAspect="1"/>
          </p:cNvPicPr>
          <p:nvPr/>
        </p:nvPicPr>
        <p:blipFill>
          <a:blip r:embed="rId2"/>
          <a:stretch>
            <a:fillRect/>
          </a:stretch>
        </p:blipFill>
        <p:spPr>
          <a:xfrm>
            <a:off x="11020000" y="118768"/>
            <a:ext cx="1005927" cy="1201016"/>
          </a:xfrm>
          <a:prstGeom prst="rect">
            <a:avLst/>
          </a:prstGeom>
        </p:spPr>
      </p:pic>
    </p:spTree>
    <p:extLst>
      <p:ext uri="{BB962C8B-B14F-4D97-AF65-F5344CB8AC3E}">
        <p14:creationId xmlns:p14="http://schemas.microsoft.com/office/powerpoint/2010/main" val="95696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643467" y="321734"/>
            <a:ext cx="10905066" cy="1135737"/>
          </a:xfrm>
        </p:spPr>
        <p:txBody>
          <a:bodyPr vert="horz" lIns="91440" tIns="45720" rIns="91440" bIns="45720" rtlCol="0" anchor="ctr">
            <a:normAutofit/>
          </a:bodyPr>
          <a:lstStyle/>
          <a:p>
            <a:pPr algn="l"/>
            <a:r>
              <a:rPr lang="en-US" sz="3600" kern="1200">
                <a:solidFill>
                  <a:schemeClr val="tx1"/>
                </a:solidFill>
                <a:latin typeface="+mj-lt"/>
                <a:ea typeface="+mj-ea"/>
                <a:cs typeface="+mj-cs"/>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643467" y="1782981"/>
            <a:ext cx="10905066" cy="4393982"/>
          </a:xfrm>
        </p:spPr>
        <p:txBody>
          <a:bodyPr vert="horz" lIns="91440" tIns="45720" rIns="91440" bIns="45720" rtlCol="0">
            <a:normAutofit/>
          </a:bodyPr>
          <a:lstStyle/>
          <a:p>
            <a:pPr indent="-228600" algn="l">
              <a:spcAft>
                <a:spcPts val="800"/>
              </a:spcAft>
              <a:buFont typeface="Arial" panose="020B0604020202020204" pitchFamily="34" charset="0"/>
              <a:buChar char="•"/>
            </a:pPr>
            <a:r>
              <a:rPr lang="en-US" sz="2800" b="1" u="sng" dirty="0" err="1">
                <a:effectLst/>
              </a:rPr>
              <a:t>Situación</a:t>
            </a:r>
            <a:r>
              <a:rPr lang="en-US" sz="2800" b="1" u="sng" dirty="0">
                <a:effectLst/>
              </a:rPr>
              <a:t> </a:t>
            </a:r>
            <a:r>
              <a:rPr lang="en-US" sz="2800" b="1" u="sng" dirty="0" err="1">
                <a:effectLst/>
              </a:rPr>
              <a:t>Geopolítica</a:t>
            </a:r>
            <a:r>
              <a:rPr lang="en-US" sz="2800" b="1" u="sng" dirty="0">
                <a:effectLst/>
              </a:rPr>
              <a:t> -1</a:t>
            </a:r>
            <a:endParaRPr lang="en-US" sz="2800" dirty="0">
              <a:effectLst/>
            </a:endParaRPr>
          </a:p>
          <a:p>
            <a:pPr indent="-228600" algn="l">
              <a:spcAft>
                <a:spcPts val="800"/>
              </a:spcAft>
              <a:buFont typeface="Arial" panose="020B0604020202020204" pitchFamily="34" charset="0"/>
              <a:buChar char="•"/>
            </a:pPr>
            <a:r>
              <a:rPr lang="en-US" sz="2800" dirty="0">
                <a:effectLst/>
              </a:rPr>
              <a:t>El </a:t>
            </a:r>
            <a:r>
              <a:rPr lang="en-US" sz="2800" dirty="0" err="1">
                <a:effectLst/>
              </a:rPr>
              <a:t>mundo</a:t>
            </a:r>
            <a:r>
              <a:rPr lang="en-US" sz="2800" dirty="0">
                <a:effectLst/>
              </a:rPr>
              <a:t>, </a:t>
            </a:r>
            <a:r>
              <a:rPr lang="en-US" sz="2800" dirty="0" err="1">
                <a:effectLst/>
              </a:rPr>
              <a:t>está</a:t>
            </a:r>
            <a:r>
              <a:rPr lang="en-US" sz="2800" dirty="0">
                <a:effectLst/>
              </a:rPr>
              <a:t> </a:t>
            </a:r>
            <a:r>
              <a:rPr lang="en-US" sz="2800" dirty="0" err="1">
                <a:effectLst/>
              </a:rPr>
              <a:t>sufriendo</a:t>
            </a:r>
            <a:r>
              <a:rPr lang="en-US" sz="2800" dirty="0">
                <a:effectLst/>
              </a:rPr>
              <a:t> </a:t>
            </a:r>
            <a:r>
              <a:rPr lang="en-US" sz="2800" dirty="0" err="1">
                <a:effectLst/>
              </a:rPr>
              <a:t>el</a:t>
            </a:r>
            <a:r>
              <a:rPr lang="en-US" sz="2800" dirty="0">
                <a:effectLst/>
              </a:rPr>
              <a:t> </a:t>
            </a:r>
            <a:r>
              <a:rPr lang="en-US" sz="2800" dirty="0" err="1">
                <a:effectLst/>
              </a:rPr>
              <a:t>terremoto</a:t>
            </a:r>
            <a:r>
              <a:rPr lang="en-US" sz="2800" dirty="0">
                <a:effectLst/>
              </a:rPr>
              <a:t> </a:t>
            </a:r>
            <a:r>
              <a:rPr lang="en-US" sz="2800" dirty="0" err="1">
                <a:effectLst/>
              </a:rPr>
              <a:t>económico</a:t>
            </a:r>
            <a:r>
              <a:rPr lang="en-US" sz="2800" dirty="0">
                <a:effectLst/>
              </a:rPr>
              <a:t> </a:t>
            </a:r>
            <a:r>
              <a:rPr lang="en-US" sz="2800" dirty="0" err="1">
                <a:effectLst/>
              </a:rPr>
              <a:t>más</a:t>
            </a:r>
            <a:r>
              <a:rPr lang="en-US" sz="2800" dirty="0">
                <a:effectLst/>
              </a:rPr>
              <a:t> </a:t>
            </a:r>
            <a:r>
              <a:rPr lang="en-US" sz="2800" dirty="0" err="1">
                <a:effectLst/>
              </a:rPr>
              <a:t>violento</a:t>
            </a:r>
            <a:r>
              <a:rPr lang="en-US" sz="2800" dirty="0">
                <a:effectLst/>
              </a:rPr>
              <a:t> </a:t>
            </a:r>
            <a:r>
              <a:rPr lang="en-US" sz="2800" dirty="0" err="1">
                <a:effectLst/>
              </a:rPr>
              <a:t>desde</a:t>
            </a:r>
            <a:r>
              <a:rPr lang="en-US" sz="2800" dirty="0">
                <a:effectLst/>
              </a:rPr>
              <a:t> los </a:t>
            </a:r>
            <a:r>
              <a:rPr lang="en-US" sz="2800" dirty="0" err="1">
                <a:effectLst/>
              </a:rPr>
              <a:t>años</a:t>
            </a:r>
            <a:r>
              <a:rPr lang="en-US" sz="2800" dirty="0">
                <a:effectLst/>
              </a:rPr>
              <a:t> 30. </a:t>
            </a:r>
            <a:r>
              <a:rPr lang="en-US" sz="2800" b="1" dirty="0">
                <a:effectLst/>
              </a:rPr>
              <a:t>El </a:t>
            </a:r>
            <a:r>
              <a:rPr lang="en-US" sz="2800" b="1" dirty="0" err="1">
                <a:effectLst/>
              </a:rPr>
              <a:t>algodón</a:t>
            </a:r>
            <a:r>
              <a:rPr lang="en-US" sz="2800" b="1" dirty="0">
                <a:effectLst/>
              </a:rPr>
              <a:t> </a:t>
            </a:r>
            <a:r>
              <a:rPr lang="en-US" sz="2800" dirty="0">
                <a:effectLst/>
              </a:rPr>
              <a:t>forma </a:t>
            </a:r>
            <a:r>
              <a:rPr lang="en-US" sz="2800" dirty="0" err="1">
                <a:effectLst/>
              </a:rPr>
              <a:t>parte</a:t>
            </a:r>
            <a:r>
              <a:rPr lang="en-US" sz="2800" dirty="0">
                <a:effectLst/>
              </a:rPr>
              <a:t> del </a:t>
            </a:r>
            <a:r>
              <a:rPr lang="en-US" sz="2800" dirty="0" err="1">
                <a:effectLst/>
              </a:rPr>
              <a:t>universo</a:t>
            </a:r>
            <a:r>
              <a:rPr lang="en-US" sz="2800" dirty="0">
                <a:effectLst/>
              </a:rPr>
              <a:t> de las </a:t>
            </a:r>
            <a:r>
              <a:rPr lang="en-US" sz="2800" b="1" dirty="0" err="1">
                <a:effectLst/>
              </a:rPr>
              <a:t>comodities</a:t>
            </a:r>
            <a:r>
              <a:rPr lang="en-US" sz="2800" b="1" dirty="0">
                <a:effectLst/>
              </a:rPr>
              <a:t> </a:t>
            </a:r>
            <a:r>
              <a:rPr lang="en-US" sz="2800" dirty="0">
                <a:effectLst/>
              </a:rPr>
              <a:t>y las </a:t>
            </a:r>
            <a:r>
              <a:rPr lang="en-US" sz="2800" dirty="0" err="1">
                <a:effectLst/>
              </a:rPr>
              <a:t>mismas</a:t>
            </a:r>
            <a:r>
              <a:rPr lang="en-US" sz="2800" dirty="0">
                <a:effectLst/>
              </a:rPr>
              <a:t> son </a:t>
            </a:r>
            <a:r>
              <a:rPr lang="en-US" sz="2800" dirty="0" err="1">
                <a:effectLst/>
              </a:rPr>
              <a:t>el</a:t>
            </a:r>
            <a:r>
              <a:rPr lang="en-US" sz="2800" dirty="0">
                <a:effectLst/>
              </a:rPr>
              <a:t> </a:t>
            </a:r>
            <a:r>
              <a:rPr lang="en-US" sz="2800" dirty="0" err="1">
                <a:effectLst/>
              </a:rPr>
              <a:t>barómetro</a:t>
            </a:r>
            <a:r>
              <a:rPr lang="en-US" sz="2800" dirty="0">
                <a:effectLst/>
              </a:rPr>
              <a:t> </a:t>
            </a:r>
            <a:r>
              <a:rPr lang="en-US" sz="2800" dirty="0" err="1">
                <a:effectLst/>
              </a:rPr>
              <a:t>revelador</a:t>
            </a:r>
            <a:r>
              <a:rPr lang="en-US" sz="2800" dirty="0">
                <a:effectLst/>
              </a:rPr>
              <a:t> de </a:t>
            </a:r>
            <a:r>
              <a:rPr lang="en-US" sz="2800" dirty="0" err="1">
                <a:effectLst/>
              </a:rPr>
              <a:t>todas</a:t>
            </a:r>
            <a:r>
              <a:rPr lang="en-US" sz="2800" dirty="0">
                <a:effectLst/>
              </a:rPr>
              <a:t> las </a:t>
            </a:r>
            <a:r>
              <a:rPr lang="en-US" sz="2800" dirty="0" err="1">
                <a:effectLst/>
              </a:rPr>
              <a:t>tensiones</a:t>
            </a:r>
            <a:r>
              <a:rPr lang="en-US" sz="2800" dirty="0">
                <a:effectLst/>
              </a:rPr>
              <a:t> </a:t>
            </a:r>
            <a:r>
              <a:rPr lang="en-US" sz="2800" dirty="0" err="1">
                <a:effectLst/>
              </a:rPr>
              <a:t>políticas</a:t>
            </a:r>
            <a:r>
              <a:rPr lang="en-US" sz="2800" dirty="0">
                <a:effectLst/>
              </a:rPr>
              <a:t> y </a:t>
            </a:r>
            <a:r>
              <a:rPr lang="en-US" sz="2800" dirty="0" err="1">
                <a:effectLst/>
              </a:rPr>
              <a:t>macroeconómicas</a:t>
            </a:r>
            <a:r>
              <a:rPr lang="en-US" sz="2800" dirty="0">
                <a:effectLst/>
              </a:rPr>
              <a:t> que </a:t>
            </a:r>
            <a:r>
              <a:rPr lang="en-US" sz="2800" dirty="0" err="1">
                <a:effectLst/>
              </a:rPr>
              <a:t>están</a:t>
            </a:r>
            <a:r>
              <a:rPr lang="en-US" sz="2800" dirty="0">
                <a:effectLst/>
              </a:rPr>
              <a:t> </a:t>
            </a:r>
            <a:r>
              <a:rPr lang="en-US" sz="2800" dirty="0" err="1">
                <a:effectLst/>
              </a:rPr>
              <a:t>en</a:t>
            </a:r>
            <a:r>
              <a:rPr lang="en-US" sz="2800" dirty="0">
                <a:effectLst/>
              </a:rPr>
              <a:t> </a:t>
            </a:r>
            <a:r>
              <a:rPr lang="en-US" sz="2800" dirty="0" err="1">
                <a:effectLst/>
              </a:rPr>
              <a:t>juego</a:t>
            </a:r>
            <a:r>
              <a:rPr lang="en-US" sz="2800" dirty="0">
                <a:effectLst/>
              </a:rPr>
              <a:t> </a:t>
            </a:r>
            <a:r>
              <a:rPr lang="en-US" sz="2800" dirty="0" err="1">
                <a:effectLst/>
              </a:rPr>
              <a:t>en</a:t>
            </a:r>
            <a:r>
              <a:rPr lang="en-US" sz="2800" dirty="0">
                <a:effectLst/>
              </a:rPr>
              <a:t> </a:t>
            </a:r>
            <a:r>
              <a:rPr lang="en-US" sz="2800" dirty="0" err="1">
                <a:effectLst/>
              </a:rPr>
              <a:t>el</a:t>
            </a:r>
            <a:r>
              <a:rPr lang="en-US" sz="2800" dirty="0">
                <a:effectLst/>
              </a:rPr>
              <a:t> </a:t>
            </a:r>
            <a:r>
              <a:rPr lang="en-US" sz="2800" dirty="0" err="1">
                <a:effectLst/>
              </a:rPr>
              <a:t>tablero</a:t>
            </a:r>
            <a:r>
              <a:rPr lang="en-US" sz="2800" dirty="0">
                <a:effectLst/>
              </a:rPr>
              <a:t> de </a:t>
            </a:r>
            <a:r>
              <a:rPr lang="en-US" sz="2800" dirty="0" err="1">
                <a:effectLst/>
              </a:rPr>
              <a:t>ajedrez</a:t>
            </a:r>
            <a:r>
              <a:rPr lang="en-US" sz="2800" dirty="0">
                <a:effectLst/>
              </a:rPr>
              <a:t> </a:t>
            </a:r>
            <a:r>
              <a:rPr lang="en-US" sz="2800" dirty="0" err="1">
                <a:effectLst/>
              </a:rPr>
              <a:t>internacional</a:t>
            </a:r>
            <a:r>
              <a:rPr lang="en-US" sz="2800" dirty="0">
                <a:effectLst/>
              </a:rPr>
              <a:t>.</a:t>
            </a:r>
          </a:p>
          <a:p>
            <a:pPr indent="-228600" algn="l">
              <a:spcAft>
                <a:spcPts val="800"/>
              </a:spcAft>
              <a:buFont typeface="Arial" panose="020B0604020202020204" pitchFamily="34" charset="0"/>
              <a:buChar char="•"/>
            </a:pPr>
            <a:r>
              <a:rPr lang="en-US" sz="2800" dirty="0">
                <a:effectLst/>
              </a:rPr>
              <a:t>1929: La </a:t>
            </a:r>
            <a:r>
              <a:rPr lang="en-US" sz="2800" dirty="0" err="1">
                <a:effectLst/>
              </a:rPr>
              <a:t>caída</a:t>
            </a:r>
            <a:r>
              <a:rPr lang="en-US" sz="2800" dirty="0">
                <a:effectLst/>
              </a:rPr>
              <a:t> de los </a:t>
            </a:r>
            <a:r>
              <a:rPr lang="en-US" sz="2800" dirty="0" err="1">
                <a:effectLst/>
              </a:rPr>
              <a:t>precios</a:t>
            </a:r>
            <a:r>
              <a:rPr lang="en-US" sz="2800" dirty="0">
                <a:effectLst/>
              </a:rPr>
              <a:t> de las </a:t>
            </a:r>
            <a:r>
              <a:rPr lang="en-US" sz="2800" dirty="0" err="1">
                <a:effectLst/>
              </a:rPr>
              <a:t>materias</a:t>
            </a:r>
            <a:r>
              <a:rPr lang="en-US" sz="2800" dirty="0">
                <a:effectLst/>
              </a:rPr>
              <a:t> </a:t>
            </a:r>
            <a:r>
              <a:rPr lang="en-US" sz="2800" dirty="0" err="1">
                <a:effectLst/>
              </a:rPr>
              <a:t>primas</a:t>
            </a:r>
            <a:r>
              <a:rPr lang="en-US" sz="2800" dirty="0">
                <a:effectLst/>
              </a:rPr>
              <a:t> </a:t>
            </a:r>
            <a:r>
              <a:rPr lang="en-US" sz="2800" dirty="0" err="1">
                <a:effectLst/>
              </a:rPr>
              <a:t>agrícolas</a:t>
            </a:r>
            <a:r>
              <a:rPr lang="en-US" sz="2800" dirty="0">
                <a:effectLst/>
              </a:rPr>
              <a:t>, (que </a:t>
            </a:r>
            <a:r>
              <a:rPr lang="en-US" sz="2800" dirty="0" err="1">
                <a:effectLst/>
              </a:rPr>
              <a:t>tenía</a:t>
            </a:r>
            <a:r>
              <a:rPr lang="en-US" sz="2800" dirty="0">
                <a:effectLst/>
              </a:rPr>
              <a:t> </a:t>
            </a:r>
            <a:r>
              <a:rPr lang="en-US" sz="2800" dirty="0" err="1">
                <a:effectLst/>
              </a:rPr>
              <a:t>como</a:t>
            </a:r>
            <a:r>
              <a:rPr lang="en-US" sz="2800" dirty="0">
                <a:effectLst/>
              </a:rPr>
              <a:t> </a:t>
            </a:r>
            <a:r>
              <a:rPr lang="en-US" sz="2800" dirty="0" err="1">
                <a:effectLst/>
              </a:rPr>
              <a:t>telón</a:t>
            </a:r>
            <a:r>
              <a:rPr lang="en-US" sz="2800" dirty="0">
                <a:effectLst/>
              </a:rPr>
              <a:t> de </a:t>
            </a:r>
            <a:r>
              <a:rPr lang="en-US" sz="2800" dirty="0" err="1">
                <a:effectLst/>
              </a:rPr>
              <a:t>fondo</a:t>
            </a:r>
            <a:r>
              <a:rPr lang="en-US" sz="2800" dirty="0">
                <a:effectLst/>
              </a:rPr>
              <a:t> un </a:t>
            </a:r>
            <a:r>
              <a:rPr lang="en-US" sz="2800" dirty="0" err="1">
                <a:effectLst/>
              </a:rPr>
              <a:t>excedente</a:t>
            </a:r>
            <a:r>
              <a:rPr lang="en-US" sz="2800" dirty="0">
                <a:effectLst/>
              </a:rPr>
              <a:t> de la </a:t>
            </a:r>
            <a:r>
              <a:rPr lang="en-US" sz="2800" dirty="0" err="1">
                <a:effectLst/>
              </a:rPr>
              <a:t>producción</a:t>
            </a:r>
            <a:r>
              <a:rPr lang="en-US" sz="2800" dirty="0">
                <a:effectLst/>
              </a:rPr>
              <a:t> </a:t>
            </a:r>
            <a:r>
              <a:rPr lang="en-US" sz="2800" dirty="0" err="1">
                <a:effectLst/>
              </a:rPr>
              <a:t>mundial</a:t>
            </a:r>
            <a:r>
              <a:rPr lang="en-US" sz="2800" dirty="0">
                <a:effectLst/>
              </a:rPr>
              <a:t>) </a:t>
            </a:r>
            <a:r>
              <a:rPr lang="en-US" sz="2800" dirty="0" err="1">
                <a:effectLst/>
              </a:rPr>
              <a:t>precedió</a:t>
            </a:r>
            <a:r>
              <a:rPr lang="en-US" sz="2800" dirty="0">
                <a:effectLst/>
              </a:rPr>
              <a:t> al </a:t>
            </a:r>
            <a:r>
              <a:rPr lang="en-US" sz="2800" dirty="0" err="1">
                <a:effectLst/>
              </a:rPr>
              <a:t>hundimiento</a:t>
            </a:r>
            <a:r>
              <a:rPr lang="en-US" sz="2800" dirty="0">
                <a:effectLst/>
              </a:rPr>
              <a:t> de las </a:t>
            </a:r>
            <a:r>
              <a:rPr lang="en-US" sz="2800" dirty="0" err="1">
                <a:effectLst/>
              </a:rPr>
              <a:t>bolsas</a:t>
            </a:r>
            <a:r>
              <a:rPr lang="en-US" sz="2800" dirty="0">
                <a:effectLst/>
              </a:rPr>
              <a:t> de </a:t>
            </a:r>
            <a:r>
              <a:rPr lang="en-US" sz="2800" dirty="0" err="1">
                <a:effectLst/>
              </a:rPr>
              <a:t>valores</a:t>
            </a:r>
            <a:r>
              <a:rPr lang="en-US" sz="2800" dirty="0">
                <a:effectLst/>
              </a:rPr>
              <a:t>.</a:t>
            </a:r>
          </a:p>
          <a:p>
            <a:pPr indent="-228600" algn="l">
              <a:buFont typeface="Arial" panose="020B0604020202020204" pitchFamily="34" charset="0"/>
              <a:buChar char="•"/>
            </a:pPr>
            <a:endParaRPr lang="en-US" sz="2000" b="1" dirty="0"/>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E52AC6C6-31FB-4ADF-A1DC-0425B208BF8E}"/>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363824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7464614" y="1783959"/>
            <a:ext cx="4087306" cy="2889114"/>
          </a:xfrm>
        </p:spPr>
        <p:txBody>
          <a:bodyPr anchor="b">
            <a:normAutofit/>
          </a:bodyPr>
          <a:lstStyle/>
          <a:p>
            <a:pPr algn="l"/>
            <a:r>
              <a:rPr lang="fr-FR" sz="420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7464612" y="4750893"/>
            <a:ext cx="4087305" cy="1147863"/>
          </a:xfrm>
        </p:spPr>
        <p:txBody>
          <a:bodyPr anchor="t">
            <a:normAutofit/>
          </a:bodyPr>
          <a:lstStyle/>
          <a:p>
            <a:pPr marL="0" marR="0" lvl="0" indent="0" algn="l" defTabSz="914400" rtl="0" eaLnBrk="1" fontAlgn="auto" latinLnBrk="0" hangingPunct="1">
              <a:spcBef>
                <a:spcPts val="0"/>
              </a:spcBef>
              <a:spcAft>
                <a:spcPts val="600"/>
              </a:spcAft>
              <a:buClrTx/>
              <a:buSzTx/>
              <a:buFontTx/>
              <a:buNone/>
              <a:tabLst/>
              <a:defRPr/>
            </a:pPr>
            <a:r>
              <a:rPr kumimoji="0" lang="fr-FR" sz="2000" b="1" i="0" u="none" strike="noStrike" kern="1200" cap="none" spc="300" normalizeH="0" baseline="0" noProof="0">
                <a:ln>
                  <a:noFill/>
                </a:ln>
                <a:effectLst/>
                <a:uLnTx/>
                <a:uFillTx/>
                <a:latin typeface="Century Gothic" pitchFamily="34" charset="0"/>
                <a:ea typeface="+mn-ea"/>
                <a:cs typeface="Arial" panose="020B0604020202020204" pitchFamily="34" charset="0"/>
              </a:rPr>
              <a:t>MERCADO A TERMINO :LA BOLSA</a:t>
            </a:r>
            <a:endParaRPr lang="fr-FR" sz="2000" b="1"/>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FCD4FFD7-58FE-4528-B372-088B4CB25726}"/>
              </a:ext>
            </a:extLst>
          </p:cNvPr>
          <p:cNvPicPr>
            <a:picLocks noChangeAspect="1"/>
          </p:cNvPicPr>
          <p:nvPr/>
        </p:nvPicPr>
        <p:blipFill rotWithShape="1">
          <a:blip r:embed="rId2">
            <a:extLst>
              <a:ext uri="{28A0092B-C50C-407E-A947-70E740481C1C}">
                <a14:useLocalDpi xmlns:a14="http://schemas.microsoft.com/office/drawing/2010/main" val="0"/>
              </a:ext>
            </a:extLst>
          </a:blip>
          <a:srcRect l="5599" r="3675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8" name="Image 7">
            <a:extLst>
              <a:ext uri="{FF2B5EF4-FFF2-40B4-BE49-F238E27FC236}">
                <a16:creationId xmlns:a16="http://schemas.microsoft.com/office/drawing/2014/main" id="{A7E097AC-18D7-49AF-AA09-EC1FCF64E25E}"/>
              </a:ext>
            </a:extLst>
          </p:cNvPr>
          <p:cNvPicPr>
            <a:picLocks noChangeAspect="1"/>
          </p:cNvPicPr>
          <p:nvPr/>
        </p:nvPicPr>
        <p:blipFill>
          <a:blip r:embed="rId3"/>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11607741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dur="indefinite" nodeType="mainSeq"/>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EL MERCADO INTERNACIONAL DEL ALGODON 2021/22</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spcAft>
                <a:spcPts val="800"/>
              </a:spcAft>
              <a:buFont typeface="Arial" panose="020B0604020202020204" pitchFamily="34" charset="0"/>
              <a:buChar char="•"/>
            </a:pPr>
            <a:r>
              <a:rPr lang="en-US" sz="2800" b="1" u="sng" dirty="0" err="1">
                <a:effectLst/>
              </a:rPr>
              <a:t>Situación</a:t>
            </a:r>
            <a:r>
              <a:rPr lang="en-US" sz="2800" b="1" u="sng" dirty="0">
                <a:effectLst/>
              </a:rPr>
              <a:t> </a:t>
            </a:r>
            <a:r>
              <a:rPr lang="en-US" sz="2800" b="1" u="sng" dirty="0" err="1">
                <a:effectLst/>
              </a:rPr>
              <a:t>Geopolítica</a:t>
            </a:r>
            <a:r>
              <a:rPr lang="en-US" sz="2800" b="1" u="sng" dirty="0">
                <a:effectLst/>
              </a:rPr>
              <a:t> – 2</a:t>
            </a:r>
          </a:p>
          <a:p>
            <a:pPr indent="-228600" algn="l">
              <a:spcAft>
                <a:spcPts val="800"/>
              </a:spcAft>
              <a:buFont typeface="Arial" panose="020B0604020202020204" pitchFamily="34" charset="0"/>
              <a:buChar char="•"/>
            </a:pPr>
            <a:r>
              <a:rPr lang="en-US" sz="2800" dirty="0">
                <a:effectLst/>
              </a:rPr>
              <a:t>1974: </a:t>
            </a:r>
            <a:r>
              <a:rPr lang="en-US" sz="2800" dirty="0" err="1">
                <a:effectLst/>
              </a:rPr>
              <a:t>Vivimos</a:t>
            </a:r>
            <a:r>
              <a:rPr lang="en-US" sz="2800" dirty="0">
                <a:effectLst/>
              </a:rPr>
              <a:t> </a:t>
            </a:r>
            <a:r>
              <a:rPr lang="en-US" sz="2800" dirty="0" err="1">
                <a:effectLst/>
              </a:rPr>
              <a:t>el</a:t>
            </a:r>
            <a:r>
              <a:rPr lang="en-US" sz="2800" dirty="0">
                <a:effectLst/>
              </a:rPr>
              <a:t> primer </a:t>
            </a:r>
            <a:r>
              <a:rPr lang="en-US" sz="2800" b="1" dirty="0" err="1">
                <a:effectLst/>
              </a:rPr>
              <a:t>choque</a:t>
            </a:r>
            <a:r>
              <a:rPr lang="en-US" sz="2800" b="1" dirty="0">
                <a:effectLst/>
              </a:rPr>
              <a:t> </a:t>
            </a:r>
            <a:r>
              <a:rPr lang="en-US" sz="2800" b="1" dirty="0" err="1">
                <a:effectLst/>
              </a:rPr>
              <a:t>petrolero</a:t>
            </a:r>
            <a:r>
              <a:rPr lang="en-US" sz="2800" dirty="0">
                <a:effectLst/>
              </a:rPr>
              <a:t> de la </a:t>
            </a:r>
            <a:r>
              <a:rPr lang="en-US" sz="2800" dirty="0" err="1">
                <a:effectLst/>
              </a:rPr>
              <a:t>historia</a:t>
            </a:r>
            <a:r>
              <a:rPr lang="en-US" sz="2800" dirty="0">
                <a:effectLst/>
              </a:rPr>
              <a:t>, que </a:t>
            </a:r>
            <a:r>
              <a:rPr lang="en-US" sz="2800" dirty="0" err="1">
                <a:effectLst/>
              </a:rPr>
              <a:t>afecto</a:t>
            </a:r>
            <a:r>
              <a:rPr lang="en-US" sz="2800" dirty="0">
                <a:effectLst/>
              </a:rPr>
              <a:t> </a:t>
            </a:r>
            <a:r>
              <a:rPr lang="en-US" sz="2800" dirty="0" err="1">
                <a:effectLst/>
              </a:rPr>
              <a:t>durante</a:t>
            </a:r>
            <a:r>
              <a:rPr lang="en-US" sz="2800" dirty="0">
                <a:effectLst/>
              </a:rPr>
              <a:t> </a:t>
            </a:r>
            <a:r>
              <a:rPr lang="en-US" sz="2800" dirty="0" err="1">
                <a:effectLst/>
              </a:rPr>
              <a:t>diez</a:t>
            </a:r>
            <a:r>
              <a:rPr lang="en-US" sz="2800" dirty="0">
                <a:effectLst/>
              </a:rPr>
              <a:t> </a:t>
            </a:r>
            <a:r>
              <a:rPr lang="en-US" sz="2800" dirty="0" err="1">
                <a:effectLst/>
              </a:rPr>
              <a:t>años</a:t>
            </a:r>
            <a:r>
              <a:rPr lang="en-US" sz="2800" dirty="0">
                <a:effectLst/>
              </a:rPr>
              <a:t> </a:t>
            </a:r>
            <a:r>
              <a:rPr lang="en-US" sz="2800" dirty="0" err="1">
                <a:effectLst/>
              </a:rPr>
              <a:t>todos</a:t>
            </a:r>
            <a:r>
              <a:rPr lang="en-US" sz="2800" dirty="0">
                <a:effectLst/>
              </a:rPr>
              <a:t> los mercados de </a:t>
            </a:r>
            <a:r>
              <a:rPr lang="en-US" sz="2800" dirty="0" err="1">
                <a:effectLst/>
              </a:rPr>
              <a:t>valores</a:t>
            </a:r>
            <a:r>
              <a:rPr lang="en-US" sz="2800" dirty="0">
                <a:effectLst/>
              </a:rPr>
              <a:t>.</a:t>
            </a:r>
          </a:p>
          <a:p>
            <a:pPr indent="-228600" algn="l">
              <a:spcAft>
                <a:spcPts val="800"/>
              </a:spcAft>
              <a:buFont typeface="Arial" panose="020B0604020202020204" pitchFamily="34" charset="0"/>
              <a:buChar char="•"/>
            </a:pPr>
            <a:r>
              <a:rPr lang="en-US" sz="2800" dirty="0">
                <a:effectLst/>
              </a:rPr>
              <a:t>2008: </a:t>
            </a:r>
            <a:r>
              <a:rPr lang="en-US" sz="2800" dirty="0" err="1">
                <a:effectLst/>
              </a:rPr>
              <a:t>Estalla</a:t>
            </a:r>
            <a:r>
              <a:rPr lang="en-US" sz="2800" dirty="0">
                <a:effectLst/>
              </a:rPr>
              <a:t> una crisis </a:t>
            </a:r>
            <a:r>
              <a:rPr lang="en-US" sz="2800" dirty="0" err="1">
                <a:effectLst/>
              </a:rPr>
              <a:t>económica</a:t>
            </a:r>
            <a:r>
              <a:rPr lang="en-US" sz="2800" dirty="0">
                <a:effectLst/>
              </a:rPr>
              <a:t> que </a:t>
            </a:r>
            <a:r>
              <a:rPr lang="en-US" sz="2800" dirty="0" err="1">
                <a:effectLst/>
              </a:rPr>
              <a:t>rompe</a:t>
            </a:r>
            <a:r>
              <a:rPr lang="en-US" sz="2800" dirty="0">
                <a:effectLst/>
              </a:rPr>
              <a:t> </a:t>
            </a:r>
            <a:r>
              <a:rPr lang="en-US" sz="2800" dirty="0" err="1">
                <a:effectLst/>
              </a:rPr>
              <a:t>el</a:t>
            </a:r>
            <a:r>
              <a:rPr lang="en-US" sz="2800" dirty="0">
                <a:effectLst/>
              </a:rPr>
              <a:t> </a:t>
            </a:r>
            <a:r>
              <a:rPr lang="en-US" sz="2800" dirty="0" err="1">
                <a:effectLst/>
              </a:rPr>
              <a:t>sistema</a:t>
            </a:r>
            <a:r>
              <a:rPr lang="en-US" sz="2800" dirty="0">
                <a:effectLst/>
              </a:rPr>
              <a:t> </a:t>
            </a:r>
            <a:r>
              <a:rPr lang="en-US" sz="2800" dirty="0" err="1">
                <a:effectLst/>
              </a:rPr>
              <a:t>financiero</a:t>
            </a:r>
            <a:r>
              <a:rPr lang="en-US" sz="2800" dirty="0">
                <a:effectLst/>
              </a:rPr>
              <a:t> </a:t>
            </a:r>
            <a:r>
              <a:rPr lang="en-US" sz="2800" dirty="0" err="1">
                <a:effectLst/>
              </a:rPr>
              <a:t>mundial</a:t>
            </a:r>
            <a:r>
              <a:rPr lang="en-US" sz="2800" dirty="0">
                <a:effectLst/>
              </a:rPr>
              <a:t> y </a:t>
            </a:r>
            <a:r>
              <a:rPr lang="en-US" sz="2800" dirty="0" err="1">
                <a:effectLst/>
              </a:rPr>
              <a:t>el</a:t>
            </a:r>
            <a:r>
              <a:rPr lang="en-US" sz="2800" dirty="0">
                <a:effectLst/>
              </a:rPr>
              <a:t> </a:t>
            </a:r>
            <a:r>
              <a:rPr lang="en-US" sz="2800" dirty="0" err="1">
                <a:effectLst/>
              </a:rPr>
              <a:t>barril</a:t>
            </a:r>
            <a:r>
              <a:rPr lang="en-US" sz="2800" dirty="0">
                <a:effectLst/>
              </a:rPr>
              <a:t> de </a:t>
            </a:r>
            <a:r>
              <a:rPr lang="en-US" sz="2800" dirty="0" err="1">
                <a:effectLst/>
              </a:rPr>
              <a:t>petróleo</a:t>
            </a:r>
            <a:r>
              <a:rPr lang="en-US" sz="2800" dirty="0">
                <a:effectLst/>
              </a:rPr>
              <a:t> </a:t>
            </a:r>
            <a:r>
              <a:rPr lang="en-US" sz="2800" dirty="0" err="1">
                <a:effectLst/>
              </a:rPr>
              <a:t>alcanza</a:t>
            </a:r>
            <a:r>
              <a:rPr lang="en-US" sz="2800" dirty="0">
                <a:effectLst/>
              </a:rPr>
              <a:t> un </a:t>
            </a:r>
            <a:r>
              <a:rPr lang="en-US" sz="2800" dirty="0" err="1">
                <a:effectLst/>
              </a:rPr>
              <a:t>nivel</a:t>
            </a:r>
            <a:r>
              <a:rPr lang="en-US" sz="2800" dirty="0">
                <a:effectLst/>
              </a:rPr>
              <a:t> </a:t>
            </a:r>
            <a:r>
              <a:rPr lang="en-US" sz="2800" dirty="0" err="1">
                <a:effectLst/>
              </a:rPr>
              <a:t>récord</a:t>
            </a:r>
            <a:r>
              <a:rPr lang="en-US" sz="2800" dirty="0">
                <a:effectLst/>
              </a:rPr>
              <a:t> de 147 $, </a:t>
            </a:r>
            <a:r>
              <a:rPr lang="en-US" sz="2800" dirty="0" err="1">
                <a:effectLst/>
              </a:rPr>
              <a:t>precediendo</a:t>
            </a:r>
            <a:r>
              <a:rPr lang="en-US" sz="2800" dirty="0">
                <a:effectLst/>
              </a:rPr>
              <a:t> de </a:t>
            </a:r>
            <a:r>
              <a:rPr lang="en-US" sz="2800" dirty="0" err="1">
                <a:effectLst/>
              </a:rPr>
              <a:t>manera</a:t>
            </a:r>
            <a:r>
              <a:rPr lang="en-US" sz="2800" dirty="0">
                <a:effectLst/>
              </a:rPr>
              <a:t> </a:t>
            </a:r>
            <a:r>
              <a:rPr lang="en-US" sz="2800" dirty="0" err="1">
                <a:effectLst/>
              </a:rPr>
              <a:t>significativa</a:t>
            </a:r>
            <a:r>
              <a:rPr lang="en-US" sz="2800" dirty="0">
                <a:effectLst/>
              </a:rPr>
              <a:t> la </a:t>
            </a:r>
            <a:r>
              <a:rPr lang="en-US" sz="2800" b="1" dirty="0">
                <a:effectLst/>
              </a:rPr>
              <a:t>“crisis de las </a:t>
            </a:r>
            <a:r>
              <a:rPr lang="en-US" sz="2800" b="1" dirty="0" err="1">
                <a:effectLst/>
              </a:rPr>
              <a:t>sobreprimas</a:t>
            </a:r>
            <a:r>
              <a:rPr lang="en-US" sz="2800" b="1" dirty="0">
                <a:effectLst/>
              </a:rPr>
              <a:t>”. </a:t>
            </a:r>
            <a:endParaRPr lang="en-US" sz="2800" dirty="0">
              <a:effectLst/>
            </a:endParaRPr>
          </a:p>
          <a:p>
            <a:pPr indent="-228600" algn="l">
              <a:spcAft>
                <a:spcPts val="800"/>
              </a:spcAft>
              <a:buFont typeface="Arial" panose="020B0604020202020204" pitchFamily="34" charset="0"/>
              <a:buChar char="•"/>
            </a:pPr>
            <a:r>
              <a:rPr lang="en-US" sz="2800" dirty="0">
                <a:effectLst/>
              </a:rPr>
              <a:t>2011: El </a:t>
            </a:r>
            <a:r>
              <a:rPr lang="en-US" sz="2800" dirty="0" err="1">
                <a:effectLst/>
              </a:rPr>
              <a:t>algodón</a:t>
            </a:r>
            <a:r>
              <a:rPr lang="en-US" sz="2800" dirty="0">
                <a:effectLst/>
              </a:rPr>
              <a:t> bate </a:t>
            </a:r>
            <a:r>
              <a:rPr lang="en-US" sz="2800" dirty="0" err="1">
                <a:effectLst/>
              </a:rPr>
              <a:t>su</a:t>
            </a:r>
            <a:r>
              <a:rPr lang="en-US" sz="2800" dirty="0">
                <a:effectLst/>
              </a:rPr>
              <a:t> </a:t>
            </a:r>
            <a:r>
              <a:rPr lang="en-US" sz="2800" dirty="0" err="1">
                <a:effectLst/>
              </a:rPr>
              <a:t>récord</a:t>
            </a:r>
            <a:r>
              <a:rPr lang="en-US" sz="2800" dirty="0">
                <a:effectLst/>
              </a:rPr>
              <a:t> </a:t>
            </a:r>
            <a:r>
              <a:rPr lang="en-US" sz="2800" dirty="0" err="1">
                <a:effectLst/>
              </a:rPr>
              <a:t>histórico</a:t>
            </a:r>
            <a:r>
              <a:rPr lang="en-US" sz="2800" dirty="0">
                <a:effectLst/>
              </a:rPr>
              <a:t> de 213 </a:t>
            </a:r>
            <a:r>
              <a:rPr lang="en-US" sz="2800" dirty="0" err="1">
                <a:effectLst/>
              </a:rPr>
              <a:t>cts</a:t>
            </a:r>
            <a:r>
              <a:rPr lang="en-US" sz="2800" dirty="0">
                <a:effectLst/>
              </a:rPr>
              <a:t>. /</a:t>
            </a:r>
            <a:r>
              <a:rPr lang="en-US" sz="2800" dirty="0" err="1">
                <a:effectLst/>
              </a:rPr>
              <a:t>lb</a:t>
            </a:r>
            <a:r>
              <a:rPr lang="en-US" sz="2800" dirty="0">
                <a:effectLst/>
              </a:rPr>
              <a:t> </a:t>
            </a:r>
            <a:r>
              <a:rPr lang="en-US" sz="2800" dirty="0" err="1">
                <a:effectLst/>
              </a:rPr>
              <a:t>siguiendo</a:t>
            </a:r>
            <a:r>
              <a:rPr lang="en-US" sz="2800" dirty="0">
                <a:effectLst/>
              </a:rPr>
              <a:t> </a:t>
            </a:r>
            <a:r>
              <a:rPr lang="en-US" sz="2800" dirty="0" err="1">
                <a:effectLst/>
              </a:rPr>
              <a:t>el</a:t>
            </a:r>
            <a:r>
              <a:rPr lang="en-US" sz="2800" dirty="0">
                <a:effectLst/>
              </a:rPr>
              <a:t> </a:t>
            </a:r>
            <a:r>
              <a:rPr lang="en-US" sz="2800" dirty="0" err="1">
                <a:effectLst/>
              </a:rPr>
              <a:t>movimiento</a:t>
            </a:r>
            <a:r>
              <a:rPr lang="en-US" sz="2800" dirty="0">
                <a:effectLst/>
              </a:rPr>
              <a:t> de </a:t>
            </a:r>
            <a:r>
              <a:rPr lang="en-US" sz="2800" dirty="0" err="1">
                <a:effectLst/>
              </a:rPr>
              <a:t>todas</a:t>
            </a:r>
            <a:r>
              <a:rPr lang="en-US" sz="2800" dirty="0">
                <a:effectLst/>
              </a:rPr>
              <a:t> las </a:t>
            </a:r>
            <a:r>
              <a:rPr lang="en-US" sz="2800" dirty="0" err="1">
                <a:effectLst/>
              </a:rPr>
              <a:t>materias</a:t>
            </a:r>
            <a:r>
              <a:rPr lang="en-US" sz="2800" dirty="0">
                <a:effectLst/>
              </a:rPr>
              <a:t> </a:t>
            </a:r>
            <a:r>
              <a:rPr lang="en-US" sz="2800" dirty="0" err="1">
                <a:effectLst/>
              </a:rPr>
              <a:t>primas</a:t>
            </a:r>
            <a:r>
              <a:rPr lang="en-US" sz="2800" dirty="0">
                <a:effectLst/>
              </a:rPr>
              <a:t> </a:t>
            </a:r>
            <a:r>
              <a:rPr lang="en-US" sz="2800" dirty="0" err="1">
                <a:effectLst/>
              </a:rPr>
              <a:t>agrícolas</a:t>
            </a:r>
            <a:r>
              <a:rPr lang="en-US" sz="2800" dirty="0">
                <a:effectLst/>
              </a:rPr>
              <a:t>. </a:t>
            </a:r>
          </a:p>
          <a:p>
            <a:pPr indent="-228600" algn="l">
              <a:buFont typeface="Arial" panose="020B0604020202020204" pitchFamily="34" charset="0"/>
              <a:buChar char="•"/>
            </a:pPr>
            <a:endParaRPr lang="en-US" sz="2200" b="1" dirty="0"/>
          </a:p>
        </p:txBody>
      </p:sp>
      <p:pic>
        <p:nvPicPr>
          <p:cNvPr id="7" name="Image 6">
            <a:extLst>
              <a:ext uri="{FF2B5EF4-FFF2-40B4-BE49-F238E27FC236}">
                <a16:creationId xmlns:a16="http://schemas.microsoft.com/office/drawing/2014/main" id="{189698E3-DB98-407C-854F-B43221C69443}"/>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2563951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EL MERCADO INTERNACIONAL DEL ALGODON 2021/22</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929384"/>
            <a:ext cx="10515600" cy="4251960"/>
          </a:xfrm>
        </p:spPr>
        <p:txBody>
          <a:bodyPr vert="horz" lIns="91440" tIns="45720" rIns="91440" bIns="45720" rtlCol="0">
            <a:normAutofit fontScale="92500"/>
          </a:bodyPr>
          <a:lstStyle/>
          <a:p>
            <a:pPr indent="-228600" algn="l">
              <a:spcAft>
                <a:spcPts val="800"/>
              </a:spcAft>
              <a:buFont typeface="Arial" panose="020B0604020202020204" pitchFamily="34" charset="0"/>
              <a:buChar char="•"/>
            </a:pPr>
            <a:r>
              <a:rPr lang="en-US" sz="2800" b="1" u="sng" dirty="0" err="1">
                <a:effectLst/>
              </a:rPr>
              <a:t>Situación</a:t>
            </a:r>
            <a:r>
              <a:rPr lang="en-US" sz="2800" b="1" u="sng" dirty="0">
                <a:effectLst/>
              </a:rPr>
              <a:t> </a:t>
            </a:r>
            <a:r>
              <a:rPr lang="en-US" sz="2800" b="1" u="sng" dirty="0" err="1">
                <a:effectLst/>
              </a:rPr>
              <a:t>Geopolítica</a:t>
            </a:r>
            <a:r>
              <a:rPr lang="en-US" sz="2800" b="1" u="sng" dirty="0">
                <a:effectLst/>
              </a:rPr>
              <a:t> – 3</a:t>
            </a:r>
          </a:p>
          <a:p>
            <a:pPr marL="0" marR="0" lvl="0" indent="-228600" algn="l" fontAlgn="auto">
              <a:spcBef>
                <a:spcPts val="0"/>
              </a:spcBef>
              <a:spcAft>
                <a:spcPts val="8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2018-2019:El anterior </a:t>
            </a:r>
            <a:r>
              <a:rPr kumimoji="0" lang="en-US" sz="2800" b="0" i="0" u="none" strike="noStrike" cap="none" spc="0" normalizeH="0" baseline="0" noProof="0" dirty="0" err="1">
                <a:ln>
                  <a:noFill/>
                </a:ln>
                <a:effectLst/>
                <a:uLnTx/>
                <a:uFillTx/>
              </a:rPr>
              <a:t>periodo</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deflacionista</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en</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el</a:t>
            </a:r>
            <a:r>
              <a:rPr kumimoji="0" lang="en-US" sz="2800" b="0" i="0" u="none" strike="noStrike" cap="none" spc="0" normalizeH="0" baseline="0" noProof="0" dirty="0">
                <a:ln>
                  <a:noFill/>
                </a:ln>
                <a:effectLst/>
                <a:uLnTx/>
                <a:uFillTx/>
              </a:rPr>
              <a:t> mercado del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se </a:t>
            </a:r>
            <a:r>
              <a:rPr kumimoji="0" lang="en-US" sz="2800" b="0" i="0" u="none" strike="noStrike" cap="none" spc="0" normalizeH="0" baseline="0" noProof="0" dirty="0" err="1">
                <a:ln>
                  <a:noFill/>
                </a:ln>
                <a:effectLst/>
                <a:uLnTx/>
                <a:uFillTx/>
              </a:rPr>
              <a:t>produjo</a:t>
            </a:r>
            <a:r>
              <a:rPr kumimoji="0" lang="en-US" sz="2800" b="0" i="0" u="none" strike="noStrike" cap="none" spc="0" normalizeH="0" baseline="0" noProof="0" dirty="0">
                <a:ln>
                  <a:noFill/>
                </a:ln>
                <a:effectLst/>
                <a:uLnTx/>
                <a:uFillTx/>
              </a:rPr>
              <a:t> entre </a:t>
            </a:r>
            <a:r>
              <a:rPr kumimoji="0" lang="en-US" sz="2800" b="0" i="0" u="none" strike="noStrike" cap="none" spc="0" normalizeH="0" baseline="0" noProof="0" dirty="0" err="1">
                <a:ln>
                  <a:noFill/>
                </a:ln>
                <a:effectLst/>
                <a:uLnTx/>
                <a:uFillTx/>
              </a:rPr>
              <a:t>mitad</a:t>
            </a:r>
            <a:r>
              <a:rPr kumimoji="0" lang="en-US" sz="2800" b="0" i="0" u="none" strike="noStrike" cap="none" spc="0" normalizeH="0" baseline="0" noProof="0" dirty="0">
                <a:ln>
                  <a:noFill/>
                </a:ln>
                <a:effectLst/>
                <a:uLnTx/>
                <a:uFillTx/>
              </a:rPr>
              <a:t> del 2018 y </a:t>
            </a:r>
            <a:r>
              <a:rPr kumimoji="0" lang="en-US" sz="2800" b="0" i="0" u="none" strike="noStrike" cap="none" spc="0" normalizeH="0" baseline="0" noProof="0" dirty="0" err="1">
                <a:ln>
                  <a:noFill/>
                </a:ln>
                <a:effectLst/>
                <a:uLnTx/>
                <a:uFillTx/>
              </a:rPr>
              <a:t>agosto</a:t>
            </a:r>
            <a:r>
              <a:rPr kumimoji="0" lang="en-US" sz="2800" b="0" i="0" u="none" strike="noStrike" cap="none" spc="0" normalizeH="0" baseline="0" noProof="0" dirty="0">
                <a:ln>
                  <a:noFill/>
                </a:ln>
                <a:effectLst/>
                <a:uLnTx/>
                <a:uFillTx/>
              </a:rPr>
              <a:t> del 2019 y </a:t>
            </a:r>
            <a:r>
              <a:rPr kumimoji="0" lang="en-US" sz="2800" b="0" i="0" u="none" strike="noStrike" cap="none" spc="0" normalizeH="0" baseline="0" noProof="0" dirty="0" err="1">
                <a:ln>
                  <a:noFill/>
                </a:ln>
                <a:effectLst/>
                <a:uLnTx/>
                <a:uFillTx/>
              </a:rPr>
              <a:t>fue</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el</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resultado</a:t>
            </a:r>
            <a:r>
              <a:rPr kumimoji="0" lang="en-US" sz="2800" b="0" i="0" u="none" strike="noStrike" cap="none" spc="0" normalizeH="0" baseline="0" noProof="0" dirty="0">
                <a:ln>
                  <a:noFill/>
                </a:ln>
                <a:effectLst/>
                <a:uLnTx/>
                <a:uFillTx/>
              </a:rPr>
              <a:t> de la </a:t>
            </a:r>
            <a:r>
              <a:rPr kumimoji="0" lang="en-US" sz="2800" b="0" i="0" u="none" strike="noStrike" cap="none" spc="0" normalizeH="0" baseline="0" noProof="0" dirty="0" err="1">
                <a:ln>
                  <a:noFill/>
                </a:ln>
                <a:effectLst/>
                <a:uLnTx/>
                <a:uFillTx/>
              </a:rPr>
              <a:t>guerra</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comercial</a:t>
            </a:r>
            <a:r>
              <a:rPr kumimoji="0" lang="en-US" sz="2800" b="0" i="0" u="none" strike="noStrike" cap="none" spc="0" normalizeH="0" baseline="0" noProof="0" dirty="0">
                <a:ln>
                  <a:noFill/>
                </a:ln>
                <a:effectLst/>
                <a:uLnTx/>
                <a:uFillTx/>
              </a:rPr>
              <a:t> entre China y </a:t>
            </a:r>
            <a:r>
              <a:rPr kumimoji="0" lang="en-US" sz="2800" b="0" i="0" u="none" strike="noStrike" cap="none" spc="0" normalizeH="0" baseline="0" noProof="0" dirty="0" err="1">
                <a:ln>
                  <a:noFill/>
                </a:ln>
                <a:effectLst/>
                <a:uLnTx/>
                <a:uFillTx/>
              </a:rPr>
              <a:t>Estados</a:t>
            </a:r>
            <a:r>
              <a:rPr kumimoji="0" lang="en-US" sz="2800" b="0" i="0" u="none" strike="noStrike" cap="none" spc="0" normalizeH="0" baseline="0" noProof="0" dirty="0">
                <a:ln>
                  <a:noFill/>
                </a:ln>
                <a:effectLst/>
                <a:uLnTx/>
                <a:uFillTx/>
              </a:rPr>
              <a:t> Unidos. Las </a:t>
            </a:r>
            <a:r>
              <a:rPr kumimoji="0" lang="en-US" sz="2800" b="0" i="0" u="none" strike="noStrike" cap="none" spc="0" normalizeH="0" baseline="0" noProof="0" dirty="0" err="1">
                <a:ln>
                  <a:noFill/>
                </a:ln>
                <a:effectLst/>
                <a:uLnTx/>
                <a:uFillTx/>
              </a:rPr>
              <a:t>tensiones</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constantes</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provocaron</a:t>
            </a:r>
            <a:r>
              <a:rPr kumimoji="0" lang="en-US" sz="2800" b="0" i="0" u="none" strike="noStrike" cap="none" spc="0" normalizeH="0" baseline="0" noProof="0" dirty="0">
                <a:ln>
                  <a:noFill/>
                </a:ln>
                <a:effectLst/>
                <a:uLnTx/>
                <a:uFillTx/>
              </a:rPr>
              <a:t> que </a:t>
            </a:r>
            <a:r>
              <a:rPr kumimoji="0" lang="en-US" sz="2800" b="0" i="0" u="none" strike="noStrike" cap="none" spc="0" normalizeH="0" baseline="0" noProof="0" dirty="0" err="1">
                <a:ln>
                  <a:noFill/>
                </a:ln>
                <a:effectLst/>
                <a:uLnTx/>
                <a:uFillTx/>
              </a:rPr>
              <a:t>el</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algodón</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caiga</a:t>
            </a:r>
            <a:r>
              <a:rPr kumimoji="0" lang="en-US" sz="2800" b="0" i="0" u="none" strike="noStrike" cap="none" spc="0" normalizeH="0" baseline="0" noProof="0" dirty="0">
                <a:ln>
                  <a:noFill/>
                </a:ln>
                <a:effectLst/>
                <a:uLnTx/>
                <a:uFillTx/>
              </a:rPr>
              <a:t> hasta 58 centavos por libra </a:t>
            </a:r>
            <a:r>
              <a:rPr kumimoji="0" lang="en-US" sz="2800" b="0" i="0" u="none" strike="noStrike" cap="none" spc="0" normalizeH="0" baseline="0" noProof="0" dirty="0" err="1">
                <a:ln>
                  <a:noFill/>
                </a:ln>
                <a:effectLst/>
                <a:uLnTx/>
                <a:uFillTx/>
              </a:rPr>
              <a:t>en</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agosto</a:t>
            </a:r>
            <a:r>
              <a:rPr kumimoji="0" lang="en-US" sz="2800" b="0" i="0" u="none" strike="noStrike" cap="none" spc="0" normalizeH="0" baseline="0" noProof="0" dirty="0">
                <a:ln>
                  <a:noFill/>
                </a:ln>
                <a:effectLst/>
                <a:uLnTx/>
                <a:uFillTx/>
              </a:rPr>
              <a:t> del 2019, lo que </a:t>
            </a:r>
            <a:r>
              <a:rPr kumimoji="0" lang="en-US" sz="2800" b="0" i="0" u="none" strike="noStrike" cap="none" spc="0" normalizeH="0" baseline="0" noProof="0" dirty="0" err="1">
                <a:ln>
                  <a:noFill/>
                </a:ln>
                <a:effectLst/>
                <a:uLnTx/>
                <a:uFillTx/>
              </a:rPr>
              <a:t>significó</a:t>
            </a:r>
            <a:r>
              <a:rPr kumimoji="0" lang="en-US" sz="2800" b="0" i="0" u="none" strike="noStrike" cap="none" spc="0" normalizeH="0" baseline="0" noProof="0" dirty="0">
                <a:ln>
                  <a:noFill/>
                </a:ln>
                <a:effectLst/>
                <a:uLnTx/>
                <a:uFillTx/>
              </a:rPr>
              <a:t> una </a:t>
            </a:r>
            <a:r>
              <a:rPr kumimoji="0" lang="en-US" sz="2800" b="0" i="0" u="none" strike="noStrike" cap="none" spc="0" normalizeH="0" baseline="0" noProof="0" dirty="0" err="1">
                <a:ln>
                  <a:noFill/>
                </a:ln>
                <a:effectLst/>
                <a:uLnTx/>
                <a:uFillTx/>
              </a:rPr>
              <a:t>caída</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acumulada</a:t>
            </a:r>
            <a:r>
              <a:rPr kumimoji="0" lang="en-US" sz="2800" b="0" i="0" u="none" strike="noStrike" cap="none" spc="0" normalizeH="0" baseline="0" noProof="0" dirty="0">
                <a:ln>
                  <a:noFill/>
                </a:ln>
                <a:effectLst/>
                <a:uLnTx/>
                <a:uFillTx/>
              </a:rPr>
              <a:t> de 35 centavos.</a:t>
            </a:r>
          </a:p>
          <a:p>
            <a:pPr marL="0" marR="0" lvl="0" indent="-228600" algn="l" fontAlgn="auto">
              <a:spcBef>
                <a:spcPts val="1000"/>
              </a:spcBef>
              <a:spcAft>
                <a:spcPts val="8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No </a:t>
            </a:r>
            <a:r>
              <a:rPr kumimoji="0" lang="en-US" sz="2800" b="0" i="0" u="none" strike="noStrike" cap="none" spc="0" normalizeH="0" baseline="0" noProof="0" dirty="0" err="1">
                <a:ln>
                  <a:noFill/>
                </a:ln>
                <a:effectLst/>
                <a:uLnTx/>
                <a:uFillTx/>
              </a:rPr>
              <a:t>debemos</a:t>
            </a:r>
            <a:r>
              <a:rPr kumimoji="0" lang="en-US" sz="2800" b="0" i="0" u="none" strike="noStrike" cap="none" spc="0" normalizeH="0" baseline="0" noProof="0" dirty="0">
                <a:ln>
                  <a:noFill/>
                </a:ln>
                <a:effectLst/>
                <a:uLnTx/>
                <a:uFillTx/>
              </a:rPr>
              <a:t> de </a:t>
            </a:r>
            <a:r>
              <a:rPr kumimoji="0" lang="en-US" sz="2800" b="0" i="0" u="none" strike="noStrike" cap="none" spc="0" normalizeH="0" baseline="0" noProof="0" dirty="0" err="1">
                <a:ln>
                  <a:noFill/>
                </a:ln>
                <a:effectLst/>
                <a:uLnTx/>
                <a:uFillTx/>
              </a:rPr>
              <a:t>olvidar</a:t>
            </a:r>
            <a:r>
              <a:rPr kumimoji="0" lang="en-US" sz="2800" b="0" i="0" u="none" strike="noStrike" cap="none" spc="0" normalizeH="0" baseline="0" noProof="0" dirty="0">
                <a:ln>
                  <a:noFill/>
                </a:ln>
                <a:effectLst/>
                <a:uLnTx/>
                <a:uFillTx/>
              </a:rPr>
              <a:t> a </a:t>
            </a:r>
            <a:r>
              <a:rPr kumimoji="0" lang="en-US" sz="2800" b="0" i="0" u="none" strike="noStrike" cap="none" spc="0" normalizeH="0" baseline="0" noProof="0" dirty="0" err="1">
                <a:ln>
                  <a:noFill/>
                </a:ln>
                <a:effectLst/>
                <a:uLnTx/>
                <a:uFillTx/>
              </a:rPr>
              <a:t>titulo</a:t>
            </a:r>
            <a:r>
              <a:rPr kumimoji="0" lang="en-US" sz="2800" b="0" i="0" u="none" strike="noStrike" cap="none" spc="0" normalizeH="0" baseline="0" noProof="0" dirty="0">
                <a:ln>
                  <a:noFill/>
                </a:ln>
                <a:effectLst/>
                <a:uLnTx/>
                <a:uFillTx/>
              </a:rPr>
              <a:t> de </a:t>
            </a:r>
            <a:r>
              <a:rPr kumimoji="0" lang="en-US" sz="2800" b="0" i="0" u="none" strike="noStrike" cap="none" spc="0" normalizeH="0" baseline="0" noProof="0" dirty="0" err="1">
                <a:ln>
                  <a:noFill/>
                </a:ln>
                <a:effectLst/>
                <a:uLnTx/>
                <a:uFillTx/>
              </a:rPr>
              <a:t>ejemplo</a:t>
            </a:r>
            <a:r>
              <a:rPr kumimoji="0" lang="en-US" sz="2800" b="0" i="0" u="none" strike="noStrike" cap="none" spc="0" normalizeH="0" baseline="0" noProof="0" dirty="0">
                <a:ln>
                  <a:noFill/>
                </a:ln>
                <a:effectLst/>
                <a:uLnTx/>
                <a:uFillTx/>
              </a:rPr>
              <a:t> que la </a:t>
            </a:r>
            <a:r>
              <a:rPr kumimoji="0" lang="en-US" sz="2800" b="1" i="0" u="none" strike="noStrike" cap="none" spc="0" normalizeH="0" baseline="0" noProof="0" dirty="0" err="1">
                <a:ln>
                  <a:noFill/>
                </a:ln>
                <a:effectLst/>
                <a:uLnTx/>
                <a:uFillTx/>
              </a:rPr>
              <a:t>calidad</a:t>
            </a:r>
            <a:r>
              <a:rPr kumimoji="0" lang="en-US" sz="2800" b="1" i="0" u="none" strike="noStrike" cap="none" spc="0" normalizeH="0" baseline="0" noProof="0" dirty="0">
                <a:ln>
                  <a:noFill/>
                </a:ln>
                <a:effectLst/>
                <a:uLnTx/>
                <a:uFillTx/>
              </a:rPr>
              <a:t> C 1/2</a:t>
            </a:r>
            <a:r>
              <a:rPr kumimoji="0" lang="en-US" sz="2800" b="0" i="0" u="none" strike="noStrike" cap="none" spc="0" normalizeH="0" baseline="0" noProof="0" dirty="0">
                <a:ln>
                  <a:noFill/>
                </a:ln>
                <a:effectLst/>
                <a:uLnTx/>
                <a:uFillTx/>
              </a:rPr>
              <a:t> paso de </a:t>
            </a:r>
            <a:r>
              <a:rPr kumimoji="0" lang="en-US" sz="2800" b="0" i="0" u="none" strike="noStrike" cap="none" spc="0" normalizeH="0" baseline="0" noProof="0" dirty="0" err="1">
                <a:ln>
                  <a:noFill/>
                </a:ln>
                <a:effectLst/>
                <a:uLnTx/>
                <a:uFillTx/>
              </a:rPr>
              <a:t>abonarse</a:t>
            </a:r>
            <a:r>
              <a:rPr kumimoji="0" lang="en-US" sz="2800" b="0" i="0" u="none" strike="noStrike" cap="none" spc="0" normalizeH="0" baseline="0" noProof="0" dirty="0">
                <a:ln>
                  <a:noFill/>
                </a:ln>
                <a:effectLst/>
                <a:uLnTx/>
                <a:uFillTx/>
              </a:rPr>
              <a:t> a </a:t>
            </a:r>
            <a:r>
              <a:rPr kumimoji="0" lang="en-US" sz="2800" b="1" i="0" u="none" strike="noStrike" cap="none" spc="0" normalizeH="0" baseline="0" noProof="0" dirty="0">
                <a:ln>
                  <a:noFill/>
                </a:ln>
                <a:effectLst/>
                <a:uLnTx/>
                <a:uFillTx/>
              </a:rPr>
              <a:t>$ 92 </a:t>
            </a:r>
            <a:r>
              <a:rPr kumimoji="0" lang="en-US" sz="2800" b="1" i="0" u="none" strike="noStrike" cap="none" spc="0" normalizeH="0" baseline="0" noProof="0" dirty="0" err="1">
                <a:ln>
                  <a:noFill/>
                </a:ln>
                <a:effectLst/>
                <a:uLnTx/>
                <a:uFillTx/>
              </a:rPr>
              <a:t>el</a:t>
            </a:r>
            <a:r>
              <a:rPr kumimoji="0" lang="en-US" sz="2800" b="1" i="0" u="none" strike="noStrike" cap="none" spc="0" normalizeH="0" baseline="0" noProof="0" dirty="0">
                <a:ln>
                  <a:noFill/>
                </a:ln>
                <a:effectLst/>
                <a:uLnTx/>
                <a:uFillTx/>
              </a:rPr>
              <a:t> 4 de </a:t>
            </a:r>
            <a:r>
              <a:rPr kumimoji="0" lang="en-US" sz="2800" b="1" i="0" u="none" strike="noStrike" cap="none" spc="0" normalizeH="0" baseline="0" noProof="0" dirty="0" err="1">
                <a:ln>
                  <a:noFill/>
                </a:ln>
                <a:effectLst/>
                <a:uLnTx/>
                <a:uFillTx/>
              </a:rPr>
              <a:t>marzo</a:t>
            </a:r>
            <a:r>
              <a:rPr kumimoji="0" lang="en-US" sz="2800" b="1" i="0" u="none" strike="noStrike" cap="none" spc="0" normalizeH="0" baseline="0" noProof="0" dirty="0">
                <a:ln>
                  <a:noFill/>
                </a:ln>
                <a:effectLst/>
                <a:uLnTx/>
                <a:uFillTx/>
              </a:rPr>
              <a:t> 2019 a </a:t>
            </a:r>
            <a:r>
              <a:rPr kumimoji="0" lang="en-US" sz="2800" b="1" i="0" u="none" strike="noStrike" cap="none" spc="0" normalizeH="0" baseline="0" noProof="0" dirty="0" err="1">
                <a:ln>
                  <a:noFill/>
                </a:ln>
                <a:effectLst/>
                <a:uLnTx/>
                <a:uFillTx/>
              </a:rPr>
              <a:t>pagarse</a:t>
            </a:r>
            <a:r>
              <a:rPr kumimoji="0" lang="en-US" sz="2800" b="1" i="0" u="none" strike="noStrike" cap="none" spc="0" normalizeH="0" baseline="0" noProof="0" dirty="0">
                <a:ln>
                  <a:noFill/>
                </a:ln>
                <a:effectLst/>
                <a:uLnTx/>
                <a:uFillTx/>
              </a:rPr>
              <a:t> 69 pesos </a:t>
            </a:r>
            <a:r>
              <a:rPr kumimoji="0" lang="en-US" sz="2800" b="1" i="0" u="none" strike="noStrike" cap="none" spc="0" normalizeH="0" baseline="0" noProof="0" dirty="0" err="1">
                <a:ln>
                  <a:noFill/>
                </a:ln>
                <a:effectLst/>
                <a:uLnTx/>
                <a:uFillTx/>
              </a:rPr>
              <a:t>el</a:t>
            </a:r>
            <a:r>
              <a:rPr kumimoji="0" lang="en-US" sz="2800" b="1" i="0" u="none" strike="noStrike" cap="none" spc="0" normalizeH="0" baseline="0" noProof="0" dirty="0">
                <a:ln>
                  <a:noFill/>
                </a:ln>
                <a:effectLst/>
                <a:uLnTx/>
                <a:uFillTx/>
              </a:rPr>
              <a:t> 8 de </a:t>
            </a:r>
            <a:r>
              <a:rPr kumimoji="0" lang="en-US" sz="2800" b="1" i="0" u="none" strike="noStrike" cap="none" spc="0" normalizeH="0" baseline="0" noProof="0" dirty="0" err="1">
                <a:ln>
                  <a:noFill/>
                </a:ln>
                <a:effectLst/>
                <a:uLnTx/>
                <a:uFillTx/>
              </a:rPr>
              <a:t>abril</a:t>
            </a:r>
            <a:r>
              <a:rPr kumimoji="0" lang="en-US" sz="2800" b="1" i="0" u="none" strike="noStrike" cap="none" spc="0" normalizeH="0" baseline="0" noProof="0" dirty="0">
                <a:ln>
                  <a:noFill/>
                </a:ln>
                <a:effectLst/>
                <a:uLnTx/>
                <a:uFillTx/>
              </a:rPr>
              <a:t> 2019</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según</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el</a:t>
            </a:r>
            <a:r>
              <a:rPr kumimoji="0" lang="en-US" sz="2800" b="0" i="0" u="none" strike="noStrike" cap="none" spc="0" normalizeH="0" baseline="0" noProof="0" dirty="0">
                <a:ln>
                  <a:noFill/>
                </a:ln>
                <a:effectLst/>
                <a:uLnTx/>
                <a:uFillTx/>
              </a:rPr>
              <a:t> </a:t>
            </a:r>
            <a:r>
              <a:rPr kumimoji="0" lang="en-US" sz="2800" b="0" i="0" u="none" strike="noStrike" cap="none" spc="0" normalizeH="0" baseline="0" noProof="0" dirty="0" err="1">
                <a:ln>
                  <a:noFill/>
                </a:ln>
                <a:effectLst/>
                <a:uLnTx/>
                <a:uFillTx/>
              </a:rPr>
              <a:t>precio</a:t>
            </a:r>
            <a:r>
              <a:rPr kumimoji="0" lang="en-US" sz="2800" b="0" i="0" u="none" strike="noStrike" cap="none" spc="0" normalizeH="0" baseline="0" noProof="0" dirty="0">
                <a:ln>
                  <a:noFill/>
                </a:ln>
                <a:effectLst/>
                <a:uLnTx/>
                <a:uFillTx/>
              </a:rPr>
              <a:t> de </a:t>
            </a:r>
            <a:r>
              <a:rPr kumimoji="0" lang="en-US" sz="2800" b="0" i="0" u="none" strike="noStrike" cap="none" spc="0" normalizeH="0" baseline="0" noProof="0" dirty="0" err="1">
                <a:ln>
                  <a:noFill/>
                </a:ln>
                <a:effectLst/>
                <a:uLnTx/>
                <a:uFillTx/>
              </a:rPr>
              <a:t>referencia</a:t>
            </a:r>
            <a:r>
              <a:rPr kumimoji="0" lang="en-US" sz="2800" b="0" i="0" u="none" strike="noStrike" cap="none" spc="0" normalizeH="0" baseline="0" noProof="0" dirty="0">
                <a:ln>
                  <a:noFill/>
                </a:ln>
                <a:effectLst/>
                <a:uLnTx/>
                <a:uFillTx/>
              </a:rPr>
              <a:t> de la Cámara </a:t>
            </a:r>
            <a:r>
              <a:rPr kumimoji="0" lang="en-US" sz="2800" b="0" i="0" u="none" strike="noStrike" cap="none" spc="0" normalizeH="0" baseline="0" noProof="0" dirty="0" err="1">
                <a:ln>
                  <a:noFill/>
                </a:ln>
                <a:effectLst/>
                <a:uLnTx/>
                <a:uFillTx/>
              </a:rPr>
              <a:t>Algodonera</a:t>
            </a:r>
            <a:r>
              <a:rPr kumimoji="0" lang="en-US" sz="2800" b="0" i="0" u="none" strike="noStrike" cap="none" spc="0" normalizeH="0" baseline="0" noProof="0" dirty="0">
                <a:ln>
                  <a:noFill/>
                </a:ln>
                <a:effectLst/>
                <a:uLnTx/>
                <a:uFillTx/>
              </a:rPr>
              <a:t> Argentina; es </a:t>
            </a:r>
            <a:r>
              <a:rPr kumimoji="0" lang="en-US" sz="2800" b="0" i="0" u="none" strike="noStrike" cap="none" spc="0" normalizeH="0" baseline="0" noProof="0" dirty="0" err="1">
                <a:ln>
                  <a:noFill/>
                </a:ln>
                <a:effectLst/>
                <a:uLnTx/>
                <a:uFillTx/>
              </a:rPr>
              <a:t>decir</a:t>
            </a:r>
            <a:r>
              <a:rPr kumimoji="0" lang="en-US" sz="2800" b="0" i="0" u="none" strike="noStrike" cap="none" spc="0" normalizeH="0" baseline="0" noProof="0" dirty="0">
                <a:ln>
                  <a:noFill/>
                </a:ln>
                <a:effectLst/>
                <a:uLnTx/>
                <a:uFillTx/>
              </a:rPr>
              <a:t> que bajo un 33% </a:t>
            </a:r>
            <a:r>
              <a:rPr kumimoji="0" lang="en-US" sz="2800" b="0" i="0" u="none" strike="noStrike" cap="none" spc="0" normalizeH="0" baseline="0" noProof="0" dirty="0" err="1">
                <a:ln>
                  <a:noFill/>
                </a:ln>
                <a:effectLst/>
                <a:uLnTx/>
                <a:uFillTx/>
              </a:rPr>
              <a:t>en</a:t>
            </a:r>
            <a:r>
              <a:rPr kumimoji="0" lang="en-US" sz="2800" b="0" i="0" u="none" strike="noStrike" cap="none" spc="0" normalizeH="0" baseline="0" noProof="0" dirty="0">
                <a:ln>
                  <a:noFill/>
                </a:ln>
                <a:effectLst/>
                <a:uLnTx/>
                <a:uFillTx/>
              </a:rPr>
              <a:t> 33 días¡!!!!!! </a:t>
            </a:r>
            <a:r>
              <a:rPr kumimoji="0" lang="en-US" sz="2800" b="0" i="0" u="none" strike="noStrike" cap="none" spc="0" normalizeH="0" baseline="0" noProof="0" dirty="0" err="1">
                <a:ln>
                  <a:noFill/>
                </a:ln>
                <a:effectLst/>
                <a:uLnTx/>
                <a:uFillTx/>
              </a:rPr>
              <a:t>Casi</a:t>
            </a:r>
            <a:r>
              <a:rPr kumimoji="0" lang="en-US" sz="2800" b="0" i="0" u="none" strike="noStrike" cap="none" spc="0" normalizeH="0" baseline="0" noProof="0" dirty="0">
                <a:ln>
                  <a:noFill/>
                </a:ln>
                <a:effectLst/>
                <a:uLnTx/>
                <a:uFillTx/>
              </a:rPr>
              <a:t> un 1% por día. </a:t>
            </a:r>
          </a:p>
          <a:p>
            <a:pPr marL="0" marR="0" lvl="0" indent="-228600" algn="l" fontAlgn="auto">
              <a:spcBef>
                <a:spcPts val="1000"/>
              </a:spcBef>
              <a:spcAft>
                <a:spcPts val="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a:p>
            <a:pPr marL="0" marR="0" lvl="0" indent="-228600" algn="l" fontAlgn="auto">
              <a:spcBef>
                <a:spcPts val="0"/>
              </a:spcBef>
              <a:spcAft>
                <a:spcPts val="80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a:p>
            <a:pPr indent="-228600" algn="l">
              <a:buFont typeface="Arial" panose="020B0604020202020204" pitchFamily="34" charset="0"/>
              <a:buChar char="•"/>
            </a:pPr>
            <a:endParaRPr lang="en-US" sz="2200" b="1" dirty="0"/>
          </a:p>
        </p:txBody>
      </p:sp>
      <p:sp>
        <p:nvSpPr>
          <p:cNvPr id="8" name="ZoneTexte 7">
            <a:extLst>
              <a:ext uri="{FF2B5EF4-FFF2-40B4-BE49-F238E27FC236}">
                <a16:creationId xmlns:a16="http://schemas.microsoft.com/office/drawing/2014/main" id="{DC4BC271-E962-42D7-B2C5-C44E959AB1E7}"/>
              </a:ext>
            </a:extLst>
          </p:cNvPr>
          <p:cNvSpPr txBox="1"/>
          <p:nvPr/>
        </p:nvSpPr>
        <p:spPr>
          <a:xfrm>
            <a:off x="221007" y="2468511"/>
            <a:ext cx="11392924" cy="31265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658C5C8D-D471-44E4-8A67-A3C156662372}"/>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49740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EL MERCADO INTERNACIONAL DEL ALGODON 2021/22</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spcAft>
                <a:spcPts val="800"/>
              </a:spcAft>
              <a:buFont typeface="Arial" panose="020B0604020202020204" pitchFamily="34" charset="0"/>
              <a:buChar char="•"/>
            </a:pPr>
            <a:r>
              <a:rPr lang="en-US" sz="2200" b="1" u="sng" dirty="0" err="1">
                <a:effectLst/>
              </a:rPr>
              <a:t>Situación</a:t>
            </a:r>
            <a:r>
              <a:rPr lang="en-US" sz="2200" b="1" u="sng" dirty="0">
                <a:effectLst/>
              </a:rPr>
              <a:t> </a:t>
            </a:r>
            <a:r>
              <a:rPr lang="en-US" sz="2200" b="1" u="sng" dirty="0" err="1">
                <a:effectLst/>
              </a:rPr>
              <a:t>Geopolítica</a:t>
            </a:r>
            <a:r>
              <a:rPr lang="en-US" sz="2200" b="1" u="sng" dirty="0">
                <a:effectLst/>
              </a:rPr>
              <a:t> – 4</a:t>
            </a:r>
          </a:p>
          <a:p>
            <a:pPr marL="0" marR="0" lvl="0" indent="-228600" algn="l" fontAlgn="auto">
              <a:spcBef>
                <a:spcPts val="0"/>
              </a:spcBef>
              <a:spcAft>
                <a:spcPts val="8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2020: </a:t>
            </a:r>
            <a:r>
              <a:rPr kumimoji="0" lang="en-US" sz="2200" b="0" i="0" u="none" strike="noStrike" cap="none" spc="0" normalizeH="0" baseline="0" noProof="0" dirty="0" err="1">
                <a:ln>
                  <a:noFill/>
                </a:ln>
                <a:effectLst/>
                <a:uLnTx/>
                <a:uFillTx/>
              </a:rPr>
              <a:t>Ningún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fenómeno</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precedió</a:t>
            </a:r>
            <a:r>
              <a:rPr kumimoji="0" lang="en-US" sz="2200" b="0" i="0" u="none" strike="noStrike" cap="none" spc="0" normalizeH="0" baseline="0" noProof="0" dirty="0">
                <a:ln>
                  <a:noFill/>
                </a:ln>
                <a:effectLst/>
                <a:uLnTx/>
                <a:uFillTx/>
              </a:rPr>
              <a:t> la </a:t>
            </a:r>
            <a:r>
              <a:rPr kumimoji="0" lang="en-US" sz="2200" b="0" i="0" u="none" strike="noStrike" cap="none" spc="0" normalizeH="0" baseline="0" noProof="0" dirty="0" err="1">
                <a:ln>
                  <a:noFill/>
                </a:ln>
                <a:effectLst/>
                <a:uLnTx/>
                <a:uFillTx/>
              </a:rPr>
              <a:t>pandemia</a:t>
            </a:r>
            <a:r>
              <a:rPr kumimoji="0" lang="en-US" sz="2200" b="0" i="0" u="none" strike="noStrike" cap="none" spc="0" normalizeH="0" baseline="0" noProof="0" dirty="0">
                <a:ln>
                  <a:noFill/>
                </a:ln>
                <a:effectLst/>
                <a:uLnTx/>
                <a:uFillTx/>
              </a:rPr>
              <a:t>. La </a:t>
            </a:r>
            <a:r>
              <a:rPr kumimoji="0" lang="en-US" sz="2200" b="0" i="0" u="none" strike="noStrike" cap="none" spc="0" normalizeH="0" baseline="0" noProof="0" dirty="0" err="1">
                <a:ln>
                  <a:noFill/>
                </a:ln>
                <a:effectLst/>
                <a:uLnTx/>
                <a:uFillTx/>
              </a:rPr>
              <a:t>destrucción</a:t>
            </a:r>
            <a:r>
              <a:rPr kumimoji="0" lang="en-US" sz="2200" b="0" i="0" u="none" strike="noStrike" cap="none" spc="0" normalizeH="0" baseline="0" noProof="0" dirty="0">
                <a:ln>
                  <a:noFill/>
                </a:ln>
                <a:effectLst/>
                <a:uLnTx/>
                <a:uFillTx/>
              </a:rPr>
              <a:t> de la </a:t>
            </a:r>
            <a:r>
              <a:rPr kumimoji="0" lang="en-US" sz="2200" b="0" i="0" u="none" strike="noStrike" cap="none" spc="0" normalizeH="0" baseline="0" noProof="0" dirty="0" err="1">
                <a:ln>
                  <a:noFill/>
                </a:ln>
                <a:effectLst/>
                <a:uLnTx/>
                <a:uFillTx/>
              </a:rPr>
              <a:t>demanda</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en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el</a:t>
            </a:r>
            <a:r>
              <a:rPr kumimoji="0" lang="en-US" sz="2200" b="0" i="0" u="none" strike="noStrike" cap="none" spc="0" normalizeH="0" baseline="0" noProof="0" dirty="0">
                <a:ln>
                  <a:noFill/>
                </a:ln>
                <a:effectLst/>
                <a:uLnTx/>
                <a:uFillTx/>
              </a:rPr>
              <a:t> mercado </a:t>
            </a:r>
            <a:r>
              <a:rPr kumimoji="0" lang="en-US" sz="2200" b="0" i="0" u="none" strike="noStrike" cap="none" spc="0" normalizeH="0" baseline="0" noProof="0" dirty="0" err="1">
                <a:ln>
                  <a:noFill/>
                </a:ln>
                <a:effectLst/>
                <a:uLnTx/>
                <a:uFillTx/>
              </a:rPr>
              <a:t>textil</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provoco</a:t>
            </a:r>
            <a:r>
              <a:rPr kumimoji="0" lang="en-US" sz="2200" b="0" i="0" u="none" strike="noStrike" cap="none" spc="0" normalizeH="0" baseline="0" noProof="0" dirty="0">
                <a:ln>
                  <a:noFill/>
                </a:ln>
                <a:effectLst/>
                <a:uLnTx/>
                <a:uFillTx/>
              </a:rPr>
              <a:t> que </a:t>
            </a:r>
            <a:r>
              <a:rPr kumimoji="0" lang="en-US" sz="2200" b="0" i="0" u="none" strike="noStrike" cap="none" spc="0" normalizeH="0" baseline="0" noProof="0" dirty="0" err="1">
                <a:ln>
                  <a:noFill/>
                </a:ln>
                <a:effectLst/>
                <a:uLnTx/>
                <a:uFillTx/>
              </a:rPr>
              <a:t>el</a:t>
            </a:r>
            <a:r>
              <a:rPr kumimoji="0" lang="en-US" sz="2200" b="0" i="0" u="none" strike="noStrike" cap="none" spc="0" normalizeH="0" baseline="0" noProof="0" dirty="0">
                <a:ln>
                  <a:noFill/>
                </a:ln>
                <a:effectLst/>
                <a:uLnTx/>
                <a:uFillTx/>
              </a:rPr>
              <a:t> sector del </a:t>
            </a:r>
            <a:r>
              <a:rPr kumimoji="0" lang="en-US" sz="2200" b="0" i="0" u="none" strike="noStrike" cap="none" spc="0" normalizeH="0" baseline="0" noProof="0" dirty="0" err="1">
                <a:ln>
                  <a:noFill/>
                </a:ln>
                <a:effectLst/>
                <a:uLnTx/>
                <a:uFillTx/>
              </a:rPr>
              <a:t>algodón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perdiera</a:t>
            </a:r>
            <a:r>
              <a:rPr kumimoji="0" lang="en-US" sz="2200" b="0" i="0" u="none" strike="noStrike" cap="none" spc="0" normalizeH="0" baseline="0" noProof="0" dirty="0">
                <a:ln>
                  <a:noFill/>
                </a:ln>
                <a:effectLst/>
                <a:uLnTx/>
                <a:uFillTx/>
              </a:rPr>
              <a:t> 5.000 </a:t>
            </a:r>
            <a:r>
              <a:rPr kumimoji="0" lang="en-US" sz="2200" b="0" i="0" u="none" strike="noStrike" cap="none" spc="0" normalizeH="0" baseline="0" noProof="0" dirty="0" err="1">
                <a:ln>
                  <a:noFill/>
                </a:ln>
                <a:effectLst/>
                <a:uLnTx/>
                <a:uFillTx/>
              </a:rPr>
              <a:t>millones</a:t>
            </a:r>
            <a:r>
              <a:rPr kumimoji="0" lang="en-US" sz="2200" b="0" i="0" u="none" strike="noStrike" cap="none" spc="0" normalizeH="0" baseline="0" noProof="0" dirty="0">
                <a:ln>
                  <a:noFill/>
                </a:ln>
                <a:effectLst/>
                <a:uLnTx/>
                <a:uFillTx/>
              </a:rPr>
              <a:t> de </a:t>
            </a:r>
            <a:r>
              <a:rPr kumimoji="0" lang="en-US" sz="2200" b="0" i="0" u="none" strike="noStrike" cap="none" spc="0" normalizeH="0" baseline="0" noProof="0" dirty="0" err="1">
                <a:ln>
                  <a:noFill/>
                </a:ln>
                <a:effectLst/>
                <a:uLnTx/>
                <a:uFillTx/>
              </a:rPr>
              <a:t>dólares</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Todas</a:t>
            </a:r>
            <a:r>
              <a:rPr kumimoji="0" lang="en-US" sz="2200" b="0" i="0" u="none" strike="noStrike" cap="none" spc="0" normalizeH="0" baseline="0" noProof="0" dirty="0">
                <a:ln>
                  <a:noFill/>
                </a:ln>
                <a:effectLst/>
                <a:uLnTx/>
                <a:uFillTx/>
              </a:rPr>
              <a:t> las </a:t>
            </a:r>
            <a:r>
              <a:rPr kumimoji="0" lang="en-US" sz="2200" b="0" i="0" u="none" strike="noStrike" cap="none" spc="0" normalizeH="0" baseline="0" noProof="0" dirty="0" err="1">
                <a:ln>
                  <a:noFill/>
                </a:ln>
                <a:effectLst/>
                <a:uLnTx/>
                <a:uFillTx/>
              </a:rPr>
              <a:t>comodities</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durante</a:t>
            </a:r>
            <a:r>
              <a:rPr kumimoji="0" lang="en-US" sz="2200" b="0" i="0" u="none" strike="noStrike" cap="none" spc="0" normalizeH="0" baseline="0" noProof="0" dirty="0">
                <a:ln>
                  <a:noFill/>
                </a:ln>
                <a:effectLst/>
                <a:uLnTx/>
                <a:uFillTx/>
              </a:rPr>
              <a:t> los meses de </a:t>
            </a:r>
            <a:r>
              <a:rPr kumimoji="0" lang="en-US" sz="2200" b="0" i="0" u="none" strike="noStrike" cap="none" spc="0" normalizeH="0" baseline="0" noProof="0" dirty="0" err="1">
                <a:ln>
                  <a:noFill/>
                </a:ln>
                <a:effectLst/>
                <a:uLnTx/>
                <a:uFillTx/>
              </a:rPr>
              <a:t>abril</a:t>
            </a:r>
            <a:r>
              <a:rPr kumimoji="0" lang="en-US" sz="2200" b="0" i="0" u="none" strike="noStrike" cap="none" spc="0" normalizeH="0" baseline="0" noProof="0" dirty="0">
                <a:ln>
                  <a:noFill/>
                </a:ln>
                <a:effectLst/>
                <a:uLnTx/>
                <a:uFillTx/>
              </a:rPr>
              <a:t> y mayo 2020 </a:t>
            </a:r>
            <a:r>
              <a:rPr kumimoji="0" lang="en-US" sz="2200" b="0" i="0" u="none" strike="noStrike" cap="none" spc="0" normalizeH="0" baseline="0" noProof="0" dirty="0" err="1">
                <a:ln>
                  <a:noFill/>
                </a:ln>
                <a:effectLst/>
                <a:uLnTx/>
                <a:uFillTx/>
              </a:rPr>
              <a:t>vieron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caer</a:t>
            </a:r>
            <a:r>
              <a:rPr kumimoji="0" lang="en-US" sz="2200" b="0" i="0" u="none" strike="noStrike" cap="none" spc="0" normalizeH="0" baseline="0" noProof="0" dirty="0">
                <a:ln>
                  <a:noFill/>
                </a:ln>
                <a:effectLst/>
                <a:uLnTx/>
                <a:uFillTx/>
              </a:rPr>
              <a:t> los </a:t>
            </a:r>
            <a:r>
              <a:rPr kumimoji="0" lang="en-US" sz="2200" b="0" i="0" u="none" strike="noStrike" cap="none" spc="0" normalizeH="0" baseline="0" noProof="0" dirty="0" err="1">
                <a:ln>
                  <a:noFill/>
                </a:ln>
                <a:effectLst/>
                <a:uLnTx/>
                <a:uFillTx/>
              </a:rPr>
              <a:t>precios</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en</a:t>
            </a:r>
            <a:r>
              <a:rPr kumimoji="0" lang="en-US" sz="2200" b="0" i="0" u="none" strike="noStrike" cap="none" spc="0" normalizeH="0" baseline="0" noProof="0" dirty="0">
                <a:ln>
                  <a:noFill/>
                </a:ln>
                <a:effectLst/>
                <a:uLnTx/>
                <a:uFillTx/>
              </a:rPr>
              <a:t> picada; </a:t>
            </a:r>
            <a:r>
              <a:rPr kumimoji="0" lang="en-US" sz="2200" b="0" i="0" u="none" strike="noStrike" cap="none" spc="0" normalizeH="0" baseline="0" noProof="0" dirty="0" err="1">
                <a:ln>
                  <a:noFill/>
                </a:ln>
                <a:effectLst/>
                <a:uLnTx/>
                <a:uFillTx/>
              </a:rPr>
              <a:t>el</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algodón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perdió</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en</a:t>
            </a:r>
            <a:r>
              <a:rPr kumimoji="0" lang="en-US" sz="2200" b="0" i="0" u="none" strike="noStrike" cap="none" spc="0" normalizeH="0" baseline="0" noProof="0" dirty="0">
                <a:ln>
                  <a:noFill/>
                </a:ln>
                <a:effectLst/>
                <a:uLnTx/>
                <a:uFillTx/>
              </a:rPr>
              <a:t> un </a:t>
            </a:r>
            <a:r>
              <a:rPr kumimoji="0" lang="en-US" sz="2200" b="0" i="0" u="none" strike="noStrike" cap="none" spc="0" normalizeH="0" baseline="0" noProof="0" dirty="0" err="1">
                <a:ln>
                  <a:noFill/>
                </a:ln>
                <a:effectLst/>
                <a:uLnTx/>
                <a:uFillTx/>
              </a:rPr>
              <a:t>mes</a:t>
            </a:r>
            <a:r>
              <a:rPr kumimoji="0" lang="en-US" sz="2200" b="0" i="0" u="none" strike="noStrike" cap="none" spc="0" normalizeH="0" baseline="0" noProof="0" dirty="0">
                <a:ln>
                  <a:noFill/>
                </a:ln>
                <a:effectLst/>
                <a:uLnTx/>
                <a:uFillTx/>
              </a:rPr>
              <a:t> 25% de </a:t>
            </a:r>
            <a:r>
              <a:rPr kumimoji="0" lang="en-US" sz="2200" b="0" i="0" u="none" strike="noStrike" cap="none" spc="0" normalizeH="0" baseline="0" noProof="0" dirty="0" err="1">
                <a:ln>
                  <a:noFill/>
                </a:ln>
                <a:effectLst/>
                <a:uLnTx/>
                <a:uFillTx/>
              </a:rPr>
              <a:t>su</a:t>
            </a:r>
            <a:r>
              <a:rPr kumimoji="0" lang="en-US" sz="2200" b="0" i="0" u="none" strike="noStrike" cap="none" spc="0" normalizeH="0" baseline="0" noProof="0" dirty="0">
                <a:ln>
                  <a:noFill/>
                </a:ln>
                <a:effectLst/>
                <a:uLnTx/>
                <a:uFillTx/>
              </a:rPr>
              <a:t> valor </a:t>
            </a:r>
            <a:r>
              <a:rPr kumimoji="0" lang="en-US" sz="2200" b="0" i="0" u="none" strike="noStrike" cap="none" spc="0" normalizeH="0" baseline="0" noProof="0" dirty="0" err="1">
                <a:ln>
                  <a:noFill/>
                </a:ln>
                <a:effectLst/>
                <a:uLnTx/>
                <a:uFillTx/>
              </a:rPr>
              <a:t>llegando</a:t>
            </a:r>
            <a:r>
              <a:rPr kumimoji="0" lang="en-US" sz="2200" b="0" i="0" u="none" strike="noStrike" cap="none" spc="0" normalizeH="0" baseline="0" noProof="0" dirty="0">
                <a:ln>
                  <a:noFill/>
                </a:ln>
                <a:effectLst/>
                <a:uLnTx/>
                <a:uFillTx/>
              </a:rPr>
              <a:t> a los </a:t>
            </a:r>
            <a:r>
              <a:rPr kumimoji="0" lang="en-US" sz="2200" b="1" i="0" u="none" strike="noStrike" cap="none" spc="0" normalizeH="0" baseline="0" noProof="0" dirty="0">
                <a:ln>
                  <a:noFill/>
                </a:ln>
                <a:effectLst/>
                <a:uLnTx/>
                <a:uFillTx/>
              </a:rPr>
              <a:t>44 </a:t>
            </a:r>
            <a:r>
              <a:rPr kumimoji="0" lang="en-US" sz="2200" b="1" i="0" u="none" strike="noStrike" cap="none" spc="0" normalizeH="0" baseline="0" noProof="0" dirty="0" err="1">
                <a:ln>
                  <a:noFill/>
                </a:ln>
                <a:effectLst/>
                <a:uLnTx/>
                <a:uFillTx/>
              </a:rPr>
              <a:t>cts</a:t>
            </a:r>
            <a:r>
              <a:rPr kumimoji="0" lang="en-US" sz="2200" b="1" i="0" u="none" strike="noStrike" cap="none" spc="0" normalizeH="0" baseline="0" noProof="0" dirty="0">
                <a:ln>
                  <a:noFill/>
                </a:ln>
                <a:effectLst/>
                <a:uLnTx/>
                <a:uFillTx/>
              </a:rPr>
              <a:t> / </a:t>
            </a:r>
            <a:r>
              <a:rPr kumimoji="0" lang="en-US" sz="2200" b="1" i="0" u="none" strike="noStrike" cap="none" spc="0" normalizeH="0" baseline="0" noProof="0" dirty="0" err="1">
                <a:ln>
                  <a:noFill/>
                </a:ln>
                <a:effectLst/>
                <a:uLnTx/>
                <a:uFillTx/>
              </a:rPr>
              <a:t>lb</a:t>
            </a:r>
            <a:r>
              <a:rPr kumimoji="0" lang="en-US" sz="2200" b="1"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alcanzando</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así</a:t>
            </a:r>
            <a:r>
              <a:rPr kumimoji="0" lang="en-US" sz="2200" b="0" i="0" u="none" strike="noStrike" cap="none" spc="0" normalizeH="0" baseline="0" noProof="0" dirty="0">
                <a:ln>
                  <a:noFill/>
                </a:ln>
                <a:effectLst/>
                <a:uLnTx/>
                <a:uFillTx/>
              </a:rPr>
              <a:t> los </a:t>
            </a:r>
            <a:r>
              <a:rPr kumimoji="0" lang="en-US" sz="2200" b="0" i="0" u="none" strike="noStrike" cap="none" spc="0" normalizeH="0" baseline="0" noProof="0" dirty="0" err="1">
                <a:ln>
                  <a:noFill/>
                </a:ln>
                <a:effectLst/>
                <a:uLnTx/>
                <a:uFillTx/>
              </a:rPr>
              <a:t>mínimos</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históricos</a:t>
            </a:r>
            <a:r>
              <a:rPr kumimoji="0" lang="en-US" sz="2200" b="0" i="0" u="none" strike="noStrike" cap="none" spc="0" normalizeH="0" baseline="0" noProof="0" dirty="0">
                <a:ln>
                  <a:noFill/>
                </a:ln>
                <a:effectLst/>
                <a:uLnTx/>
                <a:uFillTx/>
              </a:rPr>
              <a:t> de 2009, y </a:t>
            </a:r>
            <a:r>
              <a:rPr kumimoji="0" lang="en-US" sz="2200" b="0" i="0" u="none" strike="noStrike" cap="none" spc="0" normalizeH="0" baseline="0" noProof="0" dirty="0" err="1">
                <a:ln>
                  <a:noFill/>
                </a:ln>
                <a:effectLst/>
                <a:uLnTx/>
                <a:uFillTx/>
              </a:rPr>
              <a:t>el</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caso</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excepcional</a:t>
            </a:r>
            <a:r>
              <a:rPr kumimoji="0" lang="en-US" sz="2200" b="0" i="0" u="none" strike="noStrike" cap="none" spc="0" normalizeH="0" baseline="0" noProof="0" dirty="0">
                <a:ln>
                  <a:noFill/>
                </a:ln>
                <a:effectLst/>
                <a:uLnTx/>
                <a:uFillTx/>
              </a:rPr>
              <a:t> del </a:t>
            </a:r>
            <a:r>
              <a:rPr kumimoji="0" lang="en-US" sz="2200" b="0" i="0" u="none" strike="noStrike" cap="none" spc="0" normalizeH="0" baseline="0" noProof="0" dirty="0" err="1">
                <a:ln>
                  <a:noFill/>
                </a:ln>
                <a:effectLst/>
                <a:uLnTx/>
                <a:uFillTx/>
              </a:rPr>
              <a:t>petróleo</a:t>
            </a:r>
            <a:r>
              <a:rPr kumimoji="0" lang="en-US" sz="2200" b="0" i="0" u="none" strike="noStrike" cap="none" spc="0" normalizeH="0" baseline="0" noProof="0" dirty="0">
                <a:ln>
                  <a:noFill/>
                </a:ln>
                <a:effectLst/>
                <a:uLnTx/>
                <a:uFillTx/>
              </a:rPr>
              <a:t> que </a:t>
            </a:r>
            <a:r>
              <a:rPr kumimoji="0" lang="en-US" sz="2200" b="0" i="0" u="none" strike="noStrike" cap="none" spc="0" normalizeH="0" baseline="0" noProof="0" dirty="0" err="1">
                <a:ln>
                  <a:noFill/>
                </a:ln>
                <a:effectLst/>
                <a:uLnTx/>
                <a:uFillTx/>
              </a:rPr>
              <a:t>llego</a:t>
            </a:r>
            <a:r>
              <a:rPr kumimoji="0" lang="en-US" sz="2200" b="0" i="0" u="none" strike="noStrike" cap="none" spc="0" normalizeH="0" baseline="0" noProof="0" dirty="0">
                <a:ln>
                  <a:noFill/>
                </a:ln>
                <a:effectLst/>
                <a:uLnTx/>
                <a:uFillTx/>
              </a:rPr>
              <a:t> a </a:t>
            </a:r>
            <a:r>
              <a:rPr kumimoji="0" lang="en-US" sz="2200" b="0" i="0" u="none" strike="noStrike" cap="none" spc="0" normalizeH="0" baseline="0" noProof="0" dirty="0" err="1">
                <a:ln>
                  <a:noFill/>
                </a:ln>
                <a:effectLst/>
                <a:uLnTx/>
                <a:uFillTx/>
              </a:rPr>
              <a:t>índices</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negativos</a:t>
            </a:r>
            <a:r>
              <a:rPr kumimoji="0" lang="en-US" sz="2200" b="0" i="0" u="none" strike="noStrike" cap="none" spc="0" normalizeH="0" baseline="0" noProof="0" dirty="0">
                <a:ln>
                  <a:noFill/>
                </a:ln>
                <a:effectLst/>
                <a:uLnTx/>
                <a:uFillTx/>
              </a:rPr>
              <a:t>.</a:t>
            </a:r>
          </a:p>
          <a:p>
            <a:pPr indent="-228600" algn="l">
              <a:buFont typeface="Arial" panose="020B0604020202020204" pitchFamily="34" charset="0"/>
              <a:buChar char="•"/>
            </a:pPr>
            <a:r>
              <a:rPr lang="en-US" sz="2200" dirty="0"/>
              <a:t>2021: El </a:t>
            </a:r>
            <a:r>
              <a:rPr lang="en-US" sz="2200" dirty="0" err="1"/>
              <a:t>precio</a:t>
            </a:r>
            <a:r>
              <a:rPr lang="en-US" sz="2200" dirty="0"/>
              <a:t> de </a:t>
            </a:r>
            <a:r>
              <a:rPr lang="en-US" sz="2200" dirty="0" err="1"/>
              <a:t>todas</a:t>
            </a:r>
            <a:r>
              <a:rPr lang="en-US" sz="2200" dirty="0"/>
              <a:t> las </a:t>
            </a:r>
            <a:r>
              <a:rPr lang="en-US" sz="2200" dirty="0" err="1"/>
              <a:t>comodities</a:t>
            </a:r>
            <a:r>
              <a:rPr lang="en-US" sz="2200" dirty="0"/>
              <a:t> </a:t>
            </a:r>
            <a:r>
              <a:rPr lang="en-US" sz="2200" dirty="0" err="1"/>
              <a:t>subieron</a:t>
            </a:r>
            <a:r>
              <a:rPr lang="en-US" sz="2200" dirty="0"/>
              <a:t> a de </a:t>
            </a:r>
            <a:r>
              <a:rPr lang="en-US" sz="2200" dirty="0" err="1"/>
              <a:t>niveles</a:t>
            </a:r>
            <a:r>
              <a:rPr lang="en-US" sz="2200" dirty="0"/>
              <a:t> record </a:t>
            </a:r>
            <a:r>
              <a:rPr lang="en-US" sz="2200" dirty="0" err="1"/>
              <a:t>alcanzando</a:t>
            </a:r>
            <a:r>
              <a:rPr lang="en-US" sz="2200" dirty="0"/>
              <a:t> </a:t>
            </a:r>
            <a:r>
              <a:rPr lang="en-US" sz="2200" dirty="0" err="1"/>
              <a:t>el</a:t>
            </a:r>
            <a:r>
              <a:rPr lang="en-US" sz="2200" dirty="0"/>
              <a:t> </a:t>
            </a:r>
            <a:r>
              <a:rPr lang="en-US" sz="2200" dirty="0" err="1"/>
              <a:t>algodon</a:t>
            </a:r>
            <a:r>
              <a:rPr lang="en-US" sz="2200" dirty="0"/>
              <a:t> </a:t>
            </a:r>
            <a:r>
              <a:rPr lang="en-US" sz="2200" dirty="0" err="1"/>
              <a:t>en</a:t>
            </a:r>
            <a:r>
              <a:rPr lang="en-US" sz="2200" dirty="0"/>
              <a:t> </a:t>
            </a:r>
            <a:r>
              <a:rPr lang="en-US" sz="2200" dirty="0" err="1"/>
              <a:t>octubre</a:t>
            </a:r>
            <a:r>
              <a:rPr lang="en-US" sz="2200" dirty="0"/>
              <a:t> 2021 las </a:t>
            </a:r>
            <a:r>
              <a:rPr lang="en-US" sz="2200" b="1" dirty="0"/>
              <a:t>116,48 CTS/LB </a:t>
            </a:r>
            <a:r>
              <a:rPr lang="en-US" sz="2200" dirty="0"/>
              <a:t>es </a:t>
            </a:r>
            <a:r>
              <a:rPr lang="en-US" sz="2200" dirty="0" err="1"/>
              <a:t>decir</a:t>
            </a:r>
            <a:r>
              <a:rPr lang="en-US" sz="2200" dirty="0"/>
              <a:t> </a:t>
            </a:r>
            <a:r>
              <a:rPr lang="en-US" sz="2200" b="1" dirty="0"/>
              <a:t>2500 </a:t>
            </a:r>
            <a:r>
              <a:rPr lang="en-US" sz="2200" b="1" dirty="0" err="1"/>
              <a:t>dolares</a:t>
            </a:r>
            <a:r>
              <a:rPr lang="en-US" sz="2200" b="1" dirty="0"/>
              <a:t> </a:t>
            </a:r>
            <a:r>
              <a:rPr lang="en-US" sz="2200" dirty="0"/>
              <a:t>la </a:t>
            </a:r>
            <a:r>
              <a:rPr lang="en-US" sz="2200" dirty="0" err="1"/>
              <a:t>tonelada</a:t>
            </a:r>
            <a:r>
              <a:rPr lang="en-US" sz="2200" dirty="0"/>
              <a:t> base SLM 1-1/16. </a:t>
            </a:r>
            <a:r>
              <a:rPr lang="en-US" sz="2200" dirty="0" err="1"/>
              <a:t>Esto</a:t>
            </a:r>
            <a:r>
              <a:rPr lang="en-US" sz="2200" dirty="0"/>
              <a:t> </a:t>
            </a:r>
            <a:r>
              <a:rPr lang="en-US" sz="2200" dirty="0" err="1"/>
              <a:t>significo</a:t>
            </a:r>
            <a:r>
              <a:rPr lang="en-US" sz="2200" dirty="0"/>
              <a:t> una </a:t>
            </a:r>
            <a:r>
              <a:rPr lang="en-US" sz="2200" dirty="0" err="1"/>
              <a:t>variacion</a:t>
            </a:r>
            <a:r>
              <a:rPr lang="en-US" sz="2200" dirty="0"/>
              <a:t> de un +</a:t>
            </a:r>
            <a:r>
              <a:rPr lang="en-US" sz="2200" b="1" dirty="0"/>
              <a:t>66 % </a:t>
            </a:r>
            <a:r>
              <a:rPr lang="en-US" sz="2200" b="1" dirty="0" err="1"/>
              <a:t>en</a:t>
            </a:r>
            <a:r>
              <a:rPr lang="en-US" sz="2200" b="1" dirty="0"/>
              <a:t> 5 </a:t>
            </a:r>
            <a:r>
              <a:rPr lang="en-US" sz="2200" b="1" dirty="0" err="1"/>
              <a:t>años</a:t>
            </a:r>
            <a:r>
              <a:rPr lang="en-US" sz="2200" dirty="0"/>
              <a:t>; </a:t>
            </a:r>
            <a:r>
              <a:rPr lang="en-US" sz="2200" b="1" dirty="0"/>
              <a:t>un +72,50 % </a:t>
            </a:r>
            <a:r>
              <a:rPr lang="en-US" sz="2200" b="1" dirty="0" err="1"/>
              <a:t>en</a:t>
            </a:r>
            <a:r>
              <a:rPr lang="en-US" sz="2200" b="1" dirty="0"/>
              <a:t> 1 </a:t>
            </a:r>
            <a:r>
              <a:rPr lang="en-US" sz="2200" b="1" dirty="0" err="1"/>
              <a:t>año</a:t>
            </a:r>
            <a:r>
              <a:rPr lang="en-US" sz="2200" dirty="0"/>
              <a:t>; y un +</a:t>
            </a:r>
            <a:r>
              <a:rPr lang="en-US" sz="2200" b="1" dirty="0"/>
              <a:t>18,30 % </a:t>
            </a:r>
            <a:r>
              <a:rPr lang="en-US" sz="2200" b="1" dirty="0" err="1"/>
              <a:t>en</a:t>
            </a:r>
            <a:r>
              <a:rPr lang="en-US" sz="2200" b="1" dirty="0"/>
              <a:t> 1 </a:t>
            </a:r>
            <a:r>
              <a:rPr lang="en-US" sz="2200" b="1" dirty="0" err="1"/>
              <a:t>mes</a:t>
            </a:r>
            <a:r>
              <a:rPr lang="en-US" sz="2200" dirty="0"/>
              <a:t>.</a:t>
            </a:r>
          </a:p>
          <a:p>
            <a:pPr indent="-228600" algn="l">
              <a:buFont typeface="Arial" panose="020B0604020202020204" pitchFamily="34" charset="0"/>
              <a:buChar char="•"/>
            </a:pPr>
            <a:r>
              <a:rPr lang="en-US" sz="2200" dirty="0" err="1"/>
              <a:t>Desde</a:t>
            </a:r>
            <a:r>
              <a:rPr lang="en-US" sz="2200" dirty="0"/>
              <a:t> </a:t>
            </a:r>
            <a:r>
              <a:rPr lang="en-US" sz="2200" dirty="0" err="1"/>
              <a:t>el</a:t>
            </a:r>
            <a:r>
              <a:rPr lang="en-US" sz="2200" dirty="0"/>
              <a:t> 01/01/2021 hasta 07/10/2021 </a:t>
            </a:r>
            <a:r>
              <a:rPr lang="en-US" sz="2200" dirty="0" err="1"/>
              <a:t>el</a:t>
            </a:r>
            <a:r>
              <a:rPr lang="en-US" sz="2200" dirty="0"/>
              <a:t> </a:t>
            </a:r>
            <a:r>
              <a:rPr lang="en-US" sz="2200" dirty="0" err="1"/>
              <a:t>aumento</a:t>
            </a:r>
            <a:r>
              <a:rPr lang="en-US" sz="2200" dirty="0"/>
              <a:t> ha </a:t>
            </a:r>
            <a:r>
              <a:rPr lang="en-US" sz="2200" dirty="0" err="1"/>
              <a:t>sido</a:t>
            </a:r>
            <a:r>
              <a:rPr lang="en-US" sz="2200" dirty="0"/>
              <a:t> de un+ </a:t>
            </a:r>
            <a:r>
              <a:rPr lang="en-US" sz="2200" b="1" dirty="0"/>
              <a:t>44 %.</a:t>
            </a:r>
          </a:p>
        </p:txBody>
      </p:sp>
      <p:pic>
        <p:nvPicPr>
          <p:cNvPr id="7" name="Image 6">
            <a:extLst>
              <a:ext uri="{FF2B5EF4-FFF2-40B4-BE49-F238E27FC236}">
                <a16:creationId xmlns:a16="http://schemas.microsoft.com/office/drawing/2014/main" id="{CAF1F1AC-9076-4097-91DE-54453B69303F}"/>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358260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EL MERCADO INTERNACIONAL DEL ALGODON 2021/22</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spcAft>
                <a:spcPts val="800"/>
              </a:spcAft>
              <a:buFont typeface="Arial" panose="020B0604020202020204" pitchFamily="34" charset="0"/>
              <a:buChar char="•"/>
            </a:pPr>
            <a:r>
              <a:rPr lang="en-US" sz="2200" b="1" u="sng" dirty="0" err="1">
                <a:effectLst/>
              </a:rPr>
              <a:t>Situación</a:t>
            </a:r>
            <a:r>
              <a:rPr lang="en-US" sz="2200" b="1" u="sng" dirty="0">
                <a:effectLst/>
              </a:rPr>
              <a:t> </a:t>
            </a:r>
            <a:r>
              <a:rPr lang="en-US" sz="2200" b="1" u="sng" dirty="0" err="1">
                <a:effectLst/>
              </a:rPr>
              <a:t>Geopolítica</a:t>
            </a:r>
            <a:r>
              <a:rPr lang="en-US" sz="2200" b="1" u="sng" dirty="0">
                <a:effectLst/>
              </a:rPr>
              <a:t> – 5</a:t>
            </a:r>
          </a:p>
          <a:p>
            <a:pPr indent="-228600" algn="l">
              <a:spcAft>
                <a:spcPts val="800"/>
              </a:spcAft>
              <a:buFont typeface="Arial" panose="020B0604020202020204" pitchFamily="34" charset="0"/>
              <a:buChar char="•"/>
            </a:pPr>
            <a:endParaRPr lang="en-US" sz="2200" dirty="0"/>
          </a:p>
          <a:p>
            <a:pPr indent="-228600" algn="l">
              <a:spcAft>
                <a:spcPts val="800"/>
              </a:spcAft>
              <a:buFont typeface="Arial" panose="020B0604020202020204" pitchFamily="34" charset="0"/>
              <a:buChar char="•"/>
            </a:pPr>
            <a:r>
              <a:rPr lang="en-US" sz="2200" dirty="0"/>
              <a:t>El </a:t>
            </a:r>
            <a:r>
              <a:rPr lang="en-US" sz="2200" dirty="0" err="1"/>
              <a:t>indice</a:t>
            </a:r>
            <a:r>
              <a:rPr lang="en-US" sz="2200" dirty="0"/>
              <a:t> de los </a:t>
            </a:r>
            <a:r>
              <a:rPr lang="en-US" sz="2200" dirty="0" err="1"/>
              <a:t>productos</a:t>
            </a:r>
            <a:r>
              <a:rPr lang="en-US" sz="2200" dirty="0"/>
              <a:t> </a:t>
            </a:r>
            <a:r>
              <a:rPr lang="en-US" sz="2200" dirty="0" err="1"/>
              <a:t>alimentarios</a:t>
            </a:r>
            <a:r>
              <a:rPr lang="en-US" sz="2200" dirty="0"/>
              <a:t> se </a:t>
            </a:r>
            <a:r>
              <a:rPr lang="en-US" sz="2200" dirty="0" err="1"/>
              <a:t>fijo</a:t>
            </a:r>
            <a:r>
              <a:rPr lang="en-US" sz="2200" dirty="0"/>
              <a:t> </a:t>
            </a:r>
            <a:r>
              <a:rPr lang="en-US" sz="2200" dirty="0" err="1"/>
              <a:t>en</a:t>
            </a:r>
            <a:r>
              <a:rPr lang="en-US" sz="2200" dirty="0"/>
              <a:t> </a:t>
            </a:r>
            <a:r>
              <a:rPr lang="en-US" sz="2200" dirty="0" err="1"/>
              <a:t>septiembre</a:t>
            </a:r>
            <a:r>
              <a:rPr lang="en-US" sz="2200" dirty="0"/>
              <a:t> 2021 a 130 puntos –un record </a:t>
            </a:r>
            <a:r>
              <a:rPr lang="en-US" sz="2200" dirty="0" err="1"/>
              <a:t>historico</a:t>
            </a:r>
            <a:r>
              <a:rPr lang="en-US" sz="2200" dirty="0"/>
              <a:t> </a:t>
            </a:r>
            <a:r>
              <a:rPr lang="en-US" sz="2200" dirty="0" err="1"/>
              <a:t>desde</a:t>
            </a:r>
            <a:r>
              <a:rPr lang="en-US" sz="2200" dirty="0"/>
              <a:t> </a:t>
            </a:r>
            <a:r>
              <a:rPr lang="en-US" sz="2200" dirty="0" err="1"/>
              <a:t>el</a:t>
            </a:r>
            <a:r>
              <a:rPr lang="en-US" sz="2200" dirty="0"/>
              <a:t> </a:t>
            </a:r>
            <a:r>
              <a:rPr lang="en-US" sz="2200" dirty="0" err="1"/>
              <a:t>año</a:t>
            </a:r>
            <a:r>
              <a:rPr lang="en-US" sz="2200" dirty="0"/>
              <a:t> 2011 es </a:t>
            </a:r>
            <a:r>
              <a:rPr lang="en-US" sz="2200" dirty="0" err="1"/>
              <a:t>decir</a:t>
            </a:r>
            <a:r>
              <a:rPr lang="en-US" sz="2200" dirty="0"/>
              <a:t> que </a:t>
            </a:r>
            <a:r>
              <a:rPr lang="en-US" sz="2200" dirty="0" err="1"/>
              <a:t>en</a:t>
            </a:r>
            <a:r>
              <a:rPr lang="en-US" sz="2200" dirty="0"/>
              <a:t> un </a:t>
            </a:r>
            <a:r>
              <a:rPr lang="en-US" sz="2200" dirty="0" err="1"/>
              <a:t>año</a:t>
            </a:r>
            <a:r>
              <a:rPr lang="en-US" sz="2200" dirty="0"/>
              <a:t> </a:t>
            </a:r>
            <a:r>
              <a:rPr lang="en-US" sz="2200" dirty="0" err="1"/>
              <a:t>el</a:t>
            </a:r>
            <a:r>
              <a:rPr lang="en-US" sz="2200" dirty="0"/>
              <a:t> </a:t>
            </a:r>
            <a:r>
              <a:rPr lang="en-US" sz="2200" dirty="0" err="1"/>
              <a:t>indice</a:t>
            </a:r>
            <a:r>
              <a:rPr lang="en-US" sz="2200" dirty="0"/>
              <a:t> </a:t>
            </a:r>
            <a:r>
              <a:rPr lang="en-US" sz="2200" dirty="0" err="1"/>
              <a:t>aumento</a:t>
            </a:r>
            <a:r>
              <a:rPr lang="en-US" sz="2200" dirty="0"/>
              <a:t> un </a:t>
            </a:r>
            <a:r>
              <a:rPr lang="en-US" sz="2200" b="1" dirty="0"/>
              <a:t>+33%.</a:t>
            </a:r>
          </a:p>
          <a:p>
            <a:pPr indent="-228600" algn="l">
              <a:spcAft>
                <a:spcPts val="800"/>
              </a:spcAft>
              <a:buFont typeface="Arial" panose="020B0604020202020204" pitchFamily="34" charset="0"/>
              <a:buChar char="•"/>
            </a:pPr>
            <a:r>
              <a:rPr lang="en-US" sz="2200" dirty="0">
                <a:effectLst/>
              </a:rPr>
              <a:t>Las malas </a:t>
            </a:r>
            <a:r>
              <a:rPr lang="en-US" sz="2200" dirty="0" err="1">
                <a:effectLst/>
              </a:rPr>
              <a:t>cosechas</a:t>
            </a:r>
            <a:r>
              <a:rPr lang="en-US" sz="2200" dirty="0">
                <a:effectLst/>
              </a:rPr>
              <a:t> + la </a:t>
            </a:r>
            <a:r>
              <a:rPr lang="en-US" sz="2200" dirty="0" err="1">
                <a:effectLst/>
              </a:rPr>
              <a:t>demanda</a:t>
            </a:r>
            <a:r>
              <a:rPr lang="en-US" sz="2200" dirty="0">
                <a:effectLst/>
              </a:rPr>
              <a:t> de China </a:t>
            </a:r>
            <a:r>
              <a:rPr lang="en-US" sz="2200" dirty="0" err="1">
                <a:effectLst/>
              </a:rPr>
              <a:t>explican</a:t>
            </a:r>
            <a:r>
              <a:rPr lang="en-US" sz="2200" dirty="0">
                <a:effectLst/>
              </a:rPr>
              <a:t> la </a:t>
            </a:r>
            <a:r>
              <a:rPr lang="en-US" sz="2200" dirty="0" err="1">
                <a:effectLst/>
              </a:rPr>
              <a:t>fuerte</a:t>
            </a:r>
            <a:r>
              <a:rPr lang="en-US" sz="2200" dirty="0">
                <a:effectLst/>
              </a:rPr>
              <a:t> </a:t>
            </a:r>
            <a:r>
              <a:rPr lang="en-US" sz="2200" dirty="0" err="1">
                <a:effectLst/>
              </a:rPr>
              <a:t>aumentacion</a:t>
            </a:r>
            <a:r>
              <a:rPr lang="en-US" sz="2200" dirty="0">
                <a:effectLst/>
              </a:rPr>
              <a:t> de los </a:t>
            </a:r>
            <a:r>
              <a:rPr lang="en-US" sz="2200" dirty="0" err="1">
                <a:effectLst/>
              </a:rPr>
              <a:t>productos</a:t>
            </a:r>
            <a:r>
              <a:rPr lang="en-US" sz="2200" dirty="0">
                <a:effectLst/>
              </a:rPr>
              <a:t> </a:t>
            </a:r>
            <a:r>
              <a:rPr lang="en-US" sz="2200" dirty="0" err="1">
                <a:effectLst/>
              </a:rPr>
              <a:t>agricolas</a:t>
            </a:r>
            <a:r>
              <a:rPr lang="en-US" sz="2200" dirty="0">
                <a:effectLst/>
              </a:rPr>
              <a:t> de base.</a:t>
            </a:r>
          </a:p>
          <a:p>
            <a:pPr indent="-228600" algn="l">
              <a:spcAft>
                <a:spcPts val="800"/>
              </a:spcAft>
              <a:buFont typeface="Arial" panose="020B0604020202020204" pitchFamily="34" charset="0"/>
              <a:buChar char="•"/>
            </a:pPr>
            <a:r>
              <a:rPr lang="en-US" sz="2200" dirty="0"/>
              <a:t>La </a:t>
            </a:r>
            <a:r>
              <a:rPr lang="en-US" sz="2200" dirty="0" err="1"/>
              <a:t>cosecha</a:t>
            </a:r>
            <a:r>
              <a:rPr lang="en-US" sz="2200" dirty="0"/>
              <a:t> de </a:t>
            </a:r>
            <a:r>
              <a:rPr lang="en-US" sz="2200" dirty="0" err="1"/>
              <a:t>cereales</a:t>
            </a:r>
            <a:r>
              <a:rPr lang="en-US" sz="2200" dirty="0"/>
              <a:t> </a:t>
            </a:r>
            <a:r>
              <a:rPr lang="en-US" sz="2200" dirty="0" err="1"/>
              <a:t>en</a:t>
            </a:r>
            <a:r>
              <a:rPr lang="en-US" sz="2200" dirty="0"/>
              <a:t> </a:t>
            </a:r>
            <a:r>
              <a:rPr lang="en-US" sz="2200" dirty="0" err="1"/>
              <a:t>el</a:t>
            </a:r>
            <a:r>
              <a:rPr lang="en-US" sz="2200" dirty="0"/>
              <a:t> 2021 </a:t>
            </a:r>
            <a:r>
              <a:rPr lang="en-US" sz="2200" dirty="0" err="1"/>
              <a:t>marca</a:t>
            </a:r>
            <a:r>
              <a:rPr lang="en-US" sz="2200" dirty="0"/>
              <a:t> un record de 2.800 </a:t>
            </a:r>
            <a:r>
              <a:rPr lang="en-US" sz="2200" dirty="0" err="1"/>
              <a:t>billones</a:t>
            </a:r>
            <a:r>
              <a:rPr lang="en-US" sz="2200" dirty="0"/>
              <a:t> de </a:t>
            </a:r>
            <a:r>
              <a:rPr lang="en-US" sz="2200" dirty="0" err="1"/>
              <a:t>toneladas</a:t>
            </a:r>
            <a:r>
              <a:rPr lang="en-US" sz="2200" dirty="0"/>
              <a:t>.</a:t>
            </a:r>
          </a:p>
          <a:p>
            <a:pPr indent="-228600" algn="l">
              <a:spcAft>
                <a:spcPts val="800"/>
              </a:spcAft>
              <a:buFont typeface="Arial" panose="020B0604020202020204" pitchFamily="34" charset="0"/>
              <a:buChar char="•"/>
            </a:pPr>
            <a:endParaRPr lang="en-US" sz="2200" dirty="0">
              <a:effectLst/>
            </a:endParaRPr>
          </a:p>
        </p:txBody>
      </p:sp>
      <p:pic>
        <p:nvPicPr>
          <p:cNvPr id="7" name="Image 6">
            <a:extLst>
              <a:ext uri="{FF2B5EF4-FFF2-40B4-BE49-F238E27FC236}">
                <a16:creationId xmlns:a16="http://schemas.microsoft.com/office/drawing/2014/main" id="{CB1784C0-865F-469F-8E16-6E4EB02EDAF5}"/>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1988210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27">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2103121" y="310343"/>
            <a:ext cx="7985759" cy="868823"/>
          </a:xfrm>
        </p:spPr>
        <p:txBody>
          <a:bodyPr anchor="ctr">
            <a:normAutofit/>
          </a:bodyPr>
          <a:lstStyle/>
          <a:p>
            <a:r>
              <a:rPr lang="fr-FR" sz="2800" dirty="0">
                <a:latin typeface="+mn-lt"/>
              </a:rPr>
              <a:t>EL MERCADO INTERNACIONAL DEL ALGODON 2021/22</a:t>
            </a:r>
          </a:p>
        </p:txBody>
      </p:sp>
      <p:sp>
        <p:nvSpPr>
          <p:cNvPr id="36" name="Rectangle: Rounded Corners 29">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615738" y="1263807"/>
            <a:ext cx="6960524" cy="598516"/>
          </a:xfrm>
        </p:spPr>
        <p:txBody>
          <a:bodyPr anchor="ctr">
            <a:normAutofit/>
          </a:bodyPr>
          <a:lstStyle/>
          <a:p>
            <a:pPr marL="342900" marR="0" lvl="0" indent="-342900" defTabSz="457200" rtl="0" eaLnBrk="1" fontAlgn="auto" latinLnBrk="0" hangingPunct="1">
              <a:spcBef>
                <a:spcPts val="1000"/>
              </a:spcBef>
              <a:spcAft>
                <a:spcPts val="0"/>
              </a:spcAft>
              <a:buClr>
                <a:srgbClr val="A53010"/>
              </a:buClr>
              <a:buSzTx/>
              <a:buFont typeface="Wingdings 3" charset="2"/>
              <a:buChar char=""/>
              <a:tabLst/>
              <a:defRPr/>
            </a:pPr>
            <a:r>
              <a:rPr kumimoji="0" lang="fr-FR" sz="1700" b="1" i="0" u="none" strike="noStrike" kern="1200" cap="none" spc="0" normalizeH="0" baseline="0" noProof="0">
                <a:ln>
                  <a:noFill/>
                </a:ln>
                <a:solidFill>
                  <a:schemeClr val="bg1"/>
                </a:solidFill>
                <a:effectLst/>
                <a:uLnTx/>
                <a:uFillTx/>
                <a:latin typeface="Century Gothic" panose="020B0502020202020204"/>
                <a:ea typeface="+mn-ea"/>
                <a:cs typeface="+mn-cs"/>
              </a:rPr>
              <a:t>Superficie sembradas , cosechadas produccion y rinde por provincias – Campaña 2019/20</a:t>
            </a:r>
          </a:p>
        </p:txBody>
      </p:sp>
      <p:pic>
        <p:nvPicPr>
          <p:cNvPr id="10" name="Image 9">
            <a:extLst>
              <a:ext uri="{FF2B5EF4-FFF2-40B4-BE49-F238E27FC236}">
                <a16:creationId xmlns:a16="http://schemas.microsoft.com/office/drawing/2014/main" id="{85B70A14-A2BA-4DB4-BD2F-86EE2E1C7213}"/>
              </a:ext>
            </a:extLst>
          </p:cNvPr>
          <p:cNvPicPr>
            <a:picLocks noChangeAspect="1"/>
          </p:cNvPicPr>
          <p:nvPr/>
        </p:nvPicPr>
        <p:blipFill>
          <a:blip r:embed="rId2"/>
          <a:stretch>
            <a:fillRect/>
          </a:stretch>
        </p:blipFill>
        <p:spPr>
          <a:xfrm>
            <a:off x="1130529" y="2139484"/>
            <a:ext cx="9930941" cy="4096512"/>
          </a:xfrm>
          <a:prstGeom prst="rect">
            <a:avLst/>
          </a:prstGeom>
        </p:spPr>
      </p:pic>
      <p:pic>
        <p:nvPicPr>
          <p:cNvPr id="8" name="Image 7">
            <a:extLst>
              <a:ext uri="{FF2B5EF4-FFF2-40B4-BE49-F238E27FC236}">
                <a16:creationId xmlns:a16="http://schemas.microsoft.com/office/drawing/2014/main" id="{45183FC7-9C64-45EB-B946-B9367D69FCF2}"/>
              </a:ext>
            </a:extLst>
          </p:cNvPr>
          <p:cNvPicPr>
            <a:picLocks noChangeAspect="1"/>
          </p:cNvPicPr>
          <p:nvPr/>
        </p:nvPicPr>
        <p:blipFill>
          <a:blip r:embed="rId3"/>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390321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50628"/>
            <a:ext cx="11876401" cy="5343787"/>
          </a:xfrm>
        </p:spPr>
        <p:txBody>
          <a:bodyPr>
            <a:normAutofit/>
          </a:bodyPr>
          <a:lstStyle/>
          <a:p>
            <a:pPr marL="342900" marR="0" lvl="0" indent="-342900"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lang="es-ES">
                <a:effectLst/>
              </a:rPr>
              <a:t>Superficie sembrada, cosechada, producción y rinde promedio en la República Argentina en las últimas 20 campañas agrícolas.</a:t>
            </a:r>
            <a:endParaRPr kumimoji="0" lang="fr-FR" b="0" i="0" u="none" strike="noStrike" kern="1200" cap="none" spc="0" normalizeH="0" baseline="0" noProof="0" dirty="0">
              <a:ln>
                <a:noFill/>
              </a:ln>
              <a:solidFill>
                <a:prstClr val="black">
                  <a:lumMod val="75000"/>
                  <a:lumOff val="25000"/>
                </a:prstClr>
              </a:solidFill>
              <a:effectLst/>
              <a:uLnTx/>
              <a:uFillTx/>
              <a:ea typeface="+mn-ea"/>
              <a:cs typeface="+mn-cs"/>
            </a:endParaRPr>
          </a:p>
        </p:txBody>
      </p:sp>
      <p:pic>
        <p:nvPicPr>
          <p:cNvPr id="5" name="Image 4">
            <a:extLst>
              <a:ext uri="{FF2B5EF4-FFF2-40B4-BE49-F238E27FC236}">
                <a16:creationId xmlns:a16="http://schemas.microsoft.com/office/drawing/2014/main" id="{2D07FBEB-C5F0-4051-80E5-FD77C809F898}"/>
              </a:ext>
            </a:extLst>
          </p:cNvPr>
          <p:cNvPicPr>
            <a:picLocks noChangeAspect="1"/>
          </p:cNvPicPr>
          <p:nvPr/>
        </p:nvPicPr>
        <p:blipFill>
          <a:blip r:embed="rId2"/>
          <a:stretch>
            <a:fillRect/>
          </a:stretch>
        </p:blipFill>
        <p:spPr>
          <a:xfrm>
            <a:off x="11040663" y="112643"/>
            <a:ext cx="1005927" cy="1201016"/>
          </a:xfrm>
          <a:prstGeom prst="rect">
            <a:avLst/>
          </a:prstGeom>
        </p:spPr>
      </p:pic>
      <p:pic>
        <p:nvPicPr>
          <p:cNvPr id="6" name="Image 5">
            <a:extLst>
              <a:ext uri="{FF2B5EF4-FFF2-40B4-BE49-F238E27FC236}">
                <a16:creationId xmlns:a16="http://schemas.microsoft.com/office/drawing/2014/main" id="{027F9331-25CB-48EC-8BAC-81FCF76E50FB}"/>
              </a:ext>
            </a:extLst>
          </p:cNvPr>
          <p:cNvPicPr>
            <a:picLocks noChangeAspect="1"/>
          </p:cNvPicPr>
          <p:nvPr/>
        </p:nvPicPr>
        <p:blipFill>
          <a:blip r:embed="rId3"/>
          <a:stretch>
            <a:fillRect/>
          </a:stretch>
        </p:blipFill>
        <p:spPr>
          <a:xfrm>
            <a:off x="885217" y="2052536"/>
            <a:ext cx="10418323" cy="4727643"/>
          </a:xfrm>
          <a:prstGeom prst="rect">
            <a:avLst/>
          </a:prstGeom>
        </p:spPr>
      </p:pic>
    </p:spTree>
    <p:extLst>
      <p:ext uri="{BB962C8B-B14F-4D97-AF65-F5344CB8AC3E}">
        <p14:creationId xmlns:p14="http://schemas.microsoft.com/office/powerpoint/2010/main" val="1783515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315599" y="1331682"/>
            <a:ext cx="11876401" cy="4873953"/>
          </a:xfrm>
        </p:spPr>
        <p:txBody>
          <a:bodyPr>
            <a:normAutofit/>
          </a:bodyPr>
          <a:lstStyle/>
          <a:p>
            <a:pPr marL="342900" marR="0" lvl="0" indent="-342900"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lang="es-ES" dirty="0">
                <a:effectLst/>
              </a:rPr>
              <a:t>Rinde promedio en la República Argentina en las últimas 20 campañas agrícolas.</a:t>
            </a:r>
            <a:endParaRPr kumimoji="0" lang="fr-FR" b="0" i="0" u="none" strike="noStrike" kern="1200" cap="none" spc="0" normalizeH="0" baseline="0" noProof="0" dirty="0">
              <a:ln>
                <a:noFill/>
              </a:ln>
              <a:solidFill>
                <a:prstClr val="black">
                  <a:lumMod val="75000"/>
                  <a:lumOff val="25000"/>
                </a:prstClr>
              </a:solidFill>
              <a:effectLst/>
              <a:uLnTx/>
              <a:uFillTx/>
              <a:ea typeface="+mn-ea"/>
              <a:cs typeface="+mn-cs"/>
            </a:endParaRPr>
          </a:p>
        </p:txBody>
      </p:sp>
      <p:pic>
        <p:nvPicPr>
          <p:cNvPr id="5" name="Image 4">
            <a:extLst>
              <a:ext uri="{FF2B5EF4-FFF2-40B4-BE49-F238E27FC236}">
                <a16:creationId xmlns:a16="http://schemas.microsoft.com/office/drawing/2014/main" id="{2D07FBEB-C5F0-4051-80E5-FD77C809F898}"/>
              </a:ext>
            </a:extLst>
          </p:cNvPr>
          <p:cNvPicPr>
            <a:picLocks noChangeAspect="1"/>
          </p:cNvPicPr>
          <p:nvPr/>
        </p:nvPicPr>
        <p:blipFill>
          <a:blip r:embed="rId3"/>
          <a:stretch>
            <a:fillRect/>
          </a:stretch>
        </p:blipFill>
        <p:spPr>
          <a:xfrm>
            <a:off x="11040663" y="112643"/>
            <a:ext cx="1005927" cy="1201016"/>
          </a:xfrm>
          <a:prstGeom prst="rect">
            <a:avLst/>
          </a:prstGeom>
        </p:spPr>
      </p:pic>
      <p:pic>
        <p:nvPicPr>
          <p:cNvPr id="8" name="Image 7">
            <a:extLst>
              <a:ext uri="{FF2B5EF4-FFF2-40B4-BE49-F238E27FC236}">
                <a16:creationId xmlns:a16="http://schemas.microsoft.com/office/drawing/2014/main" id="{B2D9F6C0-A00B-4004-9DF3-8E0074B3C67E}"/>
              </a:ext>
            </a:extLst>
          </p:cNvPr>
          <p:cNvPicPr>
            <a:picLocks noChangeAspect="1"/>
          </p:cNvPicPr>
          <p:nvPr/>
        </p:nvPicPr>
        <p:blipFill>
          <a:blip r:embed="rId4"/>
          <a:stretch>
            <a:fillRect/>
          </a:stretch>
        </p:blipFill>
        <p:spPr>
          <a:xfrm>
            <a:off x="2452924" y="1803062"/>
            <a:ext cx="8949164" cy="4240648"/>
          </a:xfrm>
          <a:prstGeom prst="rect">
            <a:avLst/>
          </a:prstGeom>
        </p:spPr>
      </p:pic>
      <p:sp>
        <p:nvSpPr>
          <p:cNvPr id="9" name="ZoneTexte 8">
            <a:extLst>
              <a:ext uri="{FF2B5EF4-FFF2-40B4-BE49-F238E27FC236}">
                <a16:creationId xmlns:a16="http://schemas.microsoft.com/office/drawing/2014/main" id="{DF8407DF-0360-47F8-8D21-FD5907EACFF5}"/>
              </a:ext>
            </a:extLst>
          </p:cNvPr>
          <p:cNvSpPr txBox="1"/>
          <p:nvPr/>
        </p:nvSpPr>
        <p:spPr>
          <a:xfrm>
            <a:off x="144463" y="6394048"/>
            <a:ext cx="4970462" cy="230832"/>
          </a:xfrm>
          <a:prstGeom prst="rect">
            <a:avLst/>
          </a:prstGeom>
          <a:noFill/>
        </p:spPr>
        <p:txBody>
          <a:bodyPr wrap="square">
            <a:spAutoFit/>
          </a:bodyPr>
          <a:lstStyle/>
          <a:p>
            <a:r>
              <a:rPr lang="es-ES" sz="900" dirty="0">
                <a:effectLst/>
                <a:latin typeface="Segoe UI" panose="020B0502040204020203" pitchFamily="34" charset="0"/>
              </a:rPr>
              <a:t>FUENTE: MINISTERIO DE AGRICULTURA GANADERIA Y PESCA DE LA ARGENTINA</a:t>
            </a:r>
            <a:endParaRPr lang="es-ES" sz="1000" dirty="0">
              <a:effectLst/>
              <a:latin typeface="Arial" panose="020B0604020202020204" pitchFamily="34" charset="0"/>
            </a:endParaRPr>
          </a:p>
        </p:txBody>
      </p:sp>
    </p:spTree>
    <p:extLst>
      <p:ext uri="{BB962C8B-B14F-4D97-AF65-F5344CB8AC3E}">
        <p14:creationId xmlns:p14="http://schemas.microsoft.com/office/powerpoint/2010/main" val="2752486962"/>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Image 15" descr="Une image contenant table&#10;&#10;Description générée automatiquement">
            <a:extLst>
              <a:ext uri="{FF2B5EF4-FFF2-40B4-BE49-F238E27FC236}">
                <a16:creationId xmlns:a16="http://schemas.microsoft.com/office/drawing/2014/main" id="{52CF765F-B232-4CA3-8ADF-4C11D5B95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35" y="2000242"/>
            <a:ext cx="3719518" cy="4795736"/>
          </a:xfrm>
          <a:prstGeom prst="rect">
            <a:avLst/>
          </a:prstGeom>
        </p:spPr>
      </p:pic>
      <p:pic>
        <p:nvPicPr>
          <p:cNvPr id="8" name="Image 7">
            <a:extLst>
              <a:ext uri="{FF2B5EF4-FFF2-40B4-BE49-F238E27FC236}">
                <a16:creationId xmlns:a16="http://schemas.microsoft.com/office/drawing/2014/main" id="{45183FC7-9C64-45EB-B946-B9367D69FCF2}"/>
              </a:ext>
            </a:extLst>
          </p:cNvPr>
          <p:cNvPicPr>
            <a:picLocks noChangeAspect="1"/>
          </p:cNvPicPr>
          <p:nvPr/>
        </p:nvPicPr>
        <p:blipFill>
          <a:blip r:embed="rId3"/>
          <a:stretch>
            <a:fillRect/>
          </a:stretch>
        </p:blipFill>
        <p:spPr>
          <a:xfrm>
            <a:off x="494784" y="2087616"/>
            <a:ext cx="1945531" cy="2280359"/>
          </a:xfrm>
          <a:prstGeom prst="rect">
            <a:avLst/>
          </a:prstGeom>
        </p:spPr>
      </p:pic>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901690" y="405575"/>
            <a:ext cx="6430414" cy="1371600"/>
          </a:xfrm>
        </p:spPr>
        <p:txBody>
          <a:bodyPr anchor="ctr">
            <a:normAutofit/>
          </a:bodyPr>
          <a:lstStyle/>
          <a:p>
            <a:pPr algn="l"/>
            <a:r>
              <a:rPr lang="fr-FR" sz="370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7924796" y="498698"/>
            <a:ext cx="2893382" cy="1185353"/>
          </a:xfrm>
        </p:spPr>
        <p:txBody>
          <a:bodyPr anchor="ctr">
            <a:normAutofit/>
          </a:bodyPr>
          <a:lstStyle/>
          <a:p>
            <a:pPr marL="342900" marR="0" lvl="0" indent="-342900" algn="l" defTabSz="457200" rtl="0" eaLnBrk="1" fontAlgn="auto" latinLnBrk="0" hangingPunct="1">
              <a:spcBef>
                <a:spcPts val="1000"/>
              </a:spcBef>
              <a:spcAft>
                <a:spcPts val="0"/>
              </a:spcAft>
              <a:buClr>
                <a:srgbClr val="A53010"/>
              </a:buClr>
              <a:buSzTx/>
              <a:buFont typeface="Wingdings 3" charset="2"/>
              <a:buChar char=""/>
              <a:tabLst/>
              <a:defRPr/>
            </a:pPr>
            <a:r>
              <a:rPr kumimoji="0" lang="fr-FR" sz="1800" b="1" i="0" u="none" strike="noStrike" kern="1200" cap="none" spc="0" normalizeH="0" baseline="0" noProof="0">
                <a:ln>
                  <a:noFill/>
                </a:ln>
                <a:effectLst/>
                <a:uLnTx/>
                <a:uFillTx/>
                <a:latin typeface="Century Gothic" panose="020B0502020202020204"/>
                <a:ea typeface="+mn-ea"/>
                <a:cs typeface="+mn-cs"/>
              </a:rPr>
              <a:t>DESTINO DE LAS EXPORTACIONES DE FIBRA DE ARGENTINA SEGUN CALIDAD</a:t>
            </a:r>
          </a:p>
          <a:p>
            <a:pPr marL="342900" marR="0" lvl="0" indent="-342900" algn="l" defTabSz="457200" rtl="0" eaLnBrk="1" fontAlgn="auto" latinLnBrk="0" hangingPunct="1">
              <a:spcBef>
                <a:spcPts val="1000"/>
              </a:spcBef>
              <a:spcAft>
                <a:spcPts val="0"/>
              </a:spcAft>
              <a:buClr>
                <a:srgbClr val="A53010"/>
              </a:buClr>
              <a:buSzTx/>
              <a:buFont typeface="Wingdings 3" charset="2"/>
              <a:buChar char=""/>
              <a:tabLst/>
              <a:defRPr/>
            </a:pPr>
            <a:endParaRPr kumimoji="0" lang="fr-FR" sz="1800" b="1" i="0" u="none" strike="noStrike" kern="1200" cap="none" spc="0" normalizeH="0" baseline="0" noProof="0">
              <a:ln>
                <a:noFill/>
              </a:ln>
              <a:effectLst/>
              <a:uLnTx/>
              <a:uFillTx/>
              <a:latin typeface="Century Gothic" panose="020B0502020202020204"/>
              <a:ea typeface="+mn-ea"/>
              <a:cs typeface="+mn-cs"/>
            </a:endParaRPr>
          </a:p>
        </p:txBody>
      </p:sp>
      <p:sp>
        <p:nvSpPr>
          <p:cNvPr id="12" name="ZoneTexte 11">
            <a:extLst>
              <a:ext uri="{FF2B5EF4-FFF2-40B4-BE49-F238E27FC236}">
                <a16:creationId xmlns:a16="http://schemas.microsoft.com/office/drawing/2014/main" id="{F000D90B-5029-428E-BD78-6387BE2B55D5}"/>
              </a:ext>
            </a:extLst>
          </p:cNvPr>
          <p:cNvSpPr txBox="1"/>
          <p:nvPr/>
        </p:nvSpPr>
        <p:spPr>
          <a:xfrm>
            <a:off x="0" y="6627168"/>
            <a:ext cx="609467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FUENTE: MINISTERIO DE AGRICULTURA GANADERIA Y PESCA DE LA ARGENTINA</a:t>
            </a:r>
            <a:endPar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378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1524000" y="193183"/>
            <a:ext cx="9144000" cy="1122434"/>
          </a:xfrm>
        </p:spPr>
        <p:txBody>
          <a:bodyPr>
            <a:normAutofit fontScale="90000"/>
          </a:bodyPr>
          <a:lstStyle/>
          <a:p>
            <a:r>
              <a:rPr kumimoji="0" lang="fr-FR" sz="4400" b="0" i="0" u="none" strike="noStrike" kern="1200" cap="none" spc="0" normalizeH="0" baseline="0" noProof="0">
                <a:ln>
                  <a:noFill/>
                </a:ln>
                <a:solidFill>
                  <a:prstClr val="black"/>
                </a:solidFill>
                <a:effectLst/>
                <a:uLnTx/>
                <a:uFillTx/>
                <a:latin typeface="Calibri" panose="020F0502020204030204"/>
                <a:ea typeface="+mj-ea"/>
                <a:cs typeface="+mj-cs"/>
              </a:rPr>
              <a:t>EL MERCADO INTERNACIONAL DEL ALGODON 2021/22</a:t>
            </a:r>
            <a:endParaRPr lang="es-AR" dirty="0">
              <a:latin typeface="Abadi" panose="020B0604020104020204" pitchFamily="34" charset="0"/>
            </a:endParaRPr>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347729" y="1315615"/>
            <a:ext cx="11698861" cy="5080097"/>
          </a:xfrm>
        </p:spPr>
        <p:txBody>
          <a:bodyPr/>
          <a:lstStyle/>
          <a:p>
            <a:pPr algn="l"/>
            <a:endParaRPr lang="fr-FR"/>
          </a:p>
          <a:p>
            <a:pPr algn="l"/>
            <a:endParaRPr lang="fr-FR" dirty="0"/>
          </a:p>
        </p:txBody>
      </p:sp>
      <p:sp>
        <p:nvSpPr>
          <p:cNvPr id="5" name="ZoneTexte 4">
            <a:extLst>
              <a:ext uri="{FF2B5EF4-FFF2-40B4-BE49-F238E27FC236}">
                <a16:creationId xmlns:a16="http://schemas.microsoft.com/office/drawing/2014/main" id="{583AEB53-E72D-477B-921D-AEFC34AAD0EE}"/>
              </a:ext>
            </a:extLst>
          </p:cNvPr>
          <p:cNvSpPr txBox="1"/>
          <p:nvPr/>
        </p:nvSpPr>
        <p:spPr>
          <a:xfrm>
            <a:off x="347730" y="1493241"/>
            <a:ext cx="11496541"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El algodón es una fibra vegetal natural que rodea las semillas de las plantas de algodón.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El algodón es la fibra textil natural más producida en el planeta.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El cultivo de algodón orgánico es obviamente el más ecológico, pero también el más ético. Desde la semilla hasta la cosecha de la flor, el algodón orgánico se cultiva sin pesticidas, insecticidas ni fertilizantes químicos, y sin OGM.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El abono natural reemplaza a los fertilizantes químicos y no se utilizan ni cloro ni metales pesados ​​en el proceso de fabricación.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Image 5">
            <a:extLst>
              <a:ext uri="{FF2B5EF4-FFF2-40B4-BE49-F238E27FC236}">
                <a16:creationId xmlns:a16="http://schemas.microsoft.com/office/drawing/2014/main" id="{009F90FB-4EDD-40E8-8560-352311AC1351}"/>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425324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477981" y="1122363"/>
            <a:ext cx="4023360" cy="3204134"/>
          </a:xfrm>
        </p:spPr>
        <p:txBody>
          <a:bodyPr anchor="b">
            <a:normAutofit/>
          </a:bodyPr>
          <a:lstStyle/>
          <a:p>
            <a:pPr algn="l"/>
            <a:r>
              <a:rPr lang="fr-FR" sz="440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477981" y="4872922"/>
            <a:ext cx="3933306" cy="1208141"/>
          </a:xfrm>
        </p:spPr>
        <p:txBody>
          <a:bodyPr>
            <a:normAutofit/>
          </a:bodyPr>
          <a:lstStyle/>
          <a:p>
            <a:pPr marL="342900" marR="0" lvl="0" indent="-342900" algn="l" defTabSz="457200" rtl="0" eaLnBrk="1" fontAlgn="auto" latinLnBrk="0" hangingPunct="1">
              <a:spcBef>
                <a:spcPts val="1000"/>
              </a:spcBef>
              <a:spcAft>
                <a:spcPts val="0"/>
              </a:spcAft>
              <a:buClr>
                <a:srgbClr val="A53010"/>
              </a:buClr>
              <a:buSzTx/>
              <a:buFont typeface="Wingdings 3" charset="2"/>
              <a:buChar char=""/>
              <a:tabLst/>
              <a:defRPr/>
            </a:pPr>
            <a:r>
              <a:rPr lang="es-ES" sz="2000" dirty="0">
                <a:effectLst/>
                <a:latin typeface="Arial" panose="020B0604020202020204" pitchFamily="34" charset="0"/>
              </a:rPr>
              <a:t>Los principales destinos de exportación de los tres rubros : fibra, hilado y tejidos de algodón: 2019-2020 -1</a:t>
            </a:r>
            <a:endParaRPr kumimoji="0" lang="fr-FR" sz="2000" b="0" i="0" u="none" strike="noStrike" kern="1200" cap="none" spc="0" normalizeH="0" baseline="0" noProof="0" dirty="0">
              <a:ln>
                <a:noFill/>
              </a:ln>
              <a:effectLst/>
              <a:uLnTx/>
              <a:uFillTx/>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descr="FUENTE: MINISTERIO DE AGRICULTURA Y PESCA ARGENTINA">
            <a:extLst>
              <a:ext uri="{FF2B5EF4-FFF2-40B4-BE49-F238E27FC236}">
                <a16:creationId xmlns:a16="http://schemas.microsoft.com/office/drawing/2014/main" id="{9C688E50-9129-43D0-93C8-0D15CD090868}"/>
              </a:ext>
            </a:extLst>
          </p:cNvPr>
          <p:cNvPicPr>
            <a:picLocks noChangeAspect="1"/>
          </p:cNvPicPr>
          <p:nvPr/>
        </p:nvPicPr>
        <p:blipFill>
          <a:blip r:embed="rId2"/>
          <a:stretch>
            <a:fillRect/>
          </a:stretch>
        </p:blipFill>
        <p:spPr>
          <a:xfrm>
            <a:off x="4864608" y="1213885"/>
            <a:ext cx="6846363" cy="4278976"/>
          </a:xfrm>
          <a:prstGeom prst="rect">
            <a:avLst/>
          </a:prstGeom>
        </p:spPr>
      </p:pic>
      <p:pic>
        <p:nvPicPr>
          <p:cNvPr id="5" name="Image 4">
            <a:extLst>
              <a:ext uri="{FF2B5EF4-FFF2-40B4-BE49-F238E27FC236}">
                <a16:creationId xmlns:a16="http://schemas.microsoft.com/office/drawing/2014/main" id="{2D07FBEB-C5F0-4051-80E5-FD77C809F898}"/>
              </a:ext>
            </a:extLst>
          </p:cNvPr>
          <p:cNvPicPr>
            <a:picLocks noChangeAspect="1"/>
          </p:cNvPicPr>
          <p:nvPr/>
        </p:nvPicPr>
        <p:blipFill>
          <a:blip r:embed="rId3"/>
          <a:stretch>
            <a:fillRect/>
          </a:stretch>
        </p:blipFill>
        <p:spPr>
          <a:xfrm>
            <a:off x="11040663" y="112643"/>
            <a:ext cx="1005927" cy="1201016"/>
          </a:xfrm>
          <a:prstGeom prst="rect">
            <a:avLst/>
          </a:prstGeom>
        </p:spPr>
      </p:pic>
      <p:sp>
        <p:nvSpPr>
          <p:cNvPr id="11" name="ZoneTexte 10">
            <a:extLst>
              <a:ext uri="{FF2B5EF4-FFF2-40B4-BE49-F238E27FC236}">
                <a16:creationId xmlns:a16="http://schemas.microsoft.com/office/drawing/2014/main" id="{8E571727-28C5-4D7A-BAD4-8ADAD0BCF8F6}"/>
              </a:ext>
            </a:extLst>
          </p:cNvPr>
          <p:cNvSpPr txBox="1"/>
          <p:nvPr/>
        </p:nvSpPr>
        <p:spPr>
          <a:xfrm>
            <a:off x="0" y="6552713"/>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FUENTE: MINISTERIO DE AGRICULTURA Y PESCA ARGENTINA</a:t>
            </a:r>
            <a:endParaRPr kumimoji="0" lang="es-A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00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477981" y="1122363"/>
            <a:ext cx="4023360" cy="3204134"/>
          </a:xfrm>
        </p:spPr>
        <p:txBody>
          <a:bodyPr anchor="b">
            <a:normAutofit/>
          </a:bodyPr>
          <a:lstStyle/>
          <a:p>
            <a:pPr algn="l"/>
            <a:r>
              <a:rPr lang="fr-FR" sz="440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477981" y="4872922"/>
            <a:ext cx="3933306" cy="1208141"/>
          </a:xfrm>
        </p:spPr>
        <p:txBody>
          <a:bodyPr>
            <a:normAutofit/>
          </a:bodyPr>
          <a:lstStyle/>
          <a:p>
            <a:pPr marL="342900" marR="0" lvl="0" indent="-342900" algn="l" defTabSz="457200" rtl="0" eaLnBrk="1" fontAlgn="auto" latinLnBrk="0" hangingPunct="1">
              <a:spcBef>
                <a:spcPts val="1000"/>
              </a:spcBef>
              <a:spcAft>
                <a:spcPts val="0"/>
              </a:spcAft>
              <a:buClr>
                <a:srgbClr val="A53010"/>
              </a:buClr>
              <a:buSzTx/>
              <a:buFont typeface="Wingdings 3" charset="2"/>
              <a:buChar char=""/>
              <a:tabLst/>
              <a:defRPr/>
            </a:pPr>
            <a:r>
              <a:rPr lang="es-ES" sz="2000" dirty="0">
                <a:effectLst/>
                <a:latin typeface="Arial" panose="020B0604020202020204" pitchFamily="34" charset="0"/>
              </a:rPr>
              <a:t>Los principales destinos de exportación de los tres rubros : fibra, hilado y tejidos de algodón: 2019-2020-2</a:t>
            </a:r>
            <a:endParaRPr kumimoji="0" lang="fr-FR" sz="2000" b="0" i="0" u="none" strike="noStrike" kern="1200" cap="none" spc="0" normalizeH="0" baseline="0" noProof="0" dirty="0">
              <a:ln>
                <a:noFill/>
              </a:ln>
              <a:effectLst/>
              <a:uLnTx/>
              <a:uFillTx/>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2D07FBEB-C5F0-4051-80E5-FD77C809F898}"/>
              </a:ext>
            </a:extLst>
          </p:cNvPr>
          <p:cNvPicPr>
            <a:picLocks noChangeAspect="1"/>
          </p:cNvPicPr>
          <p:nvPr/>
        </p:nvPicPr>
        <p:blipFill>
          <a:blip r:embed="rId2"/>
          <a:stretch>
            <a:fillRect/>
          </a:stretch>
        </p:blipFill>
        <p:spPr>
          <a:xfrm>
            <a:off x="11040663" y="112643"/>
            <a:ext cx="1005927" cy="1201016"/>
          </a:xfrm>
          <a:prstGeom prst="rect">
            <a:avLst/>
          </a:prstGeom>
        </p:spPr>
      </p:pic>
      <p:pic>
        <p:nvPicPr>
          <p:cNvPr id="6" name="Image 5">
            <a:extLst>
              <a:ext uri="{FF2B5EF4-FFF2-40B4-BE49-F238E27FC236}">
                <a16:creationId xmlns:a16="http://schemas.microsoft.com/office/drawing/2014/main" id="{3693CFBA-E8D3-4B1D-B247-8B98FBCF321C}"/>
              </a:ext>
            </a:extLst>
          </p:cNvPr>
          <p:cNvPicPr>
            <a:picLocks noChangeAspect="1"/>
          </p:cNvPicPr>
          <p:nvPr/>
        </p:nvPicPr>
        <p:blipFill>
          <a:blip r:embed="rId3"/>
          <a:stretch>
            <a:fillRect/>
          </a:stretch>
        </p:blipFill>
        <p:spPr>
          <a:xfrm>
            <a:off x="4669277" y="1426301"/>
            <a:ext cx="7377313" cy="5169051"/>
          </a:xfrm>
          <a:prstGeom prst="rect">
            <a:avLst/>
          </a:prstGeom>
        </p:spPr>
      </p:pic>
      <p:sp>
        <p:nvSpPr>
          <p:cNvPr id="11" name="ZoneTexte 10">
            <a:extLst>
              <a:ext uri="{FF2B5EF4-FFF2-40B4-BE49-F238E27FC236}">
                <a16:creationId xmlns:a16="http://schemas.microsoft.com/office/drawing/2014/main" id="{0326BB6B-3959-4E39-9BBE-451C9D007DC3}"/>
              </a:ext>
            </a:extLst>
          </p:cNvPr>
          <p:cNvSpPr txBox="1"/>
          <p:nvPr/>
        </p:nvSpPr>
        <p:spPr>
          <a:xfrm>
            <a:off x="0" y="6568322"/>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FUENTE: MINISTERIO DE AGRICULTURA Y PESCA ARGENTINA</a:t>
            </a:r>
            <a:endParaRPr kumimoji="0" lang="es-A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760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477981" y="1122363"/>
            <a:ext cx="4023360" cy="3204134"/>
          </a:xfrm>
        </p:spPr>
        <p:txBody>
          <a:bodyPr anchor="b">
            <a:normAutofit/>
          </a:bodyPr>
          <a:lstStyle/>
          <a:p>
            <a:pPr algn="l"/>
            <a:r>
              <a:rPr lang="fr-FR" sz="440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477981" y="4872922"/>
            <a:ext cx="3933306" cy="1208141"/>
          </a:xfrm>
        </p:spPr>
        <p:txBody>
          <a:bodyPr>
            <a:normAutofit/>
          </a:bodyPr>
          <a:lstStyle/>
          <a:p>
            <a:pPr marL="342900" marR="0" lvl="0" indent="-342900" algn="l" defTabSz="457200" rtl="0" eaLnBrk="1" fontAlgn="auto" latinLnBrk="0" hangingPunct="1">
              <a:spcBef>
                <a:spcPts val="1000"/>
              </a:spcBef>
              <a:spcAft>
                <a:spcPts val="0"/>
              </a:spcAft>
              <a:buClr>
                <a:srgbClr val="A53010"/>
              </a:buClr>
              <a:buSzTx/>
              <a:buFont typeface="Wingdings 3" charset="2"/>
              <a:buChar char=""/>
              <a:tabLst/>
              <a:defRPr/>
            </a:pPr>
            <a:r>
              <a:rPr lang="es-ES" sz="2000" dirty="0">
                <a:effectLst/>
                <a:latin typeface="Arial" panose="020B0604020202020204" pitchFamily="34" charset="0"/>
              </a:rPr>
              <a:t>Los principales destinos de exportación de los tres rubros : fibra, hilado y tejidos de algodón: 2019-2020-3</a:t>
            </a:r>
            <a:endParaRPr kumimoji="0" lang="fr-FR" sz="2000" b="0" i="0" u="none" strike="noStrike" kern="1200" cap="none" spc="0" normalizeH="0" baseline="0" noProof="0" dirty="0">
              <a:ln>
                <a:noFill/>
              </a:ln>
              <a:effectLst/>
              <a:uLnTx/>
              <a:uFillTx/>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2D07FBEB-C5F0-4051-80E5-FD77C809F898}"/>
              </a:ext>
            </a:extLst>
          </p:cNvPr>
          <p:cNvPicPr>
            <a:picLocks noChangeAspect="1"/>
          </p:cNvPicPr>
          <p:nvPr/>
        </p:nvPicPr>
        <p:blipFill>
          <a:blip r:embed="rId2"/>
          <a:stretch>
            <a:fillRect/>
          </a:stretch>
        </p:blipFill>
        <p:spPr>
          <a:xfrm>
            <a:off x="11040663" y="112643"/>
            <a:ext cx="1005927" cy="1201016"/>
          </a:xfrm>
          <a:prstGeom prst="rect">
            <a:avLst/>
          </a:prstGeom>
        </p:spPr>
      </p:pic>
      <p:pic>
        <p:nvPicPr>
          <p:cNvPr id="8" name="Image 7">
            <a:extLst>
              <a:ext uri="{FF2B5EF4-FFF2-40B4-BE49-F238E27FC236}">
                <a16:creationId xmlns:a16="http://schemas.microsoft.com/office/drawing/2014/main" id="{64C4AD47-E2B6-411F-962A-61188FEE5BEE}"/>
              </a:ext>
            </a:extLst>
          </p:cNvPr>
          <p:cNvPicPr>
            <a:picLocks noChangeAspect="1"/>
          </p:cNvPicPr>
          <p:nvPr/>
        </p:nvPicPr>
        <p:blipFill>
          <a:blip r:embed="rId3"/>
          <a:stretch>
            <a:fillRect/>
          </a:stretch>
        </p:blipFill>
        <p:spPr>
          <a:xfrm>
            <a:off x="5194570" y="1426302"/>
            <a:ext cx="6852020" cy="5063214"/>
          </a:xfrm>
          <a:prstGeom prst="rect">
            <a:avLst/>
          </a:prstGeom>
        </p:spPr>
      </p:pic>
    </p:spTree>
    <p:extLst>
      <p:ext uri="{BB962C8B-B14F-4D97-AF65-F5344CB8AC3E}">
        <p14:creationId xmlns:p14="http://schemas.microsoft.com/office/powerpoint/2010/main" val="373250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dirty="0">
                <a:latin typeface="+mn-lt"/>
              </a:rPr>
              <a:t>EL MERCADO INTERNACIONAL DEL ALGODON 2021/22</a:t>
            </a:r>
          </a:p>
        </p:txBody>
      </p:sp>
      <p:sp>
        <p:nvSpPr>
          <p:cNvPr id="3" name="Sous-titre 2" descr="Fuente: Coton Outlook">
            <a:extLst>
              <a:ext uri="{FF2B5EF4-FFF2-40B4-BE49-F238E27FC236}">
                <a16:creationId xmlns:a16="http://schemas.microsoft.com/office/drawing/2014/main" id="{0279FC8B-90D7-4916-974D-65C0C389199B}"/>
              </a:ext>
            </a:extLst>
          </p:cNvPr>
          <p:cNvSpPr>
            <a:spLocks noGrp="1"/>
          </p:cNvSpPr>
          <p:nvPr>
            <p:ph type="subTitle" idx="1"/>
          </p:nvPr>
        </p:nvSpPr>
        <p:spPr>
          <a:xfrm>
            <a:off x="221006" y="1350628"/>
            <a:ext cx="11876401" cy="5343787"/>
          </a:xfrm>
        </p:spPr>
        <p:txBody>
          <a:bodyPr>
            <a:normAutofit/>
          </a:bodyPr>
          <a:lstStyle/>
          <a:p>
            <a:pPr marL="342900" marR="0" lvl="0" indent="-342900"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fr-FR" b="0" i="0" u="none" strike="noStrike" kern="1200" cap="none" spc="0" normalizeH="0" baseline="0" noProof="0" dirty="0" err="1">
                <a:ln>
                  <a:noFill/>
                </a:ln>
                <a:solidFill>
                  <a:prstClr val="black">
                    <a:lumMod val="75000"/>
                    <a:lumOff val="25000"/>
                  </a:prstClr>
                </a:solidFill>
                <a:effectLst/>
                <a:uLnTx/>
                <a:uFillTx/>
                <a:ea typeface="+mn-ea"/>
                <a:cs typeface="+mn-cs"/>
              </a:rPr>
              <a:t>Cantidad</a:t>
            </a:r>
            <a:r>
              <a:rPr kumimoji="0" lang="fr-FR"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FR" b="0" i="0" u="none" strike="noStrike" kern="1200" cap="none" spc="0" normalizeH="0" baseline="0" noProof="0" dirty="0" err="1">
                <a:ln>
                  <a:noFill/>
                </a:ln>
                <a:solidFill>
                  <a:prstClr val="black">
                    <a:lumMod val="75000"/>
                    <a:lumOff val="25000"/>
                  </a:prstClr>
                </a:solidFill>
                <a:effectLst/>
                <a:uLnTx/>
                <a:uFillTx/>
                <a:ea typeface="+mn-ea"/>
                <a:cs typeface="+mn-cs"/>
              </a:rPr>
              <a:t>mensual</a:t>
            </a:r>
            <a:r>
              <a:rPr kumimoji="0" lang="fr-FR" b="0" i="0" u="none" strike="noStrike" kern="1200" cap="none" spc="0" normalizeH="0" baseline="0" noProof="0" dirty="0">
                <a:ln>
                  <a:noFill/>
                </a:ln>
                <a:solidFill>
                  <a:prstClr val="black">
                    <a:lumMod val="75000"/>
                    <a:lumOff val="25000"/>
                  </a:prstClr>
                </a:solidFill>
                <a:effectLst/>
                <a:uLnTx/>
                <a:uFillTx/>
                <a:ea typeface="+mn-ea"/>
                <a:cs typeface="+mn-cs"/>
              </a:rPr>
              <a:t> de </a:t>
            </a:r>
            <a:r>
              <a:rPr kumimoji="0" lang="fr-FR" b="0" i="0" u="none" strike="noStrike" kern="1200" cap="none" spc="0" normalizeH="0" baseline="0" noProof="0" dirty="0" err="1">
                <a:ln>
                  <a:noFill/>
                </a:ln>
                <a:solidFill>
                  <a:prstClr val="black">
                    <a:lumMod val="75000"/>
                    <a:lumOff val="25000"/>
                  </a:prstClr>
                </a:solidFill>
                <a:effectLst/>
                <a:uLnTx/>
                <a:uFillTx/>
                <a:ea typeface="+mn-ea"/>
                <a:cs typeface="+mn-cs"/>
              </a:rPr>
              <a:t>algodón</a:t>
            </a:r>
            <a:r>
              <a:rPr kumimoji="0" lang="fr-FR"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FR" b="0" i="0" u="none" strike="noStrike" kern="1200" cap="none" spc="0" normalizeH="0" baseline="0" noProof="0" dirty="0" err="1">
                <a:ln>
                  <a:noFill/>
                </a:ln>
                <a:solidFill>
                  <a:prstClr val="black">
                    <a:lumMod val="75000"/>
                    <a:lumOff val="25000"/>
                  </a:prstClr>
                </a:solidFill>
                <a:effectLst/>
                <a:uLnTx/>
                <a:uFillTx/>
                <a:ea typeface="+mn-ea"/>
                <a:cs typeface="+mn-cs"/>
              </a:rPr>
              <a:t>embarcado</a:t>
            </a:r>
            <a:r>
              <a:rPr kumimoji="0" lang="fr-FR" b="0" i="0" u="none" strike="noStrike" kern="1200" cap="none" spc="0" normalizeH="0" baseline="0" noProof="0" dirty="0">
                <a:ln>
                  <a:noFill/>
                </a:ln>
                <a:solidFill>
                  <a:prstClr val="black">
                    <a:lumMod val="75000"/>
                    <a:lumOff val="25000"/>
                  </a:prstClr>
                </a:solidFill>
                <a:effectLst/>
                <a:uLnTx/>
                <a:uFillTx/>
                <a:ea typeface="+mn-ea"/>
                <a:cs typeface="+mn-cs"/>
              </a:rPr>
              <a:t> para </a:t>
            </a:r>
            <a:r>
              <a:rPr kumimoji="0" lang="fr-FR" b="0" i="0" u="none" strike="noStrike" kern="1200" cap="none" spc="0" normalizeH="0" baseline="0" noProof="0" dirty="0" err="1">
                <a:ln>
                  <a:noFill/>
                </a:ln>
                <a:solidFill>
                  <a:prstClr val="black">
                    <a:lumMod val="75000"/>
                    <a:lumOff val="25000"/>
                  </a:prstClr>
                </a:solidFill>
                <a:effectLst/>
                <a:uLnTx/>
                <a:uFillTx/>
                <a:ea typeface="+mn-ea"/>
                <a:cs typeface="+mn-cs"/>
              </a:rPr>
              <a:t>exportación</a:t>
            </a:r>
            <a:r>
              <a:rPr kumimoji="0" lang="fr-FR" b="0" i="0" u="none" strike="noStrike" kern="1200" cap="none" spc="0" normalizeH="0" baseline="0" noProof="0" dirty="0">
                <a:ln>
                  <a:noFill/>
                </a:ln>
                <a:solidFill>
                  <a:prstClr val="black">
                    <a:lumMod val="75000"/>
                    <a:lumOff val="25000"/>
                  </a:prstClr>
                </a:solidFill>
                <a:effectLst/>
                <a:uLnTx/>
                <a:uFillTx/>
                <a:ea typeface="+mn-ea"/>
                <a:cs typeface="+mn-cs"/>
              </a:rPr>
              <a:t> </a:t>
            </a:r>
          </a:p>
        </p:txBody>
      </p:sp>
      <p:pic>
        <p:nvPicPr>
          <p:cNvPr id="5" name="Image 4">
            <a:extLst>
              <a:ext uri="{FF2B5EF4-FFF2-40B4-BE49-F238E27FC236}">
                <a16:creationId xmlns:a16="http://schemas.microsoft.com/office/drawing/2014/main" id="{2D07FBEB-C5F0-4051-80E5-FD77C809F898}"/>
              </a:ext>
            </a:extLst>
          </p:cNvPr>
          <p:cNvPicPr>
            <a:picLocks noChangeAspect="1"/>
          </p:cNvPicPr>
          <p:nvPr/>
        </p:nvPicPr>
        <p:blipFill>
          <a:blip r:embed="rId2"/>
          <a:stretch>
            <a:fillRect/>
          </a:stretch>
        </p:blipFill>
        <p:spPr>
          <a:xfrm>
            <a:off x="11040663" y="112643"/>
            <a:ext cx="1005927" cy="1201016"/>
          </a:xfrm>
          <a:prstGeom prst="rect">
            <a:avLst/>
          </a:prstGeom>
        </p:spPr>
      </p:pic>
      <p:pic>
        <p:nvPicPr>
          <p:cNvPr id="6" name="Image 5">
            <a:extLst>
              <a:ext uri="{FF2B5EF4-FFF2-40B4-BE49-F238E27FC236}">
                <a16:creationId xmlns:a16="http://schemas.microsoft.com/office/drawing/2014/main" id="{68CEE8D4-8B07-42B4-9161-8471F2B753CC}"/>
              </a:ext>
            </a:extLst>
          </p:cNvPr>
          <p:cNvPicPr>
            <a:picLocks noChangeAspect="1"/>
          </p:cNvPicPr>
          <p:nvPr/>
        </p:nvPicPr>
        <p:blipFill>
          <a:blip r:embed="rId3"/>
          <a:stretch>
            <a:fillRect/>
          </a:stretch>
        </p:blipFill>
        <p:spPr>
          <a:xfrm>
            <a:off x="1926233" y="1870841"/>
            <a:ext cx="7399283" cy="4860543"/>
          </a:xfrm>
          <a:prstGeom prst="rect">
            <a:avLst/>
          </a:prstGeom>
        </p:spPr>
      </p:pic>
      <p:sp>
        <p:nvSpPr>
          <p:cNvPr id="8" name="ZoneTexte 7">
            <a:extLst>
              <a:ext uri="{FF2B5EF4-FFF2-40B4-BE49-F238E27FC236}">
                <a16:creationId xmlns:a16="http://schemas.microsoft.com/office/drawing/2014/main" id="{368EE68D-CFCF-487C-9B47-CE58A93D3450}"/>
              </a:ext>
            </a:extLst>
          </p:cNvPr>
          <p:cNvSpPr txBox="1"/>
          <p:nvPr/>
        </p:nvSpPr>
        <p:spPr>
          <a:xfrm>
            <a:off x="9848850" y="6325083"/>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Calibri" panose="020F0502020204030204"/>
                <a:ea typeface="+mn-ea"/>
                <a:cs typeface="+mn-cs"/>
              </a:rPr>
              <a:t>Fuente: Cotton Outlook</a:t>
            </a:r>
          </a:p>
        </p:txBody>
      </p:sp>
    </p:spTree>
    <p:extLst>
      <p:ext uri="{BB962C8B-B14F-4D97-AF65-F5344CB8AC3E}">
        <p14:creationId xmlns:p14="http://schemas.microsoft.com/office/powerpoint/2010/main" val="394353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620203" y="94620"/>
            <a:ext cx="11392832" cy="1228341"/>
          </a:xfrm>
        </p:spPr>
        <p:txBody>
          <a:bodyPr>
            <a:normAutofit fontScale="90000"/>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22962"/>
            <a:ext cx="11876401" cy="5371453"/>
          </a:xfrm>
        </p:spPr>
        <p:txBody>
          <a:bodyPr>
            <a:normAutofit/>
          </a:bodyPr>
          <a:lstStyle/>
          <a:p>
            <a:pPr marL="342900" marR="0" lvl="0" indent="-342900" defTabSz="457200" rtl="0" eaLnBrk="1" fontAlgn="auto" latinLnBrk="0" hangingPunct="1">
              <a:lnSpc>
                <a:spcPct val="90000"/>
              </a:lnSpc>
              <a:spcBef>
                <a:spcPts val="1000"/>
              </a:spcBef>
              <a:spcAft>
                <a:spcPts val="0"/>
              </a:spcAft>
              <a:buClr>
                <a:srgbClr val="A53010"/>
              </a:buClr>
              <a:buSzTx/>
              <a:buFont typeface="Wingdings 3" charset="2"/>
              <a:buChar char=""/>
              <a:tabLst/>
              <a:defRPr/>
            </a:pPr>
            <a:endParaRPr kumimoji="0" lang="fr-FR" sz="3600" b="0" i="0" u="none" strike="noStrike" kern="1200" cap="none" spc="0" normalizeH="0" baseline="0" noProof="0" dirty="0">
              <a:ln>
                <a:noFill/>
              </a:ln>
              <a:solidFill>
                <a:prstClr val="black">
                  <a:lumMod val="75000"/>
                  <a:lumOff val="25000"/>
                </a:prstClr>
              </a:solidFill>
              <a:effectLst/>
              <a:uLnTx/>
              <a:uFillTx/>
              <a:ea typeface="+mn-ea"/>
              <a:cs typeface="+mn-cs"/>
            </a:endParaRPr>
          </a:p>
        </p:txBody>
      </p:sp>
      <p:pic>
        <p:nvPicPr>
          <p:cNvPr id="6" name="Image 5">
            <a:extLst>
              <a:ext uri="{FF2B5EF4-FFF2-40B4-BE49-F238E27FC236}">
                <a16:creationId xmlns:a16="http://schemas.microsoft.com/office/drawing/2014/main" id="{31E88463-3680-4331-9DF3-E188B9B11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895" y="1391927"/>
            <a:ext cx="9494195" cy="5371453"/>
          </a:xfrm>
          <a:prstGeom prst="rect">
            <a:avLst/>
          </a:prstGeom>
        </p:spPr>
      </p:pic>
      <p:pic>
        <p:nvPicPr>
          <p:cNvPr id="8" name="Image 7">
            <a:extLst>
              <a:ext uri="{FF2B5EF4-FFF2-40B4-BE49-F238E27FC236}">
                <a16:creationId xmlns:a16="http://schemas.microsoft.com/office/drawing/2014/main" id="{4BAEC8D0-7C33-4DE3-A8F6-B7867423445C}"/>
              </a:ext>
            </a:extLst>
          </p:cNvPr>
          <p:cNvPicPr>
            <a:picLocks noChangeAspect="1"/>
          </p:cNvPicPr>
          <p:nvPr/>
        </p:nvPicPr>
        <p:blipFill>
          <a:blip r:embed="rId3"/>
          <a:stretch>
            <a:fillRect/>
          </a:stretch>
        </p:blipFill>
        <p:spPr>
          <a:xfrm>
            <a:off x="11091480" y="52981"/>
            <a:ext cx="1005927" cy="1201016"/>
          </a:xfrm>
          <a:prstGeom prst="rect">
            <a:avLst/>
          </a:prstGeom>
        </p:spPr>
      </p:pic>
    </p:spTree>
    <p:extLst>
      <p:ext uri="{BB962C8B-B14F-4D97-AF65-F5344CB8AC3E}">
        <p14:creationId xmlns:p14="http://schemas.microsoft.com/office/powerpoint/2010/main" val="2810279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636105" y="94620"/>
            <a:ext cx="11376930" cy="1228341"/>
          </a:xfrm>
        </p:spPr>
        <p:txBody>
          <a:bodyPr>
            <a:normAutofit fontScale="90000"/>
          </a:bodyPr>
          <a:lstStyle/>
          <a:p>
            <a:r>
              <a:rPr lang="fr-FR" sz="4400" dirty="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22962"/>
            <a:ext cx="11876401" cy="5371453"/>
          </a:xfrm>
        </p:spPr>
        <p:txBody>
          <a:bodyPr>
            <a:normAutofit/>
          </a:bodyPr>
          <a:lstStyle/>
          <a:p>
            <a:pPr marL="342900" marR="0" lvl="0" indent="-342900" defTabSz="457200" rtl="0" eaLnBrk="1" fontAlgn="auto" latinLnBrk="0" hangingPunct="1">
              <a:lnSpc>
                <a:spcPct val="90000"/>
              </a:lnSpc>
              <a:spcBef>
                <a:spcPts val="1000"/>
              </a:spcBef>
              <a:spcAft>
                <a:spcPts val="0"/>
              </a:spcAft>
              <a:buClr>
                <a:srgbClr val="A53010"/>
              </a:buClr>
              <a:buSzTx/>
              <a:buFont typeface="Wingdings 3" charset="2"/>
              <a:buChar char=""/>
              <a:tabLst/>
              <a:defRPr/>
            </a:pPr>
            <a:endParaRPr kumimoji="0" lang="fr-FR" sz="3600" b="0" i="0" u="none" strike="noStrike" kern="1200" cap="none" spc="0" normalizeH="0" baseline="0" noProof="0" dirty="0">
              <a:ln>
                <a:noFill/>
              </a:ln>
              <a:solidFill>
                <a:prstClr val="black">
                  <a:lumMod val="75000"/>
                  <a:lumOff val="25000"/>
                </a:prstClr>
              </a:solidFill>
              <a:effectLst/>
              <a:uLnTx/>
              <a:uFillTx/>
              <a:ea typeface="+mn-ea"/>
              <a:cs typeface="+mn-cs"/>
            </a:endParaRPr>
          </a:p>
        </p:txBody>
      </p:sp>
      <p:pic>
        <p:nvPicPr>
          <p:cNvPr id="8" name="Image 7">
            <a:extLst>
              <a:ext uri="{FF2B5EF4-FFF2-40B4-BE49-F238E27FC236}">
                <a16:creationId xmlns:a16="http://schemas.microsoft.com/office/drawing/2014/main" id="{4BAEC8D0-7C33-4DE3-A8F6-B7867423445C}"/>
              </a:ext>
            </a:extLst>
          </p:cNvPr>
          <p:cNvPicPr>
            <a:picLocks noChangeAspect="1"/>
          </p:cNvPicPr>
          <p:nvPr/>
        </p:nvPicPr>
        <p:blipFill>
          <a:blip r:embed="rId2"/>
          <a:stretch>
            <a:fillRect/>
          </a:stretch>
        </p:blipFill>
        <p:spPr>
          <a:xfrm>
            <a:off x="11091480" y="52981"/>
            <a:ext cx="1005927" cy="1201016"/>
          </a:xfrm>
          <a:prstGeom prst="rect">
            <a:avLst/>
          </a:prstGeom>
        </p:spPr>
      </p:pic>
      <p:pic>
        <p:nvPicPr>
          <p:cNvPr id="5" name="Image 4">
            <a:extLst>
              <a:ext uri="{FF2B5EF4-FFF2-40B4-BE49-F238E27FC236}">
                <a16:creationId xmlns:a16="http://schemas.microsoft.com/office/drawing/2014/main" id="{6444D8BE-66D7-4F95-A19C-5E48CD512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237" y="1391926"/>
            <a:ext cx="6890994" cy="5371454"/>
          </a:xfrm>
          <a:prstGeom prst="rect">
            <a:avLst/>
          </a:prstGeom>
        </p:spPr>
      </p:pic>
    </p:spTree>
    <p:extLst>
      <p:ext uri="{BB962C8B-B14F-4D97-AF65-F5344CB8AC3E}">
        <p14:creationId xmlns:p14="http://schemas.microsoft.com/office/powerpoint/2010/main" val="2338360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1523999" y="94620"/>
            <a:ext cx="10489035" cy="1384663"/>
          </a:xfrm>
        </p:spPr>
        <p:txBody>
          <a:bodyPr>
            <a:normAutofit/>
          </a:bodyPr>
          <a:lstStyle/>
          <a:p>
            <a:r>
              <a:rPr lang="fr-FR" sz="4400">
                <a:latin typeface="+mn-lt"/>
              </a:rPr>
              <a:t>EL MERCADO INTERNACIONAL DEL ALGODON 2021/22</a:t>
            </a:r>
            <a:endParaRPr lang="fr-FR" sz="4400" dirty="0">
              <a:latin typeface="+mn-lt"/>
            </a:endParaRP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221006" y="1350628"/>
            <a:ext cx="11876401" cy="5343787"/>
          </a:xfrm>
        </p:spPr>
        <p:txBody>
          <a:bodyPr>
            <a:normAutofit/>
          </a:bodyPr>
          <a:lstStyle/>
          <a:p>
            <a:pPr marL="342900" marR="0" lvl="0" indent="-342900"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fr-FR" sz="2800" b="1" i="0" u="none" strike="noStrike" kern="1200" cap="none" spc="0" normalizeH="0" baseline="0" noProof="0">
                <a:ln>
                  <a:noFill/>
                </a:ln>
                <a:solidFill>
                  <a:srgbClr val="766F54">
                    <a:lumMod val="75000"/>
                  </a:srgbClr>
                </a:solidFill>
                <a:effectLst/>
                <a:uLnTx/>
                <a:uFillTx/>
                <a:latin typeface="Century Gothic" panose="020B0502020202020204"/>
                <a:ea typeface="+mn-ea"/>
                <a:cs typeface="+mn-cs"/>
              </a:rPr>
              <a:t>INFLACION EN ARGENTINA-1</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fr-FR" sz="2800" b="1">
                <a:solidFill>
                  <a:srgbClr val="766F54">
                    <a:lumMod val="75000"/>
                  </a:srgbClr>
                </a:solidFill>
                <a:latin typeface="Century Gothic" panose="020B0502020202020204"/>
              </a:rPr>
              <a:t>Cifras oficiales : + de 50%.</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fr-FR" sz="2800" b="1">
                <a:solidFill>
                  <a:srgbClr val="766F54">
                    <a:lumMod val="75000"/>
                  </a:srgbClr>
                </a:solidFill>
                <a:latin typeface="Century Gothic" panose="020B0502020202020204"/>
              </a:rPr>
              <a:t>Cifras de estudios europeos: + de 75%.</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fr-FR" sz="2800" b="1">
                <a:solidFill>
                  <a:srgbClr val="766F54">
                    <a:lumMod val="75000"/>
                  </a:srgbClr>
                </a:solidFill>
                <a:latin typeface="Century Gothic" panose="020B0502020202020204"/>
              </a:rPr>
              <a:t>Cifras de los analistas privados : + de 105%.</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fr-FR" sz="2800" b="1">
                <a:solidFill>
                  <a:srgbClr val="766F54">
                    <a:lumMod val="75000"/>
                  </a:srgbClr>
                </a:solidFill>
                <a:latin typeface="Century Gothic" panose="020B0502020202020204"/>
              </a:rPr>
              <a:t>Salario minimo en febrero 2022: </a:t>
            </a:r>
            <a:r>
              <a:rPr lang="fr-FR" sz="2800" b="1">
                <a:solidFill>
                  <a:schemeClr val="accent1"/>
                </a:solidFill>
                <a:latin typeface="Century Gothic" panose="020B0502020202020204"/>
              </a:rPr>
              <a:t>328 dolares.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fr-FR" sz="2800" b="1">
                <a:solidFill>
                  <a:srgbClr val="766F54">
                    <a:lumMod val="75000"/>
                  </a:srgbClr>
                </a:solidFill>
                <a:latin typeface="Century Gothic" panose="020B0502020202020204"/>
              </a:rPr>
              <a:t>Coste de la canasta basica de alimentos y servicios para una familia: </a:t>
            </a:r>
            <a:r>
              <a:rPr lang="fr-FR" sz="2800" b="1">
                <a:solidFill>
                  <a:srgbClr val="FF0000"/>
                </a:solidFill>
                <a:latin typeface="Century Gothic" panose="020B0502020202020204"/>
              </a:rPr>
              <a:t>659 dolares.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fr-FR" sz="2800" b="1">
                <a:solidFill>
                  <a:srgbClr val="FF0000"/>
                </a:solidFill>
                <a:latin typeface="Century Gothic" panose="020B0502020202020204"/>
              </a:rPr>
              <a:t>Desfase: -331 dolares por mes o 4000 dolares por año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fr-FR" sz="2800" i="0" u="none" strike="noStrike" kern="1200" cap="none" spc="0" normalizeH="0" baseline="0" noProof="0">
                <a:ln>
                  <a:noFill/>
                </a:ln>
                <a:effectLst/>
                <a:uLnTx/>
                <a:uFillTx/>
                <a:ea typeface="+mn-ea"/>
                <a:cs typeface="+mn-cs"/>
              </a:rPr>
              <a:t>Los precios al consumidor en Argentina en el sector textil aumentaron </a:t>
            </a:r>
            <a:r>
              <a:rPr kumimoji="0" lang="fr-FR" sz="2800" b="1" i="0" u="none" strike="noStrike" kern="1200" cap="none" spc="0" normalizeH="0" baseline="0" noProof="0">
                <a:ln>
                  <a:noFill/>
                </a:ln>
                <a:effectLst/>
                <a:uLnTx/>
                <a:uFillTx/>
                <a:ea typeface="+mn-ea"/>
                <a:cs typeface="+mn-cs"/>
              </a:rPr>
              <a:t>+80% </a:t>
            </a:r>
            <a:r>
              <a:rPr kumimoji="0" lang="fr-FR" sz="2800" i="0" u="none" strike="noStrike" kern="1200" cap="none" spc="0" normalizeH="0" baseline="0" noProof="0">
                <a:ln>
                  <a:noFill/>
                </a:ln>
                <a:effectLst/>
                <a:uLnTx/>
                <a:uFillTx/>
                <a:ea typeface="+mn-ea"/>
                <a:cs typeface="+mn-cs"/>
              </a:rPr>
              <a:t>es decir , menos que la materia prima.</a:t>
            </a:r>
            <a:endParaRPr kumimoji="0" lang="fr-FR" sz="2800" i="0" u="none" strike="noStrike" kern="1200" cap="none" spc="0" normalizeH="0" baseline="0" noProof="0" dirty="0">
              <a:ln>
                <a:noFill/>
              </a:ln>
              <a:effectLst/>
              <a:uLnTx/>
              <a:uFillTx/>
              <a:ea typeface="+mn-ea"/>
              <a:cs typeface="+mn-cs"/>
            </a:endParaRPr>
          </a:p>
        </p:txBody>
      </p:sp>
      <p:pic>
        <p:nvPicPr>
          <p:cNvPr id="5" name="Image 4">
            <a:extLst>
              <a:ext uri="{FF2B5EF4-FFF2-40B4-BE49-F238E27FC236}">
                <a16:creationId xmlns:a16="http://schemas.microsoft.com/office/drawing/2014/main" id="{C32A4BF7-A18F-4DAD-B071-AD0C652964AA}"/>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3361809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Image 3">
            <a:extLst>
              <a:ext uri="{FF2B5EF4-FFF2-40B4-BE49-F238E27FC236}">
                <a16:creationId xmlns:a16="http://schemas.microsoft.com/office/drawing/2014/main" id="{FE8A3553-B7FC-4602-A237-425E90FE5E0F}"/>
              </a:ext>
            </a:extLst>
          </p:cNvPr>
          <p:cNvPicPr>
            <a:picLocks noChangeAspect="1"/>
          </p:cNvPicPr>
          <p:nvPr/>
        </p:nvPicPr>
        <p:blipFill>
          <a:blip r:embed="rId2"/>
          <a:stretch>
            <a:fillRect/>
          </a:stretch>
        </p:blipFill>
        <p:spPr>
          <a:xfrm>
            <a:off x="4032250" y="2146300"/>
            <a:ext cx="7610475" cy="4094163"/>
          </a:xfrm>
          <a:prstGeom prst="rect">
            <a:avLst/>
          </a:prstGeom>
        </p:spPr>
      </p:pic>
      <p:pic>
        <p:nvPicPr>
          <p:cNvPr id="5" name="Image 4">
            <a:extLst>
              <a:ext uri="{FF2B5EF4-FFF2-40B4-BE49-F238E27FC236}">
                <a16:creationId xmlns:a16="http://schemas.microsoft.com/office/drawing/2014/main" id="{C32A4BF7-A18F-4DAD-B071-AD0C652964AA}"/>
              </a:ext>
            </a:extLst>
          </p:cNvPr>
          <p:cNvPicPr>
            <a:picLocks noChangeAspect="1"/>
          </p:cNvPicPr>
          <p:nvPr/>
        </p:nvPicPr>
        <p:blipFill>
          <a:blip r:embed="rId3"/>
          <a:stretch>
            <a:fillRect/>
          </a:stretch>
        </p:blipFill>
        <p:spPr>
          <a:xfrm>
            <a:off x="547688" y="2146300"/>
            <a:ext cx="3409950" cy="4094163"/>
          </a:xfrm>
          <a:prstGeom prst="rect">
            <a:avLst/>
          </a:prstGeom>
        </p:spPr>
      </p:pic>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901690" y="405575"/>
            <a:ext cx="6430414" cy="1371600"/>
          </a:xfrm>
        </p:spPr>
        <p:txBody>
          <a:bodyPr anchor="ctr">
            <a:normAutofit/>
          </a:bodyPr>
          <a:lstStyle/>
          <a:p>
            <a:pPr algn="l"/>
            <a:r>
              <a:rPr lang="fr-FR" sz="3700">
                <a:latin typeface="+mn-lt"/>
              </a:rPr>
              <a:t>EL MERCADO INTERNACIONAL DEL ALGODON 2021/22</a:t>
            </a:r>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7924796" y="498698"/>
            <a:ext cx="2893382" cy="1185353"/>
          </a:xfrm>
        </p:spPr>
        <p:txBody>
          <a:bodyPr anchor="ctr">
            <a:normAutofit/>
          </a:bodyPr>
          <a:lstStyle/>
          <a:p>
            <a:pPr marL="342900" marR="0" lvl="0" indent="-342900" algn="l" defTabSz="457200" rtl="0" eaLnBrk="1" fontAlgn="auto" latinLnBrk="0" hangingPunct="1">
              <a:spcBef>
                <a:spcPts val="1000"/>
              </a:spcBef>
              <a:spcAft>
                <a:spcPts val="0"/>
              </a:spcAft>
              <a:buClr>
                <a:srgbClr val="A53010"/>
              </a:buClr>
              <a:buSzTx/>
              <a:buFont typeface="Wingdings 3" charset="2"/>
              <a:buChar char=""/>
              <a:tabLst/>
              <a:defRPr/>
            </a:pPr>
            <a:r>
              <a:rPr kumimoji="0" lang="fr-FR" sz="1800" b="1" i="0" u="none" strike="noStrike" kern="1200" cap="none" spc="0" normalizeH="0" baseline="0" noProof="0">
                <a:ln>
                  <a:noFill/>
                </a:ln>
                <a:effectLst/>
                <a:uLnTx/>
                <a:uFillTx/>
                <a:latin typeface="Century Gothic" panose="020B0502020202020204"/>
                <a:ea typeface="+mn-ea"/>
                <a:cs typeface="+mn-cs"/>
              </a:rPr>
              <a:t>INFLACION EN ARGENTINA-1</a:t>
            </a:r>
          </a:p>
        </p:txBody>
      </p:sp>
    </p:spTree>
    <p:extLst>
      <p:ext uri="{BB962C8B-B14F-4D97-AF65-F5344CB8AC3E}">
        <p14:creationId xmlns:p14="http://schemas.microsoft.com/office/powerpoint/2010/main" val="615761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41248" y="548640"/>
            <a:ext cx="3600860" cy="5431536"/>
          </a:xfrm>
        </p:spPr>
        <p:txBody>
          <a:bodyPr vert="horz" lIns="91440" tIns="45720" rIns="91440" bIns="45720" rtlCol="0" anchor="ctr">
            <a:normAutofit/>
          </a:bodyPr>
          <a:lstStyle/>
          <a:p>
            <a:pPr algn="l"/>
            <a:r>
              <a:rPr lang="en-US" sz="3800" kern="1200">
                <a:solidFill>
                  <a:schemeClr val="tx1"/>
                </a:solidFill>
                <a:latin typeface="+mj-lt"/>
                <a:ea typeface="+mj-ea"/>
                <a:cs typeface="+mj-cs"/>
              </a:rPr>
              <a:t>EL MERCADO INTERNACIONAL DEL ALGODON 2021/22</a:t>
            </a:r>
          </a:p>
        </p:txBody>
      </p:sp>
      <p:sp>
        <p:nvSpPr>
          <p:cNvPr id="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5126418" y="552091"/>
            <a:ext cx="6224335" cy="5431536"/>
          </a:xfrm>
        </p:spPr>
        <p:txBody>
          <a:bodyPr vert="horz" lIns="91440" tIns="45720" rIns="91440" bIns="45720" rtlCol="0" anchor="ctr">
            <a:normAutofit/>
          </a:bodyPr>
          <a:lstStyle/>
          <a:p>
            <a:pPr indent="-228600" algn="l">
              <a:spcAft>
                <a:spcPts val="800"/>
              </a:spcAft>
              <a:buFont typeface="Arial" panose="020B0604020202020204" pitchFamily="34" charset="0"/>
              <a:buChar char="•"/>
            </a:pPr>
            <a:endParaRPr lang="en-US" sz="1200" dirty="0">
              <a:effectLst/>
            </a:endParaRPr>
          </a:p>
          <a:p>
            <a:pPr indent="-228600" algn="l">
              <a:spcAft>
                <a:spcPts val="800"/>
              </a:spcAft>
              <a:buFont typeface="Arial" panose="020B0604020202020204" pitchFamily="34" charset="0"/>
              <a:buChar char="•"/>
            </a:pPr>
            <a:r>
              <a:rPr kumimoji="0" lang="en-US" sz="1200" b="1" i="0" u="none" strike="noStrike" cap="none" spc="0" normalizeH="0" baseline="0" noProof="0" dirty="0">
                <a:ln>
                  <a:noFill/>
                </a:ln>
                <a:effectLst/>
                <a:uLnTx/>
                <a:uFillTx/>
              </a:rPr>
              <a:t>INFLACION EN ARGENTINA-2</a:t>
            </a:r>
            <a:endParaRPr lang="en-US" sz="1200" dirty="0"/>
          </a:p>
          <a:p>
            <a:pPr indent="-228600" algn="l">
              <a:spcAft>
                <a:spcPts val="800"/>
              </a:spcAft>
              <a:buFont typeface="Arial" panose="020B0604020202020204" pitchFamily="34" charset="0"/>
              <a:buChar char="•"/>
            </a:pPr>
            <a:r>
              <a:rPr lang="en-US" sz="1200" dirty="0">
                <a:effectLst/>
              </a:rPr>
              <a:t>1- </a:t>
            </a:r>
            <a:r>
              <a:rPr lang="en-US" sz="1200" dirty="0" err="1">
                <a:effectLst/>
              </a:rPr>
              <a:t>En</a:t>
            </a:r>
            <a:r>
              <a:rPr lang="en-US" sz="1200" dirty="0">
                <a:effectLst/>
              </a:rPr>
              <a:t> 1921, Argentina era uno de los </a:t>
            </a:r>
            <a:r>
              <a:rPr lang="en-US" sz="1200" dirty="0" err="1">
                <a:effectLst/>
              </a:rPr>
              <a:t>países</a:t>
            </a:r>
            <a:r>
              <a:rPr lang="en-US" sz="1200" dirty="0">
                <a:effectLst/>
              </a:rPr>
              <a:t> mas </a:t>
            </a:r>
            <a:r>
              <a:rPr lang="en-US" sz="1200" dirty="0" err="1">
                <a:effectLst/>
              </a:rPr>
              <a:t>ricos</a:t>
            </a:r>
            <a:r>
              <a:rPr lang="en-US" sz="1200" dirty="0">
                <a:effectLst/>
              </a:rPr>
              <a:t> del </a:t>
            </a:r>
            <a:r>
              <a:rPr lang="en-US" sz="1200" dirty="0" err="1">
                <a:effectLst/>
              </a:rPr>
              <a:t>mundo</a:t>
            </a:r>
            <a:r>
              <a:rPr lang="en-US" sz="1200" dirty="0">
                <a:effectLst/>
              </a:rPr>
              <a:t>. El P.I.B. era similar al de Francia. </a:t>
            </a:r>
          </a:p>
          <a:p>
            <a:pPr indent="-228600" algn="l">
              <a:spcAft>
                <a:spcPts val="800"/>
              </a:spcAft>
              <a:buFont typeface="Arial" panose="020B0604020202020204" pitchFamily="34" charset="0"/>
              <a:buChar char="•"/>
            </a:pPr>
            <a:r>
              <a:rPr lang="en-US" sz="1200" dirty="0"/>
              <a:t>2- </a:t>
            </a:r>
            <a:r>
              <a:rPr lang="en-US" sz="1200" dirty="0">
                <a:effectLst/>
              </a:rPr>
              <a:t>Con una </a:t>
            </a:r>
            <a:r>
              <a:rPr lang="en-US" sz="1200" dirty="0" err="1">
                <a:effectLst/>
              </a:rPr>
              <a:t>inflación</a:t>
            </a:r>
            <a:r>
              <a:rPr lang="en-US" sz="1200" dirty="0">
                <a:effectLst/>
              </a:rPr>
              <a:t> media del 105% </a:t>
            </a:r>
            <a:r>
              <a:rPr lang="en-US" sz="1200" dirty="0" err="1">
                <a:effectLst/>
              </a:rPr>
              <a:t>anual</a:t>
            </a:r>
            <a:r>
              <a:rPr lang="en-US" sz="1200" dirty="0">
                <a:effectLst/>
              </a:rPr>
              <a:t>, Argentina </a:t>
            </a:r>
            <a:r>
              <a:rPr lang="en-US" sz="1200" dirty="0" err="1">
                <a:effectLst/>
              </a:rPr>
              <a:t>cambio</a:t>
            </a:r>
            <a:r>
              <a:rPr lang="en-US" sz="1200" dirty="0">
                <a:effectLst/>
              </a:rPr>
              <a:t> 5 </a:t>
            </a:r>
            <a:r>
              <a:rPr lang="en-US" sz="1200" dirty="0" err="1">
                <a:effectLst/>
              </a:rPr>
              <a:t>veces</a:t>
            </a:r>
            <a:r>
              <a:rPr lang="en-US" sz="1200" dirty="0">
                <a:effectLst/>
              </a:rPr>
              <a:t> de </a:t>
            </a:r>
            <a:r>
              <a:rPr lang="en-US" sz="1200" dirty="0" err="1">
                <a:effectLst/>
              </a:rPr>
              <a:t>moneda</a:t>
            </a:r>
            <a:r>
              <a:rPr lang="en-US" sz="1200" dirty="0">
                <a:effectLst/>
              </a:rPr>
              <a:t>: Hasta 1969 </a:t>
            </a:r>
            <a:r>
              <a:rPr lang="en-US" sz="1200" dirty="0" err="1">
                <a:effectLst/>
              </a:rPr>
              <a:t>el</a:t>
            </a:r>
            <a:r>
              <a:rPr lang="en-US" sz="1200" dirty="0">
                <a:effectLst/>
              </a:rPr>
              <a:t> peso </a:t>
            </a:r>
            <a:r>
              <a:rPr lang="en-US" sz="1200" dirty="0" err="1">
                <a:effectLst/>
              </a:rPr>
              <a:t>nacional</a:t>
            </a:r>
            <a:r>
              <a:rPr lang="en-US" sz="1200" dirty="0">
                <a:effectLst/>
              </a:rPr>
              <a:t>, </a:t>
            </a:r>
            <a:r>
              <a:rPr lang="en-US" sz="1200" dirty="0" err="1">
                <a:effectLst/>
              </a:rPr>
              <a:t>en</a:t>
            </a:r>
            <a:r>
              <a:rPr lang="en-US" sz="1200" dirty="0">
                <a:effectLst/>
              </a:rPr>
              <a:t> 1983 </a:t>
            </a:r>
            <a:r>
              <a:rPr lang="en-US" sz="1200" dirty="0" err="1">
                <a:effectLst/>
              </a:rPr>
              <a:t>el</a:t>
            </a:r>
            <a:r>
              <a:rPr lang="en-US" sz="1200" dirty="0">
                <a:effectLst/>
              </a:rPr>
              <a:t> peso ley, hasta 1985 </a:t>
            </a:r>
            <a:r>
              <a:rPr lang="en-US" sz="1200" dirty="0" err="1">
                <a:effectLst/>
              </a:rPr>
              <a:t>el</a:t>
            </a:r>
            <a:r>
              <a:rPr lang="en-US" sz="1200" dirty="0">
                <a:effectLst/>
              </a:rPr>
              <a:t> peso </a:t>
            </a:r>
            <a:r>
              <a:rPr lang="en-US" sz="1200" dirty="0" err="1">
                <a:effectLst/>
              </a:rPr>
              <a:t>argentino</a:t>
            </a:r>
            <a:r>
              <a:rPr lang="en-US" sz="1200" dirty="0">
                <a:effectLst/>
              </a:rPr>
              <a:t>, </a:t>
            </a:r>
            <a:r>
              <a:rPr lang="en-US" sz="1200" dirty="0" err="1">
                <a:effectLst/>
              </a:rPr>
              <a:t>el</a:t>
            </a:r>
            <a:r>
              <a:rPr lang="en-US" sz="1200" dirty="0">
                <a:effectLst/>
              </a:rPr>
              <a:t> austral hasta 1991 y por ultimo y por </a:t>
            </a:r>
            <a:r>
              <a:rPr lang="en-US" sz="1200" dirty="0" err="1">
                <a:effectLst/>
              </a:rPr>
              <a:t>el</a:t>
            </a:r>
            <a:r>
              <a:rPr lang="en-US" sz="1200" dirty="0">
                <a:effectLst/>
              </a:rPr>
              <a:t> </a:t>
            </a:r>
            <a:r>
              <a:rPr lang="en-US" sz="1200" dirty="0" err="1">
                <a:effectLst/>
              </a:rPr>
              <a:t>momento</a:t>
            </a:r>
            <a:r>
              <a:rPr lang="en-US" sz="1200" dirty="0">
                <a:effectLst/>
              </a:rPr>
              <a:t> </a:t>
            </a:r>
            <a:r>
              <a:rPr lang="en-US" sz="1200" dirty="0" err="1">
                <a:effectLst/>
              </a:rPr>
              <a:t>el</a:t>
            </a:r>
            <a:r>
              <a:rPr lang="en-US" sz="1200" dirty="0">
                <a:effectLst/>
              </a:rPr>
              <a:t> actual peso. </a:t>
            </a:r>
          </a:p>
          <a:p>
            <a:pPr indent="-228600" algn="l">
              <a:spcAft>
                <a:spcPts val="800"/>
              </a:spcAft>
              <a:buFont typeface="Arial" panose="020B0604020202020204" pitchFamily="34" charset="0"/>
              <a:buChar char="•"/>
            </a:pPr>
            <a:r>
              <a:rPr lang="en-US" sz="1200" dirty="0">
                <a:effectLst/>
              </a:rPr>
              <a:t>3-Desde 1980 y hasta la </a:t>
            </a:r>
            <a:r>
              <a:rPr lang="en-US" sz="1200" dirty="0" err="1">
                <a:effectLst/>
              </a:rPr>
              <a:t>fecha</a:t>
            </a:r>
            <a:r>
              <a:rPr lang="en-US" sz="1200" dirty="0">
                <a:effectLst/>
              </a:rPr>
              <a:t>, Argentina </a:t>
            </a:r>
            <a:r>
              <a:rPr lang="en-US" sz="1200" dirty="0" err="1">
                <a:effectLst/>
              </a:rPr>
              <a:t>suspendió</a:t>
            </a:r>
            <a:r>
              <a:rPr lang="en-US" sz="1200" dirty="0">
                <a:effectLst/>
              </a:rPr>
              <a:t> 5 </a:t>
            </a:r>
            <a:r>
              <a:rPr lang="en-US" sz="1200" dirty="0" err="1">
                <a:effectLst/>
              </a:rPr>
              <a:t>veces</a:t>
            </a:r>
            <a:r>
              <a:rPr lang="en-US" sz="1200" dirty="0">
                <a:effectLst/>
              </a:rPr>
              <a:t> </a:t>
            </a:r>
            <a:r>
              <a:rPr lang="en-US" sz="1200" dirty="0" err="1">
                <a:effectLst/>
              </a:rPr>
              <a:t>el</a:t>
            </a:r>
            <a:r>
              <a:rPr lang="en-US" sz="1200" dirty="0">
                <a:effectLst/>
              </a:rPr>
              <a:t> </a:t>
            </a:r>
            <a:r>
              <a:rPr lang="en-US" sz="1200" dirty="0" err="1">
                <a:effectLst/>
              </a:rPr>
              <a:t>pago</a:t>
            </a:r>
            <a:r>
              <a:rPr lang="en-US" sz="1200" dirty="0">
                <a:effectLst/>
              </a:rPr>
              <a:t> de </a:t>
            </a:r>
            <a:r>
              <a:rPr lang="en-US" sz="1200" dirty="0" err="1">
                <a:effectLst/>
              </a:rPr>
              <a:t>su</a:t>
            </a:r>
            <a:r>
              <a:rPr lang="en-US" sz="1200" dirty="0">
                <a:effectLst/>
              </a:rPr>
              <a:t> </a:t>
            </a:r>
            <a:r>
              <a:rPr lang="en-US" sz="1200" dirty="0" err="1">
                <a:effectLst/>
              </a:rPr>
              <a:t>deuda</a:t>
            </a:r>
            <a:r>
              <a:rPr lang="en-US" sz="1200" dirty="0">
                <a:effectLst/>
              </a:rPr>
              <a:t> externa, un </a:t>
            </a:r>
            <a:r>
              <a:rPr lang="en-US" sz="1200" dirty="0" err="1">
                <a:effectLst/>
              </a:rPr>
              <a:t>récord</a:t>
            </a:r>
            <a:r>
              <a:rPr lang="en-US" sz="1200" dirty="0">
                <a:effectLst/>
              </a:rPr>
              <a:t> que </a:t>
            </a:r>
            <a:r>
              <a:rPr lang="en-US" sz="1200" dirty="0" err="1">
                <a:effectLst/>
              </a:rPr>
              <a:t>ningún</a:t>
            </a:r>
            <a:r>
              <a:rPr lang="en-US" sz="1200" dirty="0">
                <a:effectLst/>
              </a:rPr>
              <a:t> </a:t>
            </a:r>
            <a:r>
              <a:rPr lang="en-US" sz="1200" dirty="0" err="1">
                <a:effectLst/>
              </a:rPr>
              <a:t>país</a:t>
            </a:r>
            <a:r>
              <a:rPr lang="en-US" sz="1200" dirty="0">
                <a:effectLst/>
              </a:rPr>
              <a:t> del </a:t>
            </a:r>
            <a:r>
              <a:rPr lang="en-US" sz="1200" dirty="0" err="1">
                <a:effectLst/>
              </a:rPr>
              <a:t>mundo</a:t>
            </a:r>
            <a:r>
              <a:rPr lang="en-US" sz="1200" dirty="0">
                <a:effectLst/>
              </a:rPr>
              <a:t>, </a:t>
            </a:r>
            <a:r>
              <a:rPr lang="en-US" sz="1200" dirty="0" err="1">
                <a:effectLst/>
              </a:rPr>
              <a:t>ni</a:t>
            </a:r>
            <a:r>
              <a:rPr lang="en-US" sz="1200" dirty="0">
                <a:effectLst/>
              </a:rPr>
              <a:t> </a:t>
            </a:r>
            <a:r>
              <a:rPr lang="en-US" sz="1200" dirty="0" err="1">
                <a:effectLst/>
              </a:rPr>
              <a:t>siquiera</a:t>
            </a:r>
            <a:r>
              <a:rPr lang="en-US" sz="1200" dirty="0">
                <a:effectLst/>
              </a:rPr>
              <a:t> los </a:t>
            </a:r>
            <a:r>
              <a:rPr lang="en-US" sz="1200" dirty="0" err="1">
                <a:effectLst/>
              </a:rPr>
              <a:t>más</a:t>
            </a:r>
            <a:r>
              <a:rPr lang="en-US" sz="1200" dirty="0">
                <a:effectLst/>
              </a:rPr>
              <a:t> </a:t>
            </a:r>
            <a:r>
              <a:rPr lang="en-US" sz="1200" dirty="0" err="1">
                <a:effectLst/>
              </a:rPr>
              <a:t>pobres</a:t>
            </a:r>
            <a:r>
              <a:rPr lang="en-US" sz="1200" dirty="0">
                <a:effectLst/>
              </a:rPr>
              <a:t> </a:t>
            </a:r>
            <a:r>
              <a:rPr lang="en-US" sz="1200" dirty="0" err="1">
                <a:effectLst/>
              </a:rPr>
              <a:t>han</a:t>
            </a:r>
            <a:r>
              <a:rPr lang="en-US" sz="1200" dirty="0">
                <a:effectLst/>
              </a:rPr>
              <a:t> </a:t>
            </a:r>
            <a:r>
              <a:rPr lang="en-US" sz="1200" dirty="0" err="1">
                <a:effectLst/>
              </a:rPr>
              <a:t>conseguido</a:t>
            </a:r>
            <a:r>
              <a:rPr lang="en-US" sz="1200" dirty="0">
                <a:effectLst/>
              </a:rPr>
              <a:t> </a:t>
            </a:r>
            <a:r>
              <a:rPr lang="en-US" sz="1200" dirty="0" err="1">
                <a:effectLst/>
              </a:rPr>
              <a:t>igualar</a:t>
            </a:r>
            <a:r>
              <a:rPr lang="en-US" sz="1200" dirty="0">
                <a:effectLst/>
              </a:rPr>
              <a:t>; y es, </a:t>
            </a:r>
            <a:r>
              <a:rPr lang="en-US" sz="1200" dirty="0" err="1">
                <a:effectLst/>
              </a:rPr>
              <a:t>ahora</a:t>
            </a:r>
            <a:r>
              <a:rPr lang="en-US" sz="1200" dirty="0">
                <a:effectLst/>
              </a:rPr>
              <a:t> </a:t>
            </a:r>
            <a:r>
              <a:rPr lang="en-US" sz="1200" dirty="0" err="1">
                <a:effectLst/>
              </a:rPr>
              <a:t>mismo</a:t>
            </a:r>
            <a:r>
              <a:rPr lang="en-US" sz="1200" dirty="0">
                <a:effectLst/>
              </a:rPr>
              <a:t>, </a:t>
            </a:r>
            <a:r>
              <a:rPr lang="en-US" sz="1200" dirty="0" err="1">
                <a:effectLst/>
              </a:rPr>
              <a:t>el</a:t>
            </a:r>
            <a:r>
              <a:rPr lang="en-US" sz="1200" dirty="0">
                <a:effectLst/>
              </a:rPr>
              <a:t> </a:t>
            </a:r>
            <a:r>
              <a:rPr lang="en-US" sz="1200" b="1" u="sng" dirty="0">
                <a:effectLst/>
                <a:hlinkClick r:id="rId2"/>
              </a:rPr>
              <a:t>principal </a:t>
            </a:r>
            <a:r>
              <a:rPr lang="en-US" sz="1200" b="1" u="sng" dirty="0" err="1">
                <a:effectLst/>
                <a:hlinkClick r:id="rId2"/>
              </a:rPr>
              <a:t>deudor</a:t>
            </a:r>
            <a:r>
              <a:rPr lang="en-US" sz="1200" b="1" u="sng" dirty="0">
                <a:effectLst/>
                <a:hlinkClick r:id="rId2"/>
              </a:rPr>
              <a:t> del </a:t>
            </a:r>
            <a:r>
              <a:rPr lang="en-US" sz="1200" b="1" u="sng" dirty="0" err="1">
                <a:effectLst/>
                <a:hlinkClick r:id="rId2"/>
              </a:rPr>
              <a:t>Fondo</a:t>
            </a:r>
            <a:r>
              <a:rPr lang="en-US" sz="1200" b="1" u="sng" dirty="0">
                <a:effectLst/>
                <a:hlinkClick r:id="rId2"/>
              </a:rPr>
              <a:t> </a:t>
            </a:r>
            <a:r>
              <a:rPr lang="en-US" sz="1200" b="1" u="sng" dirty="0" err="1">
                <a:effectLst/>
                <a:hlinkClick r:id="rId2"/>
              </a:rPr>
              <a:t>Monetario</a:t>
            </a:r>
            <a:r>
              <a:rPr lang="en-US" sz="1200" b="1" u="sng" dirty="0">
                <a:effectLst/>
                <a:hlinkClick r:id="rId2"/>
              </a:rPr>
              <a:t> </a:t>
            </a:r>
            <a:r>
              <a:rPr lang="en-US" sz="1200" b="1" u="sng" dirty="0" err="1">
                <a:effectLst/>
                <a:hlinkClick r:id="rId2"/>
              </a:rPr>
              <a:t>Internacional</a:t>
            </a:r>
            <a:r>
              <a:rPr lang="en-US" sz="1200" dirty="0">
                <a:effectLst/>
              </a:rPr>
              <a:t>, con 44.000 </a:t>
            </a:r>
            <a:r>
              <a:rPr lang="en-US" sz="1200" dirty="0" err="1">
                <a:effectLst/>
              </a:rPr>
              <a:t>millones</a:t>
            </a:r>
            <a:r>
              <a:rPr lang="en-US" sz="1200" dirty="0">
                <a:effectLst/>
              </a:rPr>
              <a:t> de </a:t>
            </a:r>
            <a:r>
              <a:rPr lang="en-US" sz="1200" dirty="0" err="1">
                <a:effectLst/>
              </a:rPr>
              <a:t>dólares</a:t>
            </a:r>
            <a:r>
              <a:rPr lang="en-US" sz="1200" dirty="0">
                <a:effectLst/>
              </a:rPr>
              <a:t> o </a:t>
            </a:r>
            <a:r>
              <a:rPr lang="en-US" sz="1200" dirty="0" err="1">
                <a:effectLst/>
              </a:rPr>
              <a:t>más</a:t>
            </a:r>
            <a:r>
              <a:rPr lang="en-US" sz="1200" dirty="0">
                <a:effectLst/>
              </a:rPr>
              <a:t> a </a:t>
            </a:r>
            <a:r>
              <a:rPr lang="en-US" sz="1200" dirty="0" err="1">
                <a:effectLst/>
              </a:rPr>
              <a:t>devolver</a:t>
            </a:r>
            <a:r>
              <a:rPr lang="en-US" sz="1200" dirty="0">
                <a:effectLst/>
              </a:rPr>
              <a:t>.</a:t>
            </a:r>
          </a:p>
          <a:p>
            <a:pPr indent="-228600" algn="l">
              <a:spcAft>
                <a:spcPts val="800"/>
              </a:spcAft>
              <a:buFont typeface="Arial" panose="020B0604020202020204" pitchFamily="34" charset="0"/>
              <a:buChar char="•"/>
            </a:pPr>
            <a:r>
              <a:rPr lang="en-US" sz="1200" dirty="0"/>
              <a:t>4-</a:t>
            </a:r>
            <a:r>
              <a:rPr lang="en-US" sz="1200" dirty="0">
                <a:effectLst/>
              </a:rPr>
              <a:t> ¿dentro de </a:t>
            </a:r>
            <a:r>
              <a:rPr lang="en-US" sz="1200" dirty="0" err="1">
                <a:effectLst/>
              </a:rPr>
              <a:t>este</a:t>
            </a:r>
            <a:r>
              <a:rPr lang="en-US" sz="1200" dirty="0">
                <a:effectLst/>
              </a:rPr>
              <a:t> </a:t>
            </a:r>
            <a:r>
              <a:rPr lang="en-US" sz="1200" dirty="0" err="1">
                <a:effectLst/>
              </a:rPr>
              <a:t>contexto</a:t>
            </a:r>
            <a:r>
              <a:rPr lang="en-US" sz="1200" dirty="0">
                <a:effectLst/>
              </a:rPr>
              <a:t> ? </a:t>
            </a:r>
            <a:r>
              <a:rPr lang="en-US" sz="1200" dirty="0" err="1">
                <a:effectLst/>
              </a:rPr>
              <a:t>como</a:t>
            </a:r>
            <a:r>
              <a:rPr lang="en-US" sz="1200" dirty="0">
                <a:effectLst/>
              </a:rPr>
              <a:t> es </a:t>
            </a:r>
            <a:r>
              <a:rPr lang="en-US" sz="1200" dirty="0" err="1">
                <a:effectLst/>
              </a:rPr>
              <a:t>posible</a:t>
            </a:r>
            <a:r>
              <a:rPr lang="en-US" sz="1200" dirty="0">
                <a:effectLst/>
              </a:rPr>
              <a:t> </a:t>
            </a:r>
            <a:r>
              <a:rPr lang="en-US" sz="1200" dirty="0" err="1">
                <a:effectLst/>
              </a:rPr>
              <a:t>ayudar</a:t>
            </a:r>
            <a:r>
              <a:rPr lang="en-US" sz="1200" dirty="0">
                <a:effectLst/>
              </a:rPr>
              <a:t> a las </a:t>
            </a:r>
            <a:r>
              <a:rPr lang="en-US" sz="1200" dirty="0" err="1">
                <a:effectLst/>
              </a:rPr>
              <a:t>empresas</a:t>
            </a:r>
            <a:r>
              <a:rPr lang="en-US" sz="1200" dirty="0">
                <a:effectLst/>
              </a:rPr>
              <a:t> </a:t>
            </a:r>
            <a:r>
              <a:rPr lang="en-US" sz="1200" dirty="0" err="1">
                <a:effectLst/>
              </a:rPr>
              <a:t>afectadas</a:t>
            </a:r>
            <a:r>
              <a:rPr lang="en-US" sz="1200" dirty="0">
                <a:effectLst/>
              </a:rPr>
              <a:t> por la </a:t>
            </a:r>
            <a:r>
              <a:rPr lang="en-US" sz="1200" dirty="0" err="1">
                <a:effectLst/>
              </a:rPr>
              <a:t>pandemia</a:t>
            </a:r>
            <a:r>
              <a:rPr lang="en-US" sz="1200" dirty="0">
                <a:effectLst/>
              </a:rPr>
              <a:t>? . El Banco Central </a:t>
            </a:r>
            <a:r>
              <a:rPr lang="en-US" sz="1200" dirty="0" err="1">
                <a:effectLst/>
              </a:rPr>
              <a:t>estuvo</a:t>
            </a:r>
            <a:r>
              <a:rPr lang="en-US" sz="1200" dirty="0">
                <a:effectLst/>
              </a:rPr>
              <a:t> </a:t>
            </a:r>
            <a:r>
              <a:rPr lang="en-US" sz="1200" dirty="0" err="1">
                <a:effectLst/>
              </a:rPr>
              <a:t>obligado</a:t>
            </a:r>
            <a:r>
              <a:rPr lang="en-US" sz="1200" dirty="0">
                <a:effectLst/>
              </a:rPr>
              <a:t> a” </a:t>
            </a:r>
            <a:r>
              <a:rPr lang="en-US" sz="1200" dirty="0" err="1">
                <a:effectLst/>
              </a:rPr>
              <a:t>imprimir</a:t>
            </a:r>
            <a:r>
              <a:rPr lang="en-US" sz="1200" dirty="0">
                <a:effectLst/>
              </a:rPr>
              <a:t> dinero” y </a:t>
            </a:r>
            <a:r>
              <a:rPr lang="en-US" sz="1200" dirty="0" err="1">
                <a:effectLst/>
              </a:rPr>
              <a:t>emitió</a:t>
            </a:r>
            <a:r>
              <a:rPr lang="en-US" sz="1200" dirty="0">
                <a:effectLst/>
              </a:rPr>
              <a:t> </a:t>
            </a:r>
            <a:r>
              <a:rPr lang="en-US" sz="1200" dirty="0" err="1">
                <a:effectLst/>
              </a:rPr>
              <a:t>durante</a:t>
            </a:r>
            <a:r>
              <a:rPr lang="en-US" sz="1200" dirty="0">
                <a:effectLst/>
              </a:rPr>
              <a:t> </a:t>
            </a:r>
            <a:r>
              <a:rPr lang="en-US" sz="1200" dirty="0" err="1">
                <a:effectLst/>
              </a:rPr>
              <a:t>el</a:t>
            </a:r>
            <a:r>
              <a:rPr lang="en-US" sz="1200" dirty="0">
                <a:effectLst/>
              </a:rPr>
              <a:t> </a:t>
            </a:r>
            <a:r>
              <a:rPr lang="en-US" sz="1200" dirty="0" err="1">
                <a:effectLst/>
              </a:rPr>
              <a:t>pasado</a:t>
            </a:r>
            <a:r>
              <a:rPr lang="en-US" sz="1200" dirty="0">
                <a:effectLst/>
              </a:rPr>
              <a:t> </a:t>
            </a:r>
            <a:r>
              <a:rPr lang="en-US" sz="1200" dirty="0" err="1">
                <a:effectLst/>
              </a:rPr>
              <a:t>año</a:t>
            </a:r>
            <a:r>
              <a:rPr lang="en-US" sz="1200" dirty="0">
                <a:effectLst/>
              </a:rPr>
              <a:t> 1,25 </a:t>
            </a:r>
            <a:r>
              <a:rPr lang="en-US" sz="1200" dirty="0" err="1">
                <a:effectLst/>
              </a:rPr>
              <a:t>billones</a:t>
            </a:r>
            <a:r>
              <a:rPr lang="en-US" sz="1200" dirty="0">
                <a:effectLst/>
              </a:rPr>
              <a:t> de pesos, sin </a:t>
            </a:r>
            <a:r>
              <a:rPr lang="en-US" sz="1200" dirty="0" err="1">
                <a:effectLst/>
              </a:rPr>
              <a:t>olvidar</a:t>
            </a:r>
            <a:r>
              <a:rPr lang="en-US" sz="1200" dirty="0">
                <a:effectLst/>
              </a:rPr>
              <a:t>, </a:t>
            </a:r>
            <a:r>
              <a:rPr lang="en-US" sz="1200" dirty="0" err="1">
                <a:effectLst/>
              </a:rPr>
              <a:t>como</a:t>
            </a:r>
            <a:r>
              <a:rPr lang="en-US" sz="1200" dirty="0">
                <a:effectLst/>
              </a:rPr>
              <a:t> </a:t>
            </a:r>
            <a:r>
              <a:rPr lang="en-US" sz="1200" dirty="0" err="1">
                <a:effectLst/>
              </a:rPr>
              <a:t>anécdota</a:t>
            </a:r>
            <a:r>
              <a:rPr lang="en-US" sz="1200" dirty="0">
                <a:effectLst/>
              </a:rPr>
              <a:t>, que, </a:t>
            </a:r>
            <a:r>
              <a:rPr lang="en-US" sz="1200" dirty="0" err="1">
                <a:effectLst/>
              </a:rPr>
              <a:t>como</a:t>
            </a:r>
            <a:r>
              <a:rPr lang="en-US" sz="1200" dirty="0">
                <a:effectLst/>
              </a:rPr>
              <a:t> las </a:t>
            </a:r>
            <a:r>
              <a:rPr lang="en-US" sz="1200" dirty="0" err="1">
                <a:effectLst/>
              </a:rPr>
              <a:t>fábricas</a:t>
            </a:r>
            <a:r>
              <a:rPr lang="en-US" sz="1200" dirty="0">
                <a:effectLst/>
              </a:rPr>
              <a:t> </a:t>
            </a:r>
            <a:r>
              <a:rPr lang="en-US" sz="1200" dirty="0" err="1">
                <a:effectLst/>
              </a:rPr>
              <a:t>trabajaban</a:t>
            </a:r>
            <a:r>
              <a:rPr lang="en-US" sz="1200" dirty="0">
                <a:effectLst/>
              </a:rPr>
              <a:t> las 24hs </a:t>
            </a:r>
            <a:r>
              <a:rPr lang="en-US" sz="1200" dirty="0" err="1">
                <a:effectLst/>
              </a:rPr>
              <a:t>el</a:t>
            </a:r>
            <a:r>
              <a:rPr lang="en-US" sz="1200" dirty="0">
                <a:effectLst/>
              </a:rPr>
              <a:t> </a:t>
            </a:r>
            <a:r>
              <a:rPr lang="en-US" sz="1200" dirty="0" err="1">
                <a:effectLst/>
              </a:rPr>
              <a:t>gobierno</a:t>
            </a:r>
            <a:r>
              <a:rPr lang="en-US" sz="1200" dirty="0">
                <a:effectLst/>
              </a:rPr>
              <a:t> </a:t>
            </a:r>
            <a:r>
              <a:rPr lang="en-US" sz="1200" dirty="0" err="1">
                <a:effectLst/>
              </a:rPr>
              <a:t>tuvo</a:t>
            </a:r>
            <a:r>
              <a:rPr lang="en-US" sz="1200" dirty="0">
                <a:effectLst/>
              </a:rPr>
              <a:t> que </a:t>
            </a:r>
            <a:r>
              <a:rPr lang="en-US" sz="1200" dirty="0" err="1">
                <a:effectLst/>
              </a:rPr>
              <a:t>recurrir</a:t>
            </a:r>
            <a:r>
              <a:rPr lang="en-US" sz="1200" dirty="0">
                <a:effectLst/>
              </a:rPr>
              <a:t> a la </a:t>
            </a:r>
            <a:r>
              <a:rPr lang="en-US" sz="1200" dirty="0" err="1">
                <a:effectLst/>
              </a:rPr>
              <a:t>impresión</a:t>
            </a:r>
            <a:r>
              <a:rPr lang="en-US" sz="1200" dirty="0">
                <a:effectLst/>
              </a:rPr>
              <a:t> de pesos </a:t>
            </a:r>
            <a:r>
              <a:rPr lang="en-US" sz="1200" dirty="0" err="1">
                <a:effectLst/>
              </a:rPr>
              <a:t>en</a:t>
            </a:r>
            <a:r>
              <a:rPr lang="en-US" sz="1200" dirty="0">
                <a:effectLst/>
              </a:rPr>
              <a:t> </a:t>
            </a:r>
            <a:r>
              <a:rPr lang="en-US" sz="1200" dirty="0" err="1">
                <a:effectLst/>
              </a:rPr>
              <a:t>Brasil</a:t>
            </a:r>
            <a:r>
              <a:rPr lang="en-US" sz="1200" dirty="0">
                <a:effectLst/>
              </a:rPr>
              <a:t> y </a:t>
            </a:r>
            <a:r>
              <a:rPr lang="en-US" sz="1200" dirty="0" err="1">
                <a:effectLst/>
              </a:rPr>
              <a:t>España</a:t>
            </a:r>
            <a:r>
              <a:rPr lang="en-US" sz="1200" dirty="0">
                <a:effectLst/>
              </a:rPr>
              <a:t>.</a:t>
            </a:r>
          </a:p>
          <a:p>
            <a:pPr indent="-228600" algn="l">
              <a:spcAft>
                <a:spcPts val="800"/>
              </a:spcAft>
              <a:buFont typeface="Arial" panose="020B0604020202020204" pitchFamily="34" charset="0"/>
              <a:buChar char="•"/>
            </a:pPr>
            <a:r>
              <a:rPr lang="en-US" sz="1200" dirty="0">
                <a:effectLst/>
              </a:rPr>
              <a:t>5- Argentina </a:t>
            </a:r>
            <a:r>
              <a:rPr lang="en-US" sz="1200" dirty="0" err="1">
                <a:effectLst/>
              </a:rPr>
              <a:t>nunca</a:t>
            </a:r>
            <a:r>
              <a:rPr lang="en-US" sz="1200" dirty="0">
                <a:effectLst/>
              </a:rPr>
              <a:t> ha </a:t>
            </a:r>
            <a:r>
              <a:rPr lang="en-US" sz="1200" dirty="0" err="1">
                <a:effectLst/>
              </a:rPr>
              <a:t>resuelto</a:t>
            </a:r>
            <a:r>
              <a:rPr lang="en-US" sz="1200" dirty="0">
                <a:effectLst/>
              </a:rPr>
              <a:t> </a:t>
            </a:r>
            <a:r>
              <a:rPr lang="en-US" sz="1200" dirty="0" err="1">
                <a:effectLst/>
              </a:rPr>
              <a:t>el</a:t>
            </a:r>
            <a:r>
              <a:rPr lang="en-US" sz="1200" dirty="0">
                <a:effectLst/>
              </a:rPr>
              <a:t> </a:t>
            </a:r>
            <a:r>
              <a:rPr lang="en-US" sz="1200" dirty="0" err="1">
                <a:effectLst/>
              </a:rPr>
              <a:t>problema</a:t>
            </a:r>
            <a:r>
              <a:rPr lang="en-US" sz="1200" dirty="0">
                <a:effectLst/>
              </a:rPr>
              <a:t> de </a:t>
            </a:r>
            <a:r>
              <a:rPr lang="en-US" sz="1200" dirty="0" err="1">
                <a:effectLst/>
              </a:rPr>
              <a:t>su</a:t>
            </a:r>
            <a:r>
              <a:rPr lang="en-US" sz="1200" dirty="0">
                <a:effectLst/>
              </a:rPr>
              <a:t> mercado </a:t>
            </a:r>
            <a:r>
              <a:rPr lang="en-US" sz="1200" dirty="0" err="1">
                <a:effectLst/>
              </a:rPr>
              <a:t>interno</a:t>
            </a:r>
            <a:r>
              <a:rPr lang="en-US" sz="1200" dirty="0">
                <a:effectLst/>
              </a:rPr>
              <a:t> que no le </a:t>
            </a:r>
            <a:r>
              <a:rPr lang="en-US" sz="1200" dirty="0" err="1">
                <a:effectLst/>
              </a:rPr>
              <a:t>permite</a:t>
            </a:r>
            <a:r>
              <a:rPr lang="en-US" sz="1200" dirty="0">
                <a:effectLst/>
              </a:rPr>
              <a:t>  </a:t>
            </a:r>
            <a:r>
              <a:rPr lang="en-US" sz="1200" dirty="0" err="1">
                <a:effectLst/>
              </a:rPr>
              <a:t>mantener</a:t>
            </a:r>
            <a:r>
              <a:rPr lang="en-US" sz="1200" dirty="0">
                <a:effectLst/>
              </a:rPr>
              <a:t> un </a:t>
            </a:r>
            <a:r>
              <a:rPr lang="en-US" sz="1200" dirty="0" err="1">
                <a:effectLst/>
              </a:rPr>
              <a:t>crecimiento</a:t>
            </a:r>
            <a:r>
              <a:rPr lang="en-US" sz="1200" dirty="0">
                <a:effectLst/>
              </a:rPr>
              <a:t> </a:t>
            </a:r>
            <a:r>
              <a:rPr lang="en-US" sz="1200" dirty="0" err="1">
                <a:effectLst/>
              </a:rPr>
              <a:t>sostenido</a:t>
            </a:r>
            <a:r>
              <a:rPr lang="en-US" sz="1200" dirty="0">
                <a:effectLst/>
              </a:rPr>
              <a:t>. Es </a:t>
            </a:r>
            <a:r>
              <a:rPr lang="en-US" sz="1200" dirty="0" err="1">
                <a:effectLst/>
              </a:rPr>
              <a:t>muy</a:t>
            </a:r>
            <a:r>
              <a:rPr lang="en-US" sz="1200" dirty="0">
                <a:effectLst/>
              </a:rPr>
              <a:t> </a:t>
            </a:r>
            <a:r>
              <a:rPr lang="en-US" sz="1200" dirty="0" err="1">
                <a:effectLst/>
              </a:rPr>
              <a:t>fácil</a:t>
            </a:r>
            <a:r>
              <a:rPr lang="en-US" sz="1200" dirty="0">
                <a:effectLst/>
              </a:rPr>
              <a:t> de </a:t>
            </a:r>
            <a:r>
              <a:rPr lang="en-US" sz="1200" dirty="0" err="1">
                <a:effectLst/>
              </a:rPr>
              <a:t>entender</a:t>
            </a:r>
            <a:r>
              <a:rPr lang="en-US" sz="1200" dirty="0">
                <a:effectLst/>
              </a:rPr>
              <a:t>.  </a:t>
            </a:r>
            <a:r>
              <a:rPr lang="en-US" sz="1200" b="1" dirty="0">
                <a:effectLst/>
              </a:rPr>
              <a:t>Argentina</a:t>
            </a:r>
            <a:r>
              <a:rPr lang="en-US" sz="1200" dirty="0">
                <a:effectLst/>
              </a:rPr>
              <a:t> con </a:t>
            </a:r>
            <a:r>
              <a:rPr lang="en-US" sz="1200" b="1" dirty="0">
                <a:effectLst/>
              </a:rPr>
              <a:t>44</a:t>
            </a:r>
            <a:r>
              <a:rPr lang="en-US" sz="1200" dirty="0">
                <a:effectLst/>
              </a:rPr>
              <a:t> </a:t>
            </a:r>
            <a:r>
              <a:rPr lang="en-US" sz="1200" dirty="0" err="1">
                <a:effectLst/>
              </a:rPr>
              <a:t>millones</a:t>
            </a:r>
            <a:r>
              <a:rPr lang="en-US" sz="1200" dirty="0">
                <a:effectLst/>
              </a:rPr>
              <a:t> de </a:t>
            </a:r>
            <a:r>
              <a:rPr lang="en-US" sz="1200" dirty="0" err="1">
                <a:effectLst/>
              </a:rPr>
              <a:t>habitantes</a:t>
            </a:r>
            <a:r>
              <a:rPr lang="en-US" sz="1200" dirty="0">
                <a:effectLst/>
              </a:rPr>
              <a:t> </a:t>
            </a:r>
            <a:r>
              <a:rPr lang="en-US" sz="1200" dirty="0" err="1">
                <a:effectLst/>
              </a:rPr>
              <a:t>exporta</a:t>
            </a:r>
            <a:r>
              <a:rPr lang="en-US" sz="1200" dirty="0">
                <a:effectLst/>
              </a:rPr>
              <a:t> </a:t>
            </a:r>
            <a:r>
              <a:rPr lang="en-US" sz="1200" b="1" dirty="0">
                <a:effectLst/>
              </a:rPr>
              <a:t>60.000</a:t>
            </a:r>
            <a:r>
              <a:rPr lang="en-US" sz="1200" dirty="0">
                <a:effectLst/>
              </a:rPr>
              <a:t> </a:t>
            </a:r>
            <a:r>
              <a:rPr lang="en-US" sz="1200" dirty="0" err="1">
                <a:effectLst/>
              </a:rPr>
              <a:t>millones</a:t>
            </a:r>
            <a:r>
              <a:rPr lang="en-US" sz="1200" dirty="0">
                <a:effectLst/>
              </a:rPr>
              <a:t> de </a:t>
            </a:r>
            <a:r>
              <a:rPr lang="en-US" sz="1200" dirty="0" err="1">
                <a:effectLst/>
              </a:rPr>
              <a:t>dólares</a:t>
            </a:r>
            <a:r>
              <a:rPr lang="en-US" sz="1200" dirty="0">
                <a:effectLst/>
              </a:rPr>
              <a:t> e </a:t>
            </a:r>
            <a:r>
              <a:rPr lang="en-US" sz="1200" dirty="0" err="1">
                <a:effectLst/>
              </a:rPr>
              <a:t>importa</a:t>
            </a:r>
            <a:r>
              <a:rPr lang="en-US" sz="1200" dirty="0">
                <a:effectLst/>
              </a:rPr>
              <a:t> un </a:t>
            </a:r>
            <a:r>
              <a:rPr lang="en-US" sz="1200" dirty="0" err="1">
                <a:effectLst/>
              </a:rPr>
              <a:t>monto</a:t>
            </a:r>
            <a:r>
              <a:rPr lang="en-US" sz="1200" dirty="0">
                <a:effectLst/>
              </a:rPr>
              <a:t> similar. </a:t>
            </a:r>
            <a:r>
              <a:rPr lang="en-US" sz="1200" b="1" dirty="0">
                <a:effectLst/>
              </a:rPr>
              <a:t>Chile </a:t>
            </a:r>
            <a:r>
              <a:rPr lang="en-US" sz="1200" dirty="0">
                <a:effectLst/>
              </a:rPr>
              <a:t>con </a:t>
            </a:r>
            <a:r>
              <a:rPr lang="en-US" sz="1200" b="1" dirty="0">
                <a:effectLst/>
              </a:rPr>
              <a:t>19</a:t>
            </a:r>
            <a:r>
              <a:rPr lang="en-US" sz="1200" dirty="0">
                <a:effectLst/>
              </a:rPr>
              <a:t> </a:t>
            </a:r>
            <a:r>
              <a:rPr lang="en-US" sz="1200" dirty="0" err="1">
                <a:effectLst/>
              </a:rPr>
              <a:t>millones</a:t>
            </a:r>
            <a:r>
              <a:rPr lang="en-US" sz="1200" dirty="0">
                <a:effectLst/>
              </a:rPr>
              <a:t> de </a:t>
            </a:r>
            <a:r>
              <a:rPr lang="en-US" sz="1200" dirty="0" err="1">
                <a:effectLst/>
              </a:rPr>
              <a:t>habitantes</a:t>
            </a:r>
            <a:r>
              <a:rPr lang="en-US" sz="1200" dirty="0">
                <a:effectLst/>
              </a:rPr>
              <a:t> </a:t>
            </a:r>
            <a:r>
              <a:rPr lang="en-US" sz="1200" dirty="0" err="1">
                <a:effectLst/>
              </a:rPr>
              <a:t>exporta</a:t>
            </a:r>
            <a:r>
              <a:rPr lang="en-US" sz="1200" dirty="0">
                <a:effectLst/>
              </a:rPr>
              <a:t> </a:t>
            </a:r>
            <a:r>
              <a:rPr lang="en-US" sz="1200" b="1" dirty="0">
                <a:effectLst/>
              </a:rPr>
              <a:t>70.000</a:t>
            </a:r>
            <a:r>
              <a:rPr lang="en-US" sz="1200" dirty="0">
                <a:effectLst/>
              </a:rPr>
              <a:t> </a:t>
            </a:r>
            <a:r>
              <a:rPr lang="en-US" sz="1200" dirty="0" err="1">
                <a:effectLst/>
              </a:rPr>
              <a:t>millones</a:t>
            </a:r>
            <a:r>
              <a:rPr lang="en-US" sz="1200" dirty="0">
                <a:effectLst/>
              </a:rPr>
              <a:t> de </a:t>
            </a:r>
            <a:r>
              <a:rPr lang="en-US" sz="1200" dirty="0" err="1">
                <a:effectLst/>
              </a:rPr>
              <a:t>dólares</a:t>
            </a:r>
            <a:r>
              <a:rPr lang="en-US" sz="1200" dirty="0">
                <a:effectLst/>
              </a:rPr>
              <a:t> e </a:t>
            </a:r>
            <a:r>
              <a:rPr lang="en-US" sz="1200" dirty="0" err="1">
                <a:effectLst/>
              </a:rPr>
              <a:t>importa</a:t>
            </a:r>
            <a:r>
              <a:rPr lang="en-US" sz="1200" dirty="0">
                <a:effectLst/>
              </a:rPr>
              <a:t> </a:t>
            </a:r>
            <a:r>
              <a:rPr lang="en-US" sz="1200" dirty="0" err="1">
                <a:effectLst/>
              </a:rPr>
              <a:t>casi</a:t>
            </a:r>
            <a:r>
              <a:rPr lang="en-US" sz="1200" dirty="0">
                <a:effectLst/>
              </a:rPr>
              <a:t> lo </a:t>
            </a:r>
            <a:r>
              <a:rPr lang="en-US" sz="1200" dirty="0" err="1">
                <a:effectLst/>
              </a:rPr>
              <a:t>mismo</a:t>
            </a:r>
            <a:r>
              <a:rPr lang="en-US" sz="1200" dirty="0">
                <a:effectLst/>
              </a:rPr>
              <a:t> que Argentina.                                                                                                                                                                                                             </a:t>
            </a:r>
            <a:r>
              <a:rPr lang="en-US" sz="1200" b="1" dirty="0" err="1">
                <a:effectLst/>
              </a:rPr>
              <a:t>En</a:t>
            </a:r>
            <a:r>
              <a:rPr lang="en-US" sz="1200" b="1" dirty="0">
                <a:effectLst/>
              </a:rPr>
              <a:t> </a:t>
            </a:r>
            <a:r>
              <a:rPr lang="en-US" sz="1200" b="1" dirty="0" err="1">
                <a:effectLst/>
              </a:rPr>
              <a:t>definitiva</a:t>
            </a:r>
            <a:r>
              <a:rPr lang="en-US" sz="1200" b="1" dirty="0">
                <a:effectLst/>
              </a:rPr>
              <a:t> “Se </a:t>
            </a:r>
            <a:r>
              <a:rPr lang="en-US" sz="1200" b="1" dirty="0" err="1">
                <a:effectLst/>
              </a:rPr>
              <a:t>crea</a:t>
            </a:r>
            <a:r>
              <a:rPr lang="en-US" sz="1200" b="1" dirty="0">
                <a:effectLst/>
              </a:rPr>
              <a:t> </a:t>
            </a:r>
            <a:r>
              <a:rPr lang="en-US" sz="1200" b="1" dirty="0" err="1">
                <a:effectLst/>
              </a:rPr>
              <a:t>el</a:t>
            </a:r>
            <a:r>
              <a:rPr lang="en-US" sz="1200" b="1" dirty="0">
                <a:effectLst/>
              </a:rPr>
              <a:t> </a:t>
            </a:r>
            <a:r>
              <a:rPr lang="en-US" sz="1200" b="1" dirty="0" err="1">
                <a:effectLst/>
              </a:rPr>
              <a:t>circulo</a:t>
            </a:r>
            <a:r>
              <a:rPr lang="en-US" sz="1200" b="1" dirty="0">
                <a:effectLst/>
              </a:rPr>
              <a:t> </a:t>
            </a:r>
            <a:r>
              <a:rPr lang="en-US" sz="1200" b="1" dirty="0" err="1">
                <a:effectLst/>
              </a:rPr>
              <a:t>viciosos</a:t>
            </a:r>
            <a:r>
              <a:rPr lang="en-US" sz="1200" b="1" dirty="0">
                <a:effectLst/>
              </a:rPr>
              <a:t> </a:t>
            </a:r>
            <a:r>
              <a:rPr lang="en-US" sz="1200" b="1" dirty="0" err="1">
                <a:effectLst/>
              </a:rPr>
              <a:t>en</a:t>
            </a:r>
            <a:r>
              <a:rPr lang="en-US" sz="1200" b="1" dirty="0">
                <a:effectLst/>
              </a:rPr>
              <a:t> </a:t>
            </a:r>
            <a:r>
              <a:rPr lang="en-US" sz="1200" b="1" dirty="0" err="1">
                <a:effectLst/>
              </a:rPr>
              <a:t>donde</a:t>
            </a:r>
            <a:r>
              <a:rPr lang="en-US" sz="1200" b="1" dirty="0">
                <a:effectLst/>
              </a:rPr>
              <a:t> la crisis </a:t>
            </a:r>
            <a:r>
              <a:rPr lang="en-US" sz="1200" b="1" dirty="0" err="1">
                <a:effectLst/>
              </a:rPr>
              <a:t>nunca</a:t>
            </a:r>
            <a:r>
              <a:rPr lang="en-US" sz="1200" b="1" dirty="0">
                <a:effectLst/>
              </a:rPr>
              <a:t> se </a:t>
            </a:r>
            <a:r>
              <a:rPr lang="en-US" sz="1200" b="1" dirty="0" err="1">
                <a:effectLst/>
              </a:rPr>
              <a:t>resuelve</a:t>
            </a:r>
            <a:r>
              <a:rPr lang="en-US" sz="1200" b="1" dirty="0">
                <a:effectLst/>
              </a:rPr>
              <a:t> y </a:t>
            </a:r>
            <a:r>
              <a:rPr lang="en-US" sz="1200" b="1" dirty="0" err="1">
                <a:effectLst/>
              </a:rPr>
              <a:t>siempre</a:t>
            </a:r>
            <a:r>
              <a:rPr lang="en-US" sz="1200" b="1" dirty="0">
                <a:effectLst/>
              </a:rPr>
              <a:t> </a:t>
            </a:r>
            <a:r>
              <a:rPr lang="en-US" sz="1200" b="1" dirty="0" err="1">
                <a:effectLst/>
              </a:rPr>
              <a:t>vuelve</a:t>
            </a:r>
            <a:r>
              <a:rPr lang="en-US" sz="1200" b="1" dirty="0">
                <a:effectLst/>
              </a:rPr>
              <a:t>”.</a:t>
            </a:r>
          </a:p>
          <a:p>
            <a:pPr indent="-228600" algn="l">
              <a:spcAft>
                <a:spcPts val="800"/>
              </a:spcAft>
              <a:buFont typeface="Arial" panose="020B0604020202020204" pitchFamily="34" charset="0"/>
              <a:buChar char="•"/>
            </a:pPr>
            <a:endParaRPr lang="en-US" sz="1200" dirty="0">
              <a:effectLst/>
            </a:endParaRPr>
          </a:p>
          <a:p>
            <a:pPr marL="342900" marR="0" lvl="0" indent="-228600" algn="l" fontAlgn="auto">
              <a:spcBef>
                <a:spcPts val="1000"/>
              </a:spcBef>
              <a:spcAft>
                <a:spcPts val="0"/>
              </a:spcAft>
              <a:buClr>
                <a:srgbClr val="A53010"/>
              </a:buClr>
              <a:buSzTx/>
              <a:buFont typeface="Arial" panose="020B0604020202020204" pitchFamily="34" charset="0"/>
              <a:buChar char="•"/>
              <a:tabLst/>
              <a:defRPr/>
            </a:pPr>
            <a:endParaRPr kumimoji="0" lang="en-US" sz="1200" b="0" i="0" u="none" strike="noStrike" cap="none" spc="0" normalizeH="0" baseline="0" noProof="0" dirty="0">
              <a:ln>
                <a:noFill/>
              </a:ln>
              <a:effectLst/>
              <a:uLnTx/>
              <a:uFillTx/>
            </a:endParaRPr>
          </a:p>
        </p:txBody>
      </p:sp>
      <p:pic>
        <p:nvPicPr>
          <p:cNvPr id="8" name="Image 7">
            <a:extLst>
              <a:ext uri="{FF2B5EF4-FFF2-40B4-BE49-F238E27FC236}">
                <a16:creationId xmlns:a16="http://schemas.microsoft.com/office/drawing/2014/main" id="{4BAEC8D0-7C33-4DE3-A8F6-B7867423445C}"/>
              </a:ext>
            </a:extLst>
          </p:cNvPr>
          <p:cNvPicPr>
            <a:picLocks noChangeAspect="1"/>
          </p:cNvPicPr>
          <p:nvPr/>
        </p:nvPicPr>
        <p:blipFill>
          <a:blip r:embed="rId3"/>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2654218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41248" y="548640"/>
            <a:ext cx="3600860" cy="5431536"/>
          </a:xfrm>
        </p:spPr>
        <p:txBody>
          <a:bodyPr vert="horz" lIns="91440" tIns="45720" rIns="91440" bIns="45720" rtlCol="0" anchor="ctr">
            <a:normAutofit/>
          </a:bodyPr>
          <a:lstStyle/>
          <a:p>
            <a:pPr algn="l"/>
            <a:r>
              <a:rPr lang="en-US" sz="3800" kern="1200" dirty="0">
                <a:solidFill>
                  <a:schemeClr val="tx1"/>
                </a:solidFill>
                <a:latin typeface="+mj-lt"/>
                <a:ea typeface="+mj-ea"/>
                <a:cs typeface="+mj-cs"/>
              </a:rPr>
              <a:t>EL MERCADO INTERNACIONAL DEL ALGODON 2021/22</a:t>
            </a:r>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5126418" y="552091"/>
            <a:ext cx="6224335" cy="5431536"/>
          </a:xfrm>
        </p:spPr>
        <p:txBody>
          <a:bodyPr vert="horz" lIns="91440" tIns="45720" rIns="91440" bIns="45720" rtlCol="0" anchor="ctr">
            <a:normAutofit/>
          </a:bodyPr>
          <a:lstStyle/>
          <a:p>
            <a:pPr indent="-228600" algn="l">
              <a:spcAft>
                <a:spcPts val="800"/>
              </a:spcAft>
              <a:buFont typeface="Arial" panose="020B0604020202020204" pitchFamily="34" charset="0"/>
              <a:buChar char="•"/>
            </a:pPr>
            <a:endParaRPr lang="en-US" sz="1500" dirty="0">
              <a:effectLst/>
            </a:endParaRPr>
          </a:p>
          <a:p>
            <a:pPr indent="-228600" algn="l">
              <a:spcAft>
                <a:spcPts val="800"/>
              </a:spcAft>
              <a:buFont typeface="Arial" panose="020B0604020202020204" pitchFamily="34" charset="0"/>
              <a:buChar char="•"/>
            </a:pPr>
            <a:r>
              <a:rPr kumimoji="0" lang="en-US" sz="1500" b="1" i="0" u="none" strike="noStrike" cap="none" spc="0" normalizeH="0" baseline="0" noProof="0" dirty="0">
                <a:ln>
                  <a:noFill/>
                </a:ln>
                <a:effectLst/>
                <a:uLnTx/>
                <a:uFillTx/>
              </a:rPr>
              <a:t>INFLACION EN ARGENTINA-3</a:t>
            </a:r>
          </a:p>
          <a:p>
            <a:pPr indent="-228600" algn="l">
              <a:spcAft>
                <a:spcPts val="800"/>
              </a:spcAft>
              <a:buFont typeface="Arial" panose="020B0604020202020204" pitchFamily="34" charset="0"/>
              <a:buChar char="•"/>
            </a:pPr>
            <a:r>
              <a:rPr lang="en-US" sz="1500" dirty="0"/>
              <a:t>6-</a:t>
            </a:r>
            <a:r>
              <a:rPr lang="en-US" sz="1500" dirty="0">
                <a:effectLst/>
              </a:rPr>
              <a:t> Argentina </a:t>
            </a:r>
            <a:r>
              <a:rPr lang="en-US" sz="1500" dirty="0" err="1">
                <a:effectLst/>
              </a:rPr>
              <a:t>nunca</a:t>
            </a:r>
            <a:r>
              <a:rPr lang="en-US" sz="1500" dirty="0">
                <a:effectLst/>
              </a:rPr>
              <a:t> ha </a:t>
            </a:r>
            <a:r>
              <a:rPr lang="en-US" sz="1500" dirty="0" err="1">
                <a:effectLst/>
              </a:rPr>
              <a:t>conseguido</a:t>
            </a:r>
            <a:r>
              <a:rPr lang="en-US" sz="1500" dirty="0">
                <a:effectLst/>
              </a:rPr>
              <a:t> </a:t>
            </a:r>
            <a:r>
              <a:rPr lang="en-US" sz="1500" dirty="0" err="1">
                <a:effectLst/>
              </a:rPr>
              <a:t>superar</a:t>
            </a:r>
            <a:r>
              <a:rPr lang="en-US" sz="1500" dirty="0">
                <a:effectLst/>
              </a:rPr>
              <a:t> la </a:t>
            </a:r>
            <a:r>
              <a:rPr lang="en-US" sz="1500" dirty="0" err="1">
                <a:effectLst/>
              </a:rPr>
              <a:t>contradicción</a:t>
            </a:r>
            <a:r>
              <a:rPr lang="en-US" sz="1500" dirty="0">
                <a:effectLst/>
              </a:rPr>
              <a:t> </a:t>
            </a:r>
            <a:r>
              <a:rPr lang="en-US" sz="1500" dirty="0" err="1">
                <a:effectLst/>
              </a:rPr>
              <a:t>histórica</a:t>
            </a:r>
            <a:r>
              <a:rPr lang="en-US" sz="1500" dirty="0">
                <a:effectLst/>
              </a:rPr>
              <a:t> entre las </a:t>
            </a:r>
            <a:r>
              <a:rPr lang="en-US" sz="1500" dirty="0" err="1">
                <a:effectLst/>
              </a:rPr>
              <a:t>necesidades</a:t>
            </a:r>
            <a:r>
              <a:rPr lang="en-US" sz="1500" dirty="0">
                <a:effectLst/>
              </a:rPr>
              <a:t> de </a:t>
            </a:r>
            <a:r>
              <a:rPr lang="en-US" sz="1500" dirty="0" err="1">
                <a:effectLst/>
              </a:rPr>
              <a:t>su</a:t>
            </a:r>
            <a:r>
              <a:rPr lang="en-US" sz="1500" dirty="0">
                <a:effectLst/>
              </a:rPr>
              <a:t> </a:t>
            </a:r>
            <a:r>
              <a:rPr lang="en-US" sz="1500" dirty="0" err="1">
                <a:effectLst/>
              </a:rPr>
              <a:t>agricultura</a:t>
            </a:r>
            <a:r>
              <a:rPr lang="en-US" sz="1500" dirty="0">
                <a:effectLst/>
              </a:rPr>
              <a:t>, ( </a:t>
            </a:r>
            <a:r>
              <a:rPr lang="en-US" sz="1500" dirty="0" err="1">
                <a:effectLst/>
              </a:rPr>
              <a:t>el</a:t>
            </a:r>
            <a:r>
              <a:rPr lang="en-US" sz="1500" dirty="0">
                <a:effectLst/>
              </a:rPr>
              <a:t> </a:t>
            </a:r>
            <a:r>
              <a:rPr lang="en-US" sz="1500" dirty="0" err="1">
                <a:effectLst/>
              </a:rPr>
              <a:t>coste</a:t>
            </a:r>
            <a:r>
              <a:rPr lang="en-US" sz="1500" dirty="0">
                <a:effectLst/>
              </a:rPr>
              <a:t> de </a:t>
            </a:r>
            <a:r>
              <a:rPr lang="en-US" sz="1500" dirty="0" err="1">
                <a:effectLst/>
              </a:rPr>
              <a:t>producción</a:t>
            </a:r>
            <a:r>
              <a:rPr lang="en-US" sz="1500" dirty="0">
                <a:effectLst/>
              </a:rPr>
              <a:t> de una HA de </a:t>
            </a:r>
            <a:r>
              <a:rPr lang="en-US" sz="1500" dirty="0" err="1">
                <a:effectLst/>
              </a:rPr>
              <a:t>algodón</a:t>
            </a:r>
            <a:r>
              <a:rPr lang="en-US" sz="1500" dirty="0">
                <a:effectLst/>
              </a:rPr>
              <a:t> , es uno de los mas </a:t>
            </a:r>
            <a:r>
              <a:rPr lang="en-US" sz="1500" dirty="0" err="1">
                <a:effectLst/>
              </a:rPr>
              <a:t>baratos</a:t>
            </a:r>
            <a:r>
              <a:rPr lang="en-US" sz="1500" dirty="0">
                <a:effectLst/>
              </a:rPr>
              <a:t> del </a:t>
            </a:r>
            <a:r>
              <a:rPr lang="en-US" sz="1500" dirty="0" err="1">
                <a:effectLst/>
              </a:rPr>
              <a:t>mundo</a:t>
            </a:r>
            <a:r>
              <a:rPr lang="en-US" sz="1500" dirty="0">
                <a:effectLst/>
              </a:rPr>
              <a:t>) que es la que </a:t>
            </a:r>
            <a:r>
              <a:rPr lang="en-US" sz="1500" dirty="0" err="1">
                <a:effectLst/>
              </a:rPr>
              <a:t>generadora</a:t>
            </a:r>
            <a:r>
              <a:rPr lang="en-US" sz="1500" dirty="0">
                <a:effectLst/>
              </a:rPr>
              <a:t> </a:t>
            </a:r>
            <a:r>
              <a:rPr lang="en-US" sz="1500" dirty="0" err="1">
                <a:effectLst/>
              </a:rPr>
              <a:t>dólares</a:t>
            </a:r>
            <a:r>
              <a:rPr lang="en-US" sz="1500" dirty="0">
                <a:effectLst/>
              </a:rPr>
              <a:t>, </a:t>
            </a:r>
            <a:r>
              <a:rPr lang="en-US" sz="1500" dirty="0" err="1">
                <a:effectLst/>
              </a:rPr>
              <a:t>muy</a:t>
            </a:r>
            <a:r>
              <a:rPr lang="en-US" sz="1500" dirty="0">
                <a:effectLst/>
              </a:rPr>
              <a:t> </a:t>
            </a:r>
            <a:r>
              <a:rPr lang="en-US" sz="1500" dirty="0" err="1">
                <a:effectLst/>
              </a:rPr>
              <a:t>competitiva</a:t>
            </a:r>
            <a:r>
              <a:rPr lang="en-US" sz="1500" dirty="0">
                <a:effectLst/>
              </a:rPr>
              <a:t> dentro de un </a:t>
            </a:r>
            <a:r>
              <a:rPr lang="en-US" sz="1500" dirty="0" err="1">
                <a:effectLst/>
              </a:rPr>
              <a:t>contexto</a:t>
            </a:r>
            <a:r>
              <a:rPr lang="en-US" sz="1500" dirty="0">
                <a:effectLst/>
              </a:rPr>
              <a:t> de </a:t>
            </a:r>
            <a:r>
              <a:rPr lang="en-US" sz="1500" dirty="0" err="1">
                <a:effectLst/>
              </a:rPr>
              <a:t>mundialización</a:t>
            </a:r>
            <a:r>
              <a:rPr lang="en-US" sz="1500" dirty="0">
                <a:effectLst/>
              </a:rPr>
              <a:t>,  y </a:t>
            </a:r>
            <a:r>
              <a:rPr lang="en-US" sz="1500" dirty="0" err="1">
                <a:effectLst/>
              </a:rPr>
              <a:t>su</a:t>
            </a:r>
            <a:r>
              <a:rPr lang="en-US" sz="1500" dirty="0">
                <a:effectLst/>
              </a:rPr>
              <a:t> </a:t>
            </a:r>
            <a:r>
              <a:rPr lang="en-US" sz="1500" dirty="0" err="1">
                <a:effectLst/>
              </a:rPr>
              <a:t>industria</a:t>
            </a:r>
            <a:r>
              <a:rPr lang="en-US" sz="1500" dirty="0">
                <a:effectLst/>
              </a:rPr>
              <a:t>. </a:t>
            </a:r>
            <a:r>
              <a:rPr lang="en-US" sz="1500" dirty="0" err="1">
                <a:effectLst/>
              </a:rPr>
              <a:t>Esto</a:t>
            </a:r>
            <a:r>
              <a:rPr lang="en-US" sz="1500" dirty="0">
                <a:effectLst/>
              </a:rPr>
              <a:t> ha </a:t>
            </a:r>
            <a:r>
              <a:rPr lang="en-US" sz="1500" dirty="0" err="1">
                <a:effectLst/>
              </a:rPr>
              <a:t>llevado</a:t>
            </a:r>
            <a:r>
              <a:rPr lang="en-US" sz="1500" dirty="0">
                <a:effectLst/>
              </a:rPr>
              <a:t> a la Argentina a ser un </a:t>
            </a:r>
            <a:r>
              <a:rPr lang="en-US" sz="1500" b="1" dirty="0" err="1">
                <a:effectLst/>
              </a:rPr>
              <a:t>país</a:t>
            </a:r>
            <a:r>
              <a:rPr lang="en-US" sz="1500" b="1" dirty="0">
                <a:effectLst/>
              </a:rPr>
              <a:t> con </a:t>
            </a:r>
            <a:r>
              <a:rPr lang="en-US" sz="1500" b="1" dirty="0" err="1">
                <a:effectLst/>
              </a:rPr>
              <a:t>dólar</a:t>
            </a:r>
            <a:r>
              <a:rPr lang="en-US" sz="1500" b="1" dirty="0">
                <a:effectLst/>
              </a:rPr>
              <a:t> blue y con </a:t>
            </a:r>
            <a:r>
              <a:rPr lang="en-US" sz="1500" b="1" dirty="0" err="1">
                <a:effectLst/>
              </a:rPr>
              <a:t>dólar</a:t>
            </a:r>
            <a:r>
              <a:rPr lang="en-US" sz="1500" b="1" dirty="0">
                <a:effectLst/>
              </a:rPr>
              <a:t> </a:t>
            </a:r>
            <a:r>
              <a:rPr lang="en-US" sz="1500" b="1" dirty="0" err="1">
                <a:effectLst/>
              </a:rPr>
              <a:t>oficial</a:t>
            </a:r>
            <a:r>
              <a:rPr lang="en-US" sz="1500" b="1" dirty="0">
                <a:effectLst/>
              </a:rPr>
              <a:t> , es </a:t>
            </a:r>
            <a:r>
              <a:rPr lang="en-US" sz="1500" b="1" dirty="0" err="1">
                <a:effectLst/>
              </a:rPr>
              <a:t>decir</a:t>
            </a:r>
            <a:r>
              <a:rPr lang="en-US" sz="1500" b="1" dirty="0">
                <a:effectLst/>
              </a:rPr>
              <a:t> una </a:t>
            </a:r>
            <a:r>
              <a:rPr lang="en-US" sz="1500" b="1" dirty="0" err="1">
                <a:effectLst/>
              </a:rPr>
              <a:t>economía</a:t>
            </a:r>
            <a:r>
              <a:rPr lang="en-US" sz="1500" b="1" dirty="0">
                <a:effectLst/>
              </a:rPr>
              <a:t> con dos </a:t>
            </a:r>
            <a:r>
              <a:rPr lang="en-US" sz="1500" b="1" dirty="0" err="1">
                <a:effectLst/>
              </a:rPr>
              <a:t>velocidades</a:t>
            </a:r>
            <a:r>
              <a:rPr lang="en-US" sz="1500" b="1" dirty="0">
                <a:effectLst/>
              </a:rPr>
              <a:t>. </a:t>
            </a:r>
            <a:r>
              <a:rPr lang="en-US" sz="1500" dirty="0">
                <a:effectLst/>
              </a:rPr>
              <a:t>“El </a:t>
            </a:r>
            <a:r>
              <a:rPr lang="en-US" sz="1500" dirty="0" err="1">
                <a:effectLst/>
              </a:rPr>
              <a:t>dólar</a:t>
            </a:r>
            <a:r>
              <a:rPr lang="en-US" sz="1500" dirty="0">
                <a:effectLst/>
              </a:rPr>
              <a:t> no es una variable </a:t>
            </a:r>
            <a:r>
              <a:rPr lang="en-US" sz="1500" dirty="0" err="1">
                <a:effectLst/>
              </a:rPr>
              <a:t>más</a:t>
            </a:r>
            <a:r>
              <a:rPr lang="en-US" sz="1500" dirty="0">
                <a:effectLst/>
              </a:rPr>
              <a:t>, </a:t>
            </a:r>
            <a:r>
              <a:rPr lang="en-US" sz="1500" dirty="0" err="1">
                <a:effectLst/>
              </a:rPr>
              <a:t>sino</a:t>
            </a:r>
            <a:r>
              <a:rPr lang="en-US" sz="1500" dirty="0">
                <a:effectLst/>
              </a:rPr>
              <a:t> un </a:t>
            </a:r>
            <a:r>
              <a:rPr lang="en-US" sz="1500" dirty="0" err="1">
                <a:effectLst/>
              </a:rPr>
              <a:t>termómetro</a:t>
            </a:r>
            <a:r>
              <a:rPr lang="en-US" sz="1500" dirty="0">
                <a:effectLst/>
              </a:rPr>
              <a:t> que </a:t>
            </a:r>
            <a:r>
              <a:rPr lang="en-US" sz="1500" dirty="0" err="1">
                <a:effectLst/>
              </a:rPr>
              <a:t>refleja</a:t>
            </a:r>
            <a:r>
              <a:rPr lang="en-US" sz="1500" dirty="0">
                <a:effectLst/>
              </a:rPr>
              <a:t> </a:t>
            </a:r>
            <a:r>
              <a:rPr lang="en-US" sz="1500" dirty="0" err="1">
                <a:effectLst/>
              </a:rPr>
              <a:t>cómo</a:t>
            </a:r>
            <a:r>
              <a:rPr lang="en-US" sz="1500" dirty="0">
                <a:effectLst/>
              </a:rPr>
              <a:t> van la </a:t>
            </a:r>
            <a:r>
              <a:rPr lang="en-US" sz="1500" dirty="0" err="1">
                <a:effectLst/>
              </a:rPr>
              <a:t>economía</a:t>
            </a:r>
            <a:r>
              <a:rPr lang="en-US" sz="1500" dirty="0">
                <a:effectLst/>
              </a:rPr>
              <a:t> y la </a:t>
            </a:r>
            <a:r>
              <a:rPr lang="en-US" sz="1500" dirty="0" err="1">
                <a:effectLst/>
              </a:rPr>
              <a:t>política</a:t>
            </a:r>
            <a:r>
              <a:rPr lang="en-US" sz="1500" dirty="0">
                <a:effectLst/>
              </a:rPr>
              <a:t>, </a:t>
            </a:r>
            <a:r>
              <a:rPr lang="en-US" sz="1500" dirty="0" err="1">
                <a:effectLst/>
              </a:rPr>
              <a:t>además</a:t>
            </a:r>
            <a:r>
              <a:rPr lang="en-US" sz="1500" dirty="0">
                <a:effectLst/>
              </a:rPr>
              <a:t> de un </a:t>
            </a:r>
            <a:r>
              <a:rPr lang="en-US" sz="1500" dirty="0" err="1">
                <a:effectLst/>
              </a:rPr>
              <a:t>instrumento</a:t>
            </a:r>
            <a:r>
              <a:rPr lang="en-US" sz="1500" dirty="0">
                <a:effectLst/>
              </a:rPr>
              <a:t> de </a:t>
            </a:r>
            <a:r>
              <a:rPr lang="en-US" sz="1500" dirty="0" err="1">
                <a:effectLst/>
              </a:rPr>
              <a:t>ahorro</a:t>
            </a:r>
            <a:r>
              <a:rPr lang="en-US" sz="1500" dirty="0">
                <a:effectLst/>
              </a:rPr>
              <a:t>”, </a:t>
            </a:r>
            <a:r>
              <a:rPr lang="en-US" sz="1500" dirty="0" err="1">
                <a:effectLst/>
              </a:rPr>
              <a:t>nos</a:t>
            </a:r>
            <a:r>
              <a:rPr lang="en-US" sz="1500" dirty="0">
                <a:effectLst/>
              </a:rPr>
              <a:t> dice Marina </a:t>
            </a:r>
            <a:r>
              <a:rPr lang="en-US" sz="1500" dirty="0" err="1">
                <a:effectLst/>
              </a:rPr>
              <a:t>Luzzi</a:t>
            </a:r>
            <a:r>
              <a:rPr lang="en-US" sz="1500" dirty="0">
                <a:effectLst/>
              </a:rPr>
              <a:t>, </a:t>
            </a:r>
            <a:r>
              <a:rPr lang="en-US" sz="1500" dirty="0" err="1">
                <a:effectLst/>
              </a:rPr>
              <a:t>coautora</a:t>
            </a:r>
            <a:r>
              <a:rPr lang="en-US" sz="1500" dirty="0">
                <a:effectLst/>
              </a:rPr>
              <a:t> junto a Ariel </a:t>
            </a:r>
            <a:r>
              <a:rPr lang="en-US" sz="1500" dirty="0" err="1">
                <a:effectLst/>
              </a:rPr>
              <a:t>Wilkis</a:t>
            </a:r>
            <a:r>
              <a:rPr lang="en-US" sz="1500" dirty="0">
                <a:effectLst/>
              </a:rPr>
              <a:t> del </a:t>
            </a:r>
            <a:r>
              <a:rPr lang="en-US" sz="1500" dirty="0" err="1">
                <a:effectLst/>
              </a:rPr>
              <a:t>libro</a:t>
            </a:r>
            <a:r>
              <a:rPr lang="en-US" sz="1500" dirty="0">
                <a:effectLst/>
              </a:rPr>
              <a:t> </a:t>
            </a:r>
            <a:r>
              <a:rPr lang="en-US" sz="1500" i="1" u="sng" dirty="0">
                <a:effectLst/>
                <a:hlinkClick r:id="rId2"/>
              </a:rPr>
              <a:t>El </a:t>
            </a:r>
            <a:r>
              <a:rPr lang="en-US" sz="1500" i="1" u="sng" dirty="0" err="1">
                <a:effectLst/>
                <a:hlinkClick r:id="rId2"/>
              </a:rPr>
              <a:t>dólar</a:t>
            </a:r>
            <a:r>
              <a:rPr lang="en-US" sz="1500" i="1" u="sng" dirty="0">
                <a:effectLst/>
                <a:hlinkClick r:id="rId2"/>
              </a:rPr>
              <a:t>, </a:t>
            </a:r>
            <a:r>
              <a:rPr lang="en-US" sz="1500" i="1" u="sng" dirty="0" err="1">
                <a:effectLst/>
                <a:hlinkClick r:id="rId2"/>
              </a:rPr>
              <a:t>historia</a:t>
            </a:r>
            <a:r>
              <a:rPr lang="en-US" sz="1500" i="1" u="sng" dirty="0">
                <a:effectLst/>
                <a:hlinkClick r:id="rId2"/>
              </a:rPr>
              <a:t> de una </a:t>
            </a:r>
            <a:r>
              <a:rPr lang="en-US" sz="1500" i="1" u="sng" dirty="0" err="1">
                <a:effectLst/>
                <a:hlinkClick r:id="rId2"/>
              </a:rPr>
              <a:t>moneda</a:t>
            </a:r>
            <a:r>
              <a:rPr lang="en-US" sz="1500" i="1" u="sng" dirty="0">
                <a:effectLst/>
                <a:hlinkClick r:id="rId2"/>
              </a:rPr>
              <a:t> </a:t>
            </a:r>
            <a:r>
              <a:rPr lang="en-US" sz="1500" i="1" u="sng" dirty="0" err="1">
                <a:effectLst/>
                <a:hlinkClick r:id="rId2"/>
              </a:rPr>
              <a:t>argentina</a:t>
            </a:r>
            <a:endParaRPr lang="en-US" sz="1500" i="1" u="sng" dirty="0">
              <a:effectLst/>
            </a:endParaRPr>
          </a:p>
          <a:p>
            <a:pPr indent="-228600" algn="l">
              <a:spcAft>
                <a:spcPts val="800"/>
              </a:spcAft>
              <a:buFont typeface="Arial" panose="020B0604020202020204" pitchFamily="34" charset="0"/>
              <a:buChar char="•"/>
            </a:pPr>
            <a:r>
              <a:rPr lang="en-US" sz="1500" dirty="0"/>
              <a:t>7-</a:t>
            </a:r>
            <a:r>
              <a:rPr lang="en-US" sz="1500" dirty="0">
                <a:effectLst/>
              </a:rPr>
              <a:t> Douglas Southgate, </a:t>
            </a:r>
            <a:r>
              <a:rPr lang="en-US" sz="1500" dirty="0" err="1">
                <a:effectLst/>
              </a:rPr>
              <a:t>profesor</a:t>
            </a:r>
            <a:r>
              <a:rPr lang="en-US" sz="1500" dirty="0">
                <a:effectLst/>
              </a:rPr>
              <a:t> de la Ohio State University </a:t>
            </a:r>
            <a:r>
              <a:rPr lang="en-US" sz="1500" dirty="0" err="1">
                <a:effectLst/>
              </a:rPr>
              <a:t>especializado</a:t>
            </a:r>
            <a:r>
              <a:rPr lang="en-US" sz="1500" dirty="0">
                <a:effectLst/>
              </a:rPr>
              <a:t> </a:t>
            </a:r>
            <a:r>
              <a:rPr lang="en-US" sz="1500" dirty="0" err="1">
                <a:effectLst/>
              </a:rPr>
              <a:t>en</a:t>
            </a:r>
            <a:r>
              <a:rPr lang="en-US" sz="1500" dirty="0">
                <a:effectLst/>
              </a:rPr>
              <a:t> </a:t>
            </a:r>
            <a:r>
              <a:rPr lang="en-US" sz="1500" dirty="0" err="1">
                <a:effectLst/>
              </a:rPr>
              <a:t>estudios</a:t>
            </a:r>
            <a:r>
              <a:rPr lang="en-US" sz="1500" dirty="0">
                <a:effectLst/>
              </a:rPr>
              <a:t> </a:t>
            </a:r>
            <a:r>
              <a:rPr lang="en-US" sz="1500" dirty="0" err="1">
                <a:effectLst/>
              </a:rPr>
              <a:t>latinoamericanos</a:t>
            </a:r>
            <a:r>
              <a:rPr lang="en-US" sz="1500" dirty="0">
                <a:effectLst/>
              </a:rPr>
              <a:t>, lo </a:t>
            </a:r>
            <a:r>
              <a:rPr lang="en-US" sz="1500" dirty="0" err="1">
                <a:effectLst/>
              </a:rPr>
              <a:t>explica</a:t>
            </a:r>
            <a:r>
              <a:rPr lang="en-US" sz="1500" dirty="0">
                <a:effectLst/>
              </a:rPr>
              <a:t> </a:t>
            </a:r>
            <a:r>
              <a:rPr lang="en-US" sz="1500" dirty="0" err="1">
                <a:effectLst/>
              </a:rPr>
              <a:t>así</a:t>
            </a:r>
            <a:r>
              <a:rPr lang="en-US" sz="1500" dirty="0">
                <a:effectLst/>
              </a:rPr>
              <a:t>: “</a:t>
            </a:r>
            <a:r>
              <a:rPr lang="en-US" sz="1500" b="1" dirty="0">
                <a:effectLst/>
              </a:rPr>
              <a:t>Argentina </a:t>
            </a:r>
            <a:r>
              <a:rPr lang="en-US" sz="1500" b="1" dirty="0" err="1">
                <a:effectLst/>
              </a:rPr>
              <a:t>sufre</a:t>
            </a:r>
            <a:r>
              <a:rPr lang="en-US" sz="1500" b="1" dirty="0">
                <a:effectLst/>
              </a:rPr>
              <a:t> de una </a:t>
            </a:r>
            <a:r>
              <a:rPr lang="en-US" sz="1500" b="1" dirty="0" err="1">
                <a:effectLst/>
              </a:rPr>
              <a:t>maldición</a:t>
            </a:r>
            <a:r>
              <a:rPr lang="en-US" sz="1500" b="1" dirty="0">
                <a:effectLst/>
              </a:rPr>
              <a:t> de las </a:t>
            </a:r>
            <a:r>
              <a:rPr lang="en-US" sz="1500" b="1" dirty="0" err="1">
                <a:effectLst/>
              </a:rPr>
              <a:t>materias</a:t>
            </a:r>
            <a:r>
              <a:rPr lang="en-US" sz="1500" b="1" dirty="0">
                <a:effectLst/>
              </a:rPr>
              <a:t> </a:t>
            </a:r>
            <a:r>
              <a:rPr lang="en-US" sz="1500" b="1" dirty="0" err="1">
                <a:effectLst/>
              </a:rPr>
              <a:t>primas</a:t>
            </a:r>
            <a:r>
              <a:rPr lang="en-US" sz="1500" b="1" dirty="0">
                <a:effectLst/>
              </a:rPr>
              <a:t> </a:t>
            </a:r>
            <a:r>
              <a:rPr lang="en-US" sz="1500" dirty="0" err="1">
                <a:effectLst/>
              </a:rPr>
              <a:t>originada</a:t>
            </a:r>
            <a:r>
              <a:rPr lang="en-US" sz="1500" dirty="0">
                <a:effectLst/>
              </a:rPr>
              <a:t> </a:t>
            </a:r>
            <a:r>
              <a:rPr lang="en-US" sz="1500" dirty="0" err="1">
                <a:effectLst/>
              </a:rPr>
              <a:t>en</a:t>
            </a:r>
            <a:r>
              <a:rPr lang="en-US" sz="1500" dirty="0">
                <a:effectLst/>
              </a:rPr>
              <a:t> </a:t>
            </a:r>
            <a:r>
              <a:rPr lang="en-US" sz="1500" dirty="0" err="1">
                <a:effectLst/>
              </a:rPr>
              <a:t>el</a:t>
            </a:r>
            <a:r>
              <a:rPr lang="en-US" sz="1500" dirty="0">
                <a:effectLst/>
              </a:rPr>
              <a:t> sector </a:t>
            </a:r>
            <a:r>
              <a:rPr lang="en-US" sz="1500" dirty="0" err="1">
                <a:effectLst/>
              </a:rPr>
              <a:t>agrícola</a:t>
            </a:r>
            <a:r>
              <a:rPr lang="en-US" sz="1500" dirty="0">
                <a:effectLst/>
              </a:rPr>
              <a:t>. </a:t>
            </a:r>
            <a:r>
              <a:rPr lang="en-US" sz="1500" dirty="0" err="1">
                <a:effectLst/>
              </a:rPr>
              <a:t>Su</a:t>
            </a:r>
            <a:r>
              <a:rPr lang="en-US" sz="1500" dirty="0">
                <a:effectLst/>
              </a:rPr>
              <a:t> </a:t>
            </a:r>
            <a:r>
              <a:rPr lang="en-US" sz="1500" dirty="0" err="1">
                <a:effectLst/>
              </a:rPr>
              <a:t>agricultura</a:t>
            </a:r>
            <a:r>
              <a:rPr lang="en-US" sz="1500" dirty="0">
                <a:effectLst/>
              </a:rPr>
              <a:t>, que </a:t>
            </a:r>
            <a:r>
              <a:rPr lang="en-US" sz="1500" dirty="0" err="1">
                <a:effectLst/>
              </a:rPr>
              <a:t>tiene</a:t>
            </a:r>
            <a:r>
              <a:rPr lang="en-US" sz="1500" dirty="0">
                <a:effectLst/>
              </a:rPr>
              <a:t> una </a:t>
            </a:r>
            <a:r>
              <a:rPr lang="en-US" sz="1500" dirty="0" err="1">
                <a:effectLst/>
              </a:rPr>
              <a:t>fuerte</a:t>
            </a:r>
            <a:r>
              <a:rPr lang="en-US" sz="1500" dirty="0">
                <a:effectLst/>
              </a:rPr>
              <a:t> </a:t>
            </a:r>
            <a:r>
              <a:rPr lang="en-US" sz="1500" dirty="0" err="1">
                <a:effectLst/>
              </a:rPr>
              <a:t>ventaja</a:t>
            </a:r>
            <a:r>
              <a:rPr lang="en-US" sz="1500" dirty="0">
                <a:effectLst/>
              </a:rPr>
              <a:t> </a:t>
            </a:r>
            <a:r>
              <a:rPr lang="en-US" sz="1500" dirty="0" err="1">
                <a:effectLst/>
              </a:rPr>
              <a:t>comparativa</a:t>
            </a:r>
            <a:r>
              <a:rPr lang="en-US" sz="1500" dirty="0">
                <a:effectLst/>
              </a:rPr>
              <a:t>, </a:t>
            </a:r>
            <a:r>
              <a:rPr lang="en-US" sz="1500" dirty="0" err="1">
                <a:effectLst/>
              </a:rPr>
              <a:t>emplea</a:t>
            </a:r>
            <a:r>
              <a:rPr lang="en-US" sz="1500" dirty="0">
                <a:effectLst/>
              </a:rPr>
              <a:t> </a:t>
            </a:r>
            <a:r>
              <a:rPr lang="en-US" sz="1500" dirty="0" err="1">
                <a:effectLst/>
              </a:rPr>
              <a:t>pocos</a:t>
            </a:r>
            <a:r>
              <a:rPr lang="en-US" sz="1500" dirty="0">
                <a:effectLst/>
              </a:rPr>
              <a:t> </a:t>
            </a:r>
            <a:r>
              <a:rPr lang="en-US" sz="1500" dirty="0" err="1">
                <a:effectLst/>
              </a:rPr>
              <a:t>trabajadores</a:t>
            </a:r>
            <a:r>
              <a:rPr lang="en-US" sz="1500" dirty="0">
                <a:effectLst/>
              </a:rPr>
              <a:t> y las </a:t>
            </a:r>
            <a:r>
              <a:rPr lang="en-US" sz="1500" dirty="0" err="1">
                <a:effectLst/>
              </a:rPr>
              <a:t>mejores</a:t>
            </a:r>
            <a:r>
              <a:rPr lang="en-US" sz="1500" dirty="0">
                <a:effectLst/>
              </a:rPr>
              <a:t> tierras rurales se </a:t>
            </a:r>
            <a:r>
              <a:rPr lang="en-US" sz="1500" dirty="0" err="1">
                <a:effectLst/>
              </a:rPr>
              <a:t>concentran</a:t>
            </a:r>
            <a:r>
              <a:rPr lang="en-US" sz="1500" dirty="0">
                <a:effectLst/>
              </a:rPr>
              <a:t> </a:t>
            </a:r>
            <a:r>
              <a:rPr lang="en-US" sz="1500" dirty="0" err="1">
                <a:effectLst/>
              </a:rPr>
              <a:t>en</a:t>
            </a:r>
            <a:r>
              <a:rPr lang="en-US" sz="1500" dirty="0">
                <a:effectLst/>
              </a:rPr>
              <a:t> </a:t>
            </a:r>
            <a:r>
              <a:rPr lang="en-US" sz="1500" dirty="0" err="1">
                <a:effectLst/>
              </a:rPr>
              <a:t>pocas</a:t>
            </a:r>
            <a:r>
              <a:rPr lang="en-US" sz="1500" dirty="0">
                <a:effectLst/>
              </a:rPr>
              <a:t> manos. </a:t>
            </a:r>
            <a:r>
              <a:rPr lang="en-US" sz="1500" dirty="0" err="1">
                <a:effectLst/>
              </a:rPr>
              <a:t>En</a:t>
            </a:r>
            <a:r>
              <a:rPr lang="en-US" sz="1500" dirty="0">
                <a:effectLst/>
              </a:rPr>
              <a:t> </a:t>
            </a:r>
            <a:r>
              <a:rPr lang="en-US" sz="1500" dirty="0" err="1">
                <a:effectLst/>
              </a:rPr>
              <a:t>consecuencia</a:t>
            </a:r>
            <a:r>
              <a:rPr lang="en-US" sz="1500" dirty="0">
                <a:effectLst/>
              </a:rPr>
              <a:t>, </a:t>
            </a:r>
            <a:r>
              <a:rPr lang="en-US" sz="1500" dirty="0" err="1">
                <a:effectLst/>
              </a:rPr>
              <a:t>el</a:t>
            </a:r>
            <a:r>
              <a:rPr lang="en-US" sz="1500" dirty="0">
                <a:effectLst/>
              </a:rPr>
              <a:t> sector es un </a:t>
            </a:r>
            <a:r>
              <a:rPr lang="en-US" sz="1500" dirty="0" err="1">
                <a:effectLst/>
              </a:rPr>
              <a:t>objetivo</a:t>
            </a:r>
            <a:r>
              <a:rPr lang="en-US" sz="1500" dirty="0">
                <a:effectLst/>
              </a:rPr>
              <a:t> </a:t>
            </a:r>
            <a:r>
              <a:rPr lang="en-US" sz="1500" dirty="0" err="1">
                <a:effectLst/>
              </a:rPr>
              <a:t>predilecto</a:t>
            </a:r>
            <a:r>
              <a:rPr lang="en-US" sz="1500" dirty="0">
                <a:effectLst/>
              </a:rPr>
              <a:t> para los </a:t>
            </a:r>
            <a:r>
              <a:rPr lang="en-US" sz="1500" dirty="0" err="1">
                <a:effectLst/>
              </a:rPr>
              <a:t>impuestos</a:t>
            </a:r>
            <a:r>
              <a:rPr lang="en-US" sz="1500" dirty="0">
                <a:effectLst/>
              </a:rPr>
              <a:t> </a:t>
            </a:r>
            <a:r>
              <a:rPr lang="en-US" sz="1500" dirty="0" err="1">
                <a:effectLst/>
              </a:rPr>
              <a:t>diseñados</a:t>
            </a:r>
            <a:r>
              <a:rPr lang="en-US" sz="1500" dirty="0">
                <a:effectLst/>
              </a:rPr>
              <a:t> por </a:t>
            </a:r>
            <a:r>
              <a:rPr lang="en-US" sz="1500" dirty="0" err="1">
                <a:effectLst/>
              </a:rPr>
              <a:t>políticos</a:t>
            </a:r>
            <a:r>
              <a:rPr lang="en-US" sz="1500" dirty="0">
                <a:effectLst/>
              </a:rPr>
              <a:t> </a:t>
            </a:r>
            <a:r>
              <a:rPr lang="en-US" sz="1500" dirty="0" err="1">
                <a:effectLst/>
              </a:rPr>
              <a:t>cuyos</a:t>
            </a:r>
            <a:r>
              <a:rPr lang="en-US" sz="1500" dirty="0">
                <a:effectLst/>
              </a:rPr>
              <a:t> </a:t>
            </a:r>
            <a:r>
              <a:rPr lang="en-US" sz="1500" dirty="0" err="1">
                <a:effectLst/>
              </a:rPr>
              <a:t>electores</a:t>
            </a:r>
            <a:r>
              <a:rPr lang="en-US" sz="1500" dirty="0">
                <a:effectLst/>
              </a:rPr>
              <a:t> </a:t>
            </a:r>
            <a:r>
              <a:rPr lang="en-US" sz="1500" dirty="0" err="1">
                <a:effectLst/>
              </a:rPr>
              <a:t>están</a:t>
            </a:r>
            <a:r>
              <a:rPr lang="en-US" sz="1500" dirty="0">
                <a:effectLst/>
              </a:rPr>
              <a:t> </a:t>
            </a:r>
            <a:r>
              <a:rPr lang="en-US" sz="1500" dirty="0" err="1">
                <a:effectLst/>
              </a:rPr>
              <a:t>empleados</a:t>
            </a:r>
            <a:r>
              <a:rPr lang="en-US" sz="1500" dirty="0">
                <a:effectLst/>
              </a:rPr>
              <a:t> </a:t>
            </a:r>
            <a:r>
              <a:rPr lang="en-US" sz="1500" dirty="0" err="1">
                <a:effectLst/>
              </a:rPr>
              <a:t>en</a:t>
            </a:r>
            <a:r>
              <a:rPr lang="en-US" sz="1500" dirty="0">
                <a:effectLst/>
              </a:rPr>
              <a:t> </a:t>
            </a:r>
            <a:r>
              <a:rPr lang="en-US" sz="1500" dirty="0" err="1">
                <a:effectLst/>
              </a:rPr>
              <a:t>otros</a:t>
            </a:r>
            <a:r>
              <a:rPr lang="en-US" sz="1500" dirty="0">
                <a:effectLst/>
              </a:rPr>
              <a:t> </a:t>
            </a:r>
            <a:r>
              <a:rPr lang="en-US" sz="1500" dirty="0" err="1">
                <a:effectLst/>
              </a:rPr>
              <a:t>sectores</a:t>
            </a:r>
            <a:r>
              <a:rPr lang="en-US" sz="1500" dirty="0">
                <a:effectLst/>
              </a:rPr>
              <a:t> </a:t>
            </a:r>
            <a:r>
              <a:rPr lang="en-US" sz="1500" dirty="0" err="1">
                <a:effectLst/>
              </a:rPr>
              <a:t>económicos</a:t>
            </a:r>
            <a:r>
              <a:rPr lang="en-US" sz="1500" dirty="0">
                <a:effectLst/>
              </a:rPr>
              <a:t>. La </a:t>
            </a:r>
            <a:r>
              <a:rPr lang="en-US" sz="1500" dirty="0" err="1">
                <a:effectLst/>
              </a:rPr>
              <a:t>tributación</a:t>
            </a:r>
            <a:r>
              <a:rPr lang="en-US" sz="1500" dirty="0">
                <a:effectLst/>
              </a:rPr>
              <a:t> de la </a:t>
            </a:r>
            <a:r>
              <a:rPr lang="en-US" sz="1500" dirty="0" err="1">
                <a:effectLst/>
              </a:rPr>
              <a:t>agricultura</a:t>
            </a:r>
            <a:r>
              <a:rPr lang="en-US" sz="1500" dirty="0">
                <a:effectLst/>
              </a:rPr>
              <a:t> </a:t>
            </a:r>
            <a:r>
              <a:rPr lang="en-US" sz="1500" dirty="0" err="1">
                <a:effectLst/>
              </a:rPr>
              <a:t>argentina</a:t>
            </a:r>
            <a:r>
              <a:rPr lang="en-US" sz="1500" dirty="0">
                <a:effectLst/>
              </a:rPr>
              <a:t> </a:t>
            </a:r>
            <a:r>
              <a:rPr lang="en-US" sz="1500" dirty="0" err="1">
                <a:effectLst/>
              </a:rPr>
              <a:t>resulta</a:t>
            </a:r>
            <a:r>
              <a:rPr lang="en-US" sz="1500" dirty="0">
                <a:effectLst/>
              </a:rPr>
              <a:t> de un bajo </a:t>
            </a:r>
            <a:r>
              <a:rPr lang="en-US" sz="1500" dirty="0" err="1">
                <a:effectLst/>
              </a:rPr>
              <a:t>desempeño</a:t>
            </a:r>
            <a:r>
              <a:rPr lang="en-US" sz="1500" dirty="0">
                <a:effectLst/>
              </a:rPr>
              <a:t> </a:t>
            </a:r>
            <a:r>
              <a:rPr lang="en-US" sz="1500" dirty="0" err="1">
                <a:effectLst/>
              </a:rPr>
              <a:t>crónico</a:t>
            </a:r>
            <a:r>
              <a:rPr lang="en-US" sz="1500" dirty="0">
                <a:effectLst/>
              </a:rPr>
              <a:t> de la </a:t>
            </a:r>
            <a:r>
              <a:rPr lang="en-US" sz="1500" dirty="0" err="1">
                <a:effectLst/>
              </a:rPr>
              <a:t>economía</a:t>
            </a:r>
            <a:r>
              <a:rPr lang="en-US" sz="1500" dirty="0">
                <a:effectLst/>
              </a:rPr>
              <a:t> </a:t>
            </a:r>
            <a:r>
              <a:rPr lang="en-US" sz="1500" dirty="0" err="1">
                <a:effectLst/>
              </a:rPr>
              <a:t>nacional</a:t>
            </a:r>
            <a:r>
              <a:rPr lang="en-US" sz="1500" dirty="0">
                <a:effectLst/>
              </a:rPr>
              <a:t>, </a:t>
            </a:r>
            <a:r>
              <a:rPr lang="en-US" sz="1500" dirty="0" err="1">
                <a:effectLst/>
              </a:rPr>
              <a:t>incluidas</a:t>
            </a:r>
            <a:r>
              <a:rPr lang="en-US" sz="1500" dirty="0">
                <a:effectLst/>
              </a:rPr>
              <a:t> crisis </a:t>
            </a:r>
            <a:r>
              <a:rPr lang="en-US" sz="1500" dirty="0" err="1">
                <a:effectLst/>
              </a:rPr>
              <a:t>frecuentes</a:t>
            </a:r>
            <a:r>
              <a:rPr lang="en-US" sz="1500" dirty="0">
                <a:effectLst/>
              </a:rPr>
              <a:t> y </a:t>
            </a:r>
            <a:r>
              <a:rPr lang="en-US" sz="1500" dirty="0" err="1">
                <a:effectLst/>
              </a:rPr>
              <a:t>severas</a:t>
            </a:r>
            <a:r>
              <a:rPr lang="en-US" sz="1500" dirty="0">
                <a:effectLst/>
              </a:rPr>
              <a:t>”.</a:t>
            </a:r>
          </a:p>
          <a:p>
            <a:pPr indent="-228600" algn="l">
              <a:spcAft>
                <a:spcPts val="800"/>
              </a:spcAft>
              <a:buFont typeface="Arial" panose="020B0604020202020204" pitchFamily="34" charset="0"/>
              <a:buChar char="•"/>
            </a:pPr>
            <a:endParaRPr lang="en-US" sz="1500" dirty="0">
              <a:effectLst/>
            </a:endParaRPr>
          </a:p>
          <a:p>
            <a:pPr indent="-228600" algn="l">
              <a:spcAft>
                <a:spcPts val="800"/>
              </a:spcAft>
              <a:buFont typeface="Arial" panose="020B0604020202020204" pitchFamily="34" charset="0"/>
              <a:buChar char="•"/>
            </a:pPr>
            <a:endParaRPr lang="en-US" sz="1500" dirty="0"/>
          </a:p>
          <a:p>
            <a:pPr marL="342900" marR="0" lvl="0" indent="-228600" algn="l" fontAlgn="auto">
              <a:spcBef>
                <a:spcPts val="1000"/>
              </a:spcBef>
              <a:spcAft>
                <a:spcPts val="0"/>
              </a:spcAft>
              <a:buClr>
                <a:srgbClr val="A53010"/>
              </a:buClr>
              <a:buSzTx/>
              <a:buFont typeface="Arial" panose="020B0604020202020204" pitchFamily="34" charset="0"/>
              <a:buChar char="•"/>
              <a:tabLst/>
              <a:defRPr/>
            </a:pPr>
            <a:endParaRPr kumimoji="0" lang="en-US" sz="1500" b="0" i="0" u="none" strike="noStrike" cap="none" spc="0" normalizeH="0" baseline="0" noProof="0" dirty="0">
              <a:ln>
                <a:noFill/>
              </a:ln>
              <a:effectLst/>
              <a:uLnTx/>
              <a:uFillTx/>
            </a:endParaRPr>
          </a:p>
        </p:txBody>
      </p:sp>
      <p:pic>
        <p:nvPicPr>
          <p:cNvPr id="8" name="Image 7">
            <a:extLst>
              <a:ext uri="{FF2B5EF4-FFF2-40B4-BE49-F238E27FC236}">
                <a16:creationId xmlns:a16="http://schemas.microsoft.com/office/drawing/2014/main" id="{4BAEC8D0-7C33-4DE3-A8F6-B7867423445C}"/>
              </a:ext>
            </a:extLst>
          </p:cNvPr>
          <p:cNvPicPr>
            <a:picLocks noChangeAspect="1"/>
          </p:cNvPicPr>
          <p:nvPr/>
        </p:nvPicPr>
        <p:blipFill>
          <a:blip r:embed="rId3"/>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95995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kumimoji="0" lang="en-US" sz="4200" b="1" i="0" u="none" strike="noStrike" kern="1200" cap="none" spc="0" normalizeH="0" baseline="0" noProof="0">
                <a:ln>
                  <a:noFill/>
                </a:ln>
                <a:solidFill>
                  <a:schemeClr val="tx1"/>
                </a:solidFill>
                <a:effectLst/>
                <a:uLnTx/>
                <a:uFillTx/>
                <a:latin typeface="+mj-lt"/>
                <a:ea typeface="+mj-ea"/>
                <a:cs typeface="+mj-cs"/>
              </a:rPr>
              <a:t>EL ALGODON:CULTIVO</a:t>
            </a:r>
            <a:br>
              <a:rPr lang="en-US" sz="4200" kern="1200">
                <a:solidFill>
                  <a:schemeClr val="tx1"/>
                </a:solidFill>
                <a:latin typeface="+mj-lt"/>
                <a:ea typeface="+mj-ea"/>
                <a:cs typeface="+mj-cs"/>
              </a:rPr>
            </a:br>
            <a:endParaRPr lang="en-US" sz="4200" kern="1200">
              <a:solidFill>
                <a:schemeClr val="tx1"/>
              </a:solidFill>
              <a:latin typeface="+mj-lt"/>
              <a:ea typeface="+mj-ea"/>
              <a:cs typeface="+mj-cs"/>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a:effectLst/>
              </a:rPr>
              <a:t>Para su producción, la planta de algodón necesita mucho sol, tiempo y mucha agua. Se necesitan entre 5.400 y 19.000 litros de agua para producir 1 kg de algodón.</a:t>
            </a:r>
          </a:p>
          <a:p>
            <a:pPr indent="-228600" algn="l">
              <a:buFont typeface="Arial" panose="020B0604020202020204" pitchFamily="34" charset="0"/>
              <a:buChar char="•"/>
            </a:pPr>
            <a:r>
              <a:rPr lang="en-US" sz="2200">
                <a:effectLst/>
              </a:rPr>
              <a:t>Producimos 809 kilos de algodón por segundo en el mundo, lo que equivaldría a 40.000 bañeras.</a:t>
            </a:r>
          </a:p>
          <a:p>
            <a:pPr indent="-228600" algn="l">
              <a:buFont typeface="Arial" panose="020B0604020202020204" pitchFamily="34" charset="0"/>
              <a:buChar char="•"/>
            </a:pPr>
            <a:r>
              <a:rPr lang="en-US" sz="2200">
                <a:effectLst/>
              </a:rPr>
              <a:t>Una vez que la flor ha florecido, el ovario de la planta se convierte en una cápsula que puede contener entre 20 y 50 semillas.</a:t>
            </a:r>
          </a:p>
          <a:p>
            <a:pPr indent="-228600" algn="l">
              <a:buFont typeface="Arial" panose="020B0604020202020204" pitchFamily="34" charset="0"/>
              <a:buChar char="•"/>
            </a:pPr>
            <a:r>
              <a:rPr lang="en-US" sz="2200">
                <a:effectLst/>
              </a:rPr>
              <a:t>Alrededor de estas semillas crecen decenas de miles de plantas.</a:t>
            </a:r>
          </a:p>
          <a:p>
            <a:pPr indent="-228600" algn="l">
              <a:buFont typeface="Arial" panose="020B0604020202020204" pitchFamily="34" charset="0"/>
              <a:buChar char="•"/>
            </a:pPr>
            <a:r>
              <a:rPr lang="en-US" sz="2200">
                <a:effectLst/>
              </a:rPr>
              <a:t>Estas últimos se cosechan y se colocan en fardos y luego se hacen girar para crear una tela.</a:t>
            </a:r>
          </a:p>
          <a:p>
            <a:pPr indent="-228600" algn="l">
              <a:buFont typeface="Arial" panose="020B0604020202020204" pitchFamily="34" charset="0"/>
              <a:buChar char="•"/>
            </a:pPr>
            <a:endParaRPr lang="en-US" sz="2200">
              <a:effectLst/>
            </a:endParaRPr>
          </a:p>
          <a:p>
            <a:pPr indent="-228600" algn="l">
              <a:buFont typeface="Arial" panose="020B0604020202020204" pitchFamily="34" charset="0"/>
              <a:buChar char="•"/>
            </a:pPr>
            <a:endParaRPr lang="en-US" sz="2200" dirty="0">
              <a:effectLst/>
            </a:endParaRPr>
          </a:p>
        </p:txBody>
      </p:sp>
      <p:pic>
        <p:nvPicPr>
          <p:cNvPr id="6" name="Image 5">
            <a:extLst>
              <a:ext uri="{FF2B5EF4-FFF2-40B4-BE49-F238E27FC236}">
                <a16:creationId xmlns:a16="http://schemas.microsoft.com/office/drawing/2014/main" id="{CF81ECAC-9860-48CE-AEAB-CF12A011E708}"/>
              </a:ext>
            </a:extLst>
          </p:cNvPr>
          <p:cNvPicPr>
            <a:picLocks noChangeAspect="1"/>
          </p:cNvPicPr>
          <p:nvPr/>
        </p:nvPicPr>
        <p:blipFill>
          <a:blip r:embed="rId2"/>
          <a:stretch>
            <a:fillRect/>
          </a:stretch>
        </p:blipFill>
        <p:spPr>
          <a:xfrm>
            <a:off x="11020000" y="76148"/>
            <a:ext cx="1005927" cy="1201016"/>
          </a:xfrm>
          <a:prstGeom prst="rect">
            <a:avLst/>
          </a:prstGeom>
        </p:spPr>
      </p:pic>
    </p:spTree>
    <p:extLst>
      <p:ext uri="{BB962C8B-B14F-4D97-AF65-F5344CB8AC3E}">
        <p14:creationId xmlns:p14="http://schemas.microsoft.com/office/powerpoint/2010/main" val="665502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EL MERCADO INTERNACIONAL DEL ALGODON 2021/22</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r>
              <a:rPr kumimoji="0" lang="en-US" sz="1500" b="1" i="0" u="none" strike="noStrike" cap="none" spc="0" normalizeH="0" baseline="0" noProof="0">
                <a:ln>
                  <a:noFill/>
                </a:ln>
                <a:effectLst/>
                <a:uLnTx/>
                <a:uFillTx/>
              </a:rPr>
              <a:t>INFLACION EN ARGENTINA-3</a:t>
            </a:r>
          </a:p>
          <a:p>
            <a:pPr indent="-228600" algn="l">
              <a:spcAft>
                <a:spcPts val="800"/>
              </a:spcAft>
              <a:buFont typeface="Arial" panose="020B0604020202020204" pitchFamily="34" charset="0"/>
              <a:buChar char="•"/>
            </a:pPr>
            <a:r>
              <a:rPr lang="en-US" sz="1500"/>
              <a:t>8-</a:t>
            </a:r>
            <a:r>
              <a:rPr lang="en-US" sz="1500">
                <a:effectLst/>
              </a:rPr>
              <a:t> El algodón es un ejemplo típico de esta contradicción histórica entre agricultura e industria. La única posibilidad que existe hoy en día para defender el cultivo es la exportación de la fibra, pero basado en las reglas internacionales y en los criterios de </a:t>
            </a:r>
            <a:r>
              <a:rPr lang="en-US" sz="1500" b="1">
                <a:effectLst/>
              </a:rPr>
              <a:t>sustentabilidad, transparencia y según los estándares HVI internacionales. </a:t>
            </a:r>
          </a:p>
          <a:p>
            <a:pPr indent="-228600" algn="l">
              <a:spcAft>
                <a:spcPts val="800"/>
              </a:spcAft>
              <a:buFont typeface="Arial" panose="020B0604020202020204" pitchFamily="34" charset="0"/>
              <a:buChar char="•"/>
            </a:pPr>
            <a:r>
              <a:rPr lang="en-US" sz="1500" b="1"/>
              <a:t>9-</a:t>
            </a:r>
            <a:r>
              <a:rPr lang="en-US" sz="1500">
                <a:effectLst/>
              </a:rPr>
              <a:t> El algodón al igual que las otras materias agrícolas permiten la entrada de </a:t>
            </a:r>
            <a:r>
              <a:rPr lang="en-US" sz="1500" b="1">
                <a:effectLst/>
              </a:rPr>
              <a:t>divisas </a:t>
            </a:r>
            <a:r>
              <a:rPr lang="en-US" sz="1500">
                <a:effectLst/>
              </a:rPr>
              <a:t>al país, principalmente de dólares. Las </a:t>
            </a:r>
            <a:r>
              <a:rPr lang="en-US" sz="1500" b="1">
                <a:effectLst/>
              </a:rPr>
              <a:t>retenciones </a:t>
            </a:r>
            <a:r>
              <a:rPr lang="en-US" sz="1500">
                <a:effectLst/>
              </a:rPr>
              <a:t>que se aplican al algodón son un ejemplo fehaciente de la contradicción, una materia prima por definición no tiene valor añadido, y por ende no puede soportar costes adicionales.</a:t>
            </a:r>
          </a:p>
          <a:p>
            <a:pPr indent="-228600" algn="l">
              <a:spcAft>
                <a:spcPts val="800"/>
              </a:spcAft>
              <a:buFont typeface="Arial" panose="020B0604020202020204" pitchFamily="34" charset="0"/>
              <a:buChar char="•"/>
            </a:pPr>
            <a:r>
              <a:rPr lang="en-US" sz="1500"/>
              <a:t>10-</a:t>
            </a:r>
            <a:r>
              <a:rPr lang="en-US" sz="1500">
                <a:effectLst/>
              </a:rPr>
              <a:t> En el sector agropecuario trabajan más de dos millones de personas, es decir el 14% de la población activa, y aporta el 9% al PIB. Su verdadera fuerza, y el origen de sus conflictos por las tasas y las retenciones, está en su competitividad: ocho de cada 10 dólares que entran en la Argentina en concepto de exportaciones, corresponden al sector agropecuario sin el cual las divisas no existirían.</a:t>
            </a:r>
          </a:p>
          <a:p>
            <a:pPr indent="-228600" algn="l">
              <a:spcAft>
                <a:spcPts val="800"/>
              </a:spcAft>
              <a:buFont typeface="Arial" panose="020B0604020202020204" pitchFamily="34" charset="0"/>
              <a:buChar char="•"/>
            </a:pPr>
            <a:r>
              <a:rPr lang="en-US" sz="1500"/>
              <a:t>11-</a:t>
            </a:r>
            <a:r>
              <a:rPr lang="en-US" sz="1500">
                <a:effectLst/>
              </a:rPr>
              <a:t> Dentro de la cadena de valor algodonera existe un problema de </a:t>
            </a:r>
            <a:r>
              <a:rPr lang="en-US" sz="1500" b="1">
                <a:effectLst/>
              </a:rPr>
              <a:t>conciencia,</a:t>
            </a:r>
            <a:r>
              <a:rPr lang="en-US" sz="1500">
                <a:effectLst/>
              </a:rPr>
              <a:t> es decir que no se puede seguir pensando “</a:t>
            </a:r>
            <a:r>
              <a:rPr lang="en-US" sz="1500" b="1">
                <a:effectLst/>
              </a:rPr>
              <a:t>que hay que vender lo que se produce”</a:t>
            </a:r>
            <a:r>
              <a:rPr lang="en-US" sz="1500">
                <a:effectLst/>
              </a:rPr>
              <a:t>, hay que vender lo que el mercado pide según los estándares de calidad internacionales.</a:t>
            </a:r>
          </a:p>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endParaRPr lang="en-US" sz="1500" b="1">
              <a:effectLst/>
            </a:endParaRPr>
          </a:p>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endParaRPr lang="en-US" sz="1500"/>
          </a:p>
          <a:p>
            <a:pPr marL="342900" marR="0" lvl="0" indent="-228600" algn="l" fontAlgn="auto">
              <a:spcBef>
                <a:spcPts val="1000"/>
              </a:spcBef>
              <a:spcAft>
                <a:spcPts val="0"/>
              </a:spcAft>
              <a:buClr>
                <a:srgbClr val="A53010"/>
              </a:buClr>
              <a:buSzTx/>
              <a:buFont typeface="Arial" panose="020B0604020202020204" pitchFamily="34" charset="0"/>
              <a:buChar char="•"/>
              <a:tabLst/>
              <a:defRPr/>
            </a:pPr>
            <a:endParaRPr kumimoji="0" lang="en-US" sz="1500" b="0" i="0" u="none" strike="noStrike" cap="none" spc="0" normalizeH="0" baseline="0" noProof="0">
              <a:ln>
                <a:noFill/>
              </a:ln>
              <a:effectLst/>
              <a:uLnTx/>
              <a:uFillTx/>
            </a:endParaRPr>
          </a:p>
        </p:txBody>
      </p:sp>
      <p:pic>
        <p:nvPicPr>
          <p:cNvPr id="8" name="Image 7">
            <a:extLst>
              <a:ext uri="{FF2B5EF4-FFF2-40B4-BE49-F238E27FC236}">
                <a16:creationId xmlns:a16="http://schemas.microsoft.com/office/drawing/2014/main" id="{4BAEC8D0-7C33-4DE3-A8F6-B7867423445C}"/>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3558909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EL MERCADO INTERNACIONAL DEL ALGODON 2021/22</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929384"/>
            <a:ext cx="10515600" cy="4251960"/>
          </a:xfrm>
        </p:spPr>
        <p:txBody>
          <a:bodyPr vert="horz" lIns="91440" tIns="45720" rIns="91440" bIns="45720" rtlCol="0">
            <a:normAutofit fontScale="92500" lnSpcReduction="20000"/>
          </a:bodyPr>
          <a:lstStyle/>
          <a:p>
            <a:pPr indent="-228600" algn="l">
              <a:spcAft>
                <a:spcPts val="800"/>
              </a:spcAft>
              <a:buFont typeface="Arial" panose="020B0604020202020204" pitchFamily="34" charset="0"/>
              <a:buChar char="•"/>
            </a:pPr>
            <a:endParaRPr lang="en-US" sz="1200" dirty="0">
              <a:effectLst/>
            </a:endParaRPr>
          </a:p>
          <a:p>
            <a:pPr indent="-228600" algn="l">
              <a:spcAft>
                <a:spcPts val="800"/>
              </a:spcAft>
              <a:buFont typeface="Arial" panose="020B0604020202020204" pitchFamily="34" charset="0"/>
              <a:buChar char="•"/>
            </a:pPr>
            <a:r>
              <a:rPr kumimoji="0" lang="en-US" sz="1600" b="1" i="0" u="none" strike="noStrike" cap="none" spc="0" normalizeH="0" baseline="0" noProof="0" dirty="0">
                <a:ln>
                  <a:noFill/>
                </a:ln>
                <a:effectLst/>
                <a:uLnTx/>
                <a:uFillTx/>
              </a:rPr>
              <a:t>INFLACION EN ARGENTINA-4</a:t>
            </a:r>
          </a:p>
          <a:p>
            <a:pPr indent="-228600" algn="l">
              <a:spcAft>
                <a:spcPts val="800"/>
              </a:spcAft>
              <a:buFont typeface="Arial" panose="020B0604020202020204" pitchFamily="34" charset="0"/>
              <a:buChar char="•"/>
            </a:pPr>
            <a:r>
              <a:rPr lang="en-US" sz="1600" dirty="0"/>
              <a:t>12-</a:t>
            </a:r>
            <a:r>
              <a:rPr lang="en-US" sz="1600" dirty="0">
                <a:effectLst/>
              </a:rPr>
              <a:t> </a:t>
            </a:r>
            <a:r>
              <a:rPr lang="en-US" sz="1600" dirty="0" err="1">
                <a:effectLst/>
              </a:rPr>
              <a:t>Existe</a:t>
            </a:r>
            <a:r>
              <a:rPr lang="en-US" sz="1600" dirty="0">
                <a:effectLst/>
              </a:rPr>
              <a:t> un </a:t>
            </a:r>
            <a:r>
              <a:rPr lang="en-US" sz="1600" dirty="0" err="1">
                <a:effectLst/>
              </a:rPr>
              <a:t>problema</a:t>
            </a:r>
            <a:r>
              <a:rPr lang="en-US" sz="1600" dirty="0">
                <a:effectLst/>
              </a:rPr>
              <a:t> de </a:t>
            </a:r>
            <a:r>
              <a:rPr lang="en-US" sz="1600" b="1" dirty="0" err="1">
                <a:effectLst/>
              </a:rPr>
              <a:t>responsabilidad</a:t>
            </a:r>
            <a:r>
              <a:rPr lang="en-US" sz="1600" dirty="0">
                <a:effectLst/>
              </a:rPr>
              <a:t>, no se </a:t>
            </a:r>
            <a:r>
              <a:rPr lang="en-US" sz="1600" dirty="0" err="1">
                <a:effectLst/>
              </a:rPr>
              <a:t>puede</a:t>
            </a:r>
            <a:r>
              <a:rPr lang="en-US" sz="1600" dirty="0">
                <a:effectLst/>
              </a:rPr>
              <a:t> </a:t>
            </a:r>
            <a:r>
              <a:rPr lang="en-US" sz="1600" dirty="0" err="1">
                <a:effectLst/>
              </a:rPr>
              <a:t>seguir</a:t>
            </a:r>
            <a:r>
              <a:rPr lang="en-US" sz="1600" dirty="0">
                <a:effectLst/>
              </a:rPr>
              <a:t> </a:t>
            </a:r>
            <a:r>
              <a:rPr lang="en-US" sz="1600" dirty="0" err="1">
                <a:effectLst/>
              </a:rPr>
              <a:t>pensando</a:t>
            </a:r>
            <a:r>
              <a:rPr lang="en-US" sz="1600" dirty="0">
                <a:effectLst/>
              </a:rPr>
              <a:t> que la culpa la </a:t>
            </a:r>
            <a:r>
              <a:rPr lang="en-US" sz="1600" dirty="0" err="1">
                <a:effectLst/>
              </a:rPr>
              <a:t>tiene</a:t>
            </a:r>
            <a:r>
              <a:rPr lang="en-US" sz="1600" dirty="0">
                <a:effectLst/>
              </a:rPr>
              <a:t> </a:t>
            </a:r>
            <a:r>
              <a:rPr lang="en-US" sz="1600" dirty="0" err="1">
                <a:effectLst/>
              </a:rPr>
              <a:t>siempre</a:t>
            </a:r>
            <a:r>
              <a:rPr lang="en-US" sz="1600" dirty="0">
                <a:effectLst/>
              </a:rPr>
              <a:t> “</a:t>
            </a:r>
            <a:r>
              <a:rPr lang="en-US" sz="1600" dirty="0" err="1">
                <a:effectLst/>
              </a:rPr>
              <a:t>el</a:t>
            </a:r>
            <a:r>
              <a:rPr lang="en-US" sz="1600" dirty="0">
                <a:effectLst/>
              </a:rPr>
              <a:t> </a:t>
            </a:r>
            <a:r>
              <a:rPr lang="en-US" sz="1600" dirty="0" err="1">
                <a:effectLst/>
              </a:rPr>
              <a:t>clima</a:t>
            </a:r>
            <a:r>
              <a:rPr lang="en-US" sz="1600" dirty="0">
                <a:effectLst/>
              </a:rPr>
              <a:t>”; </a:t>
            </a:r>
            <a:r>
              <a:rPr lang="en-US" sz="1600" dirty="0" err="1">
                <a:effectLst/>
              </a:rPr>
              <a:t>si</a:t>
            </a:r>
            <a:r>
              <a:rPr lang="en-US" sz="1600" dirty="0">
                <a:effectLst/>
              </a:rPr>
              <a:t> bien </a:t>
            </a:r>
            <a:r>
              <a:rPr lang="en-US" sz="1600" dirty="0" err="1">
                <a:effectLst/>
              </a:rPr>
              <a:t>nadie</a:t>
            </a:r>
            <a:r>
              <a:rPr lang="en-US" sz="1600" dirty="0">
                <a:effectLst/>
              </a:rPr>
              <a:t> </a:t>
            </a:r>
            <a:r>
              <a:rPr lang="en-US" sz="1600" dirty="0" err="1">
                <a:effectLst/>
              </a:rPr>
              <a:t>controla</a:t>
            </a:r>
            <a:r>
              <a:rPr lang="en-US" sz="1600" dirty="0">
                <a:effectLst/>
              </a:rPr>
              <a:t> los </a:t>
            </a:r>
            <a:r>
              <a:rPr lang="en-US" sz="1600" dirty="0" err="1">
                <a:effectLst/>
              </a:rPr>
              <a:t>caprichos</a:t>
            </a:r>
            <a:r>
              <a:rPr lang="en-US" sz="1600" dirty="0">
                <a:effectLst/>
              </a:rPr>
              <a:t> de la </a:t>
            </a:r>
            <a:r>
              <a:rPr lang="en-US" sz="1600" dirty="0" err="1">
                <a:effectLst/>
              </a:rPr>
              <a:t>naturaleza</a:t>
            </a:r>
            <a:r>
              <a:rPr lang="en-US" sz="1600" dirty="0">
                <a:effectLst/>
              </a:rPr>
              <a:t>, </a:t>
            </a:r>
            <a:r>
              <a:rPr lang="en-US" sz="1600" dirty="0" err="1">
                <a:effectLst/>
              </a:rPr>
              <a:t>si</a:t>
            </a:r>
            <a:r>
              <a:rPr lang="en-US" sz="1600" dirty="0">
                <a:effectLst/>
              </a:rPr>
              <a:t>, se </a:t>
            </a:r>
            <a:r>
              <a:rPr lang="en-US" sz="1600" dirty="0" err="1">
                <a:effectLst/>
              </a:rPr>
              <a:t>pueden</a:t>
            </a:r>
            <a:r>
              <a:rPr lang="en-US" sz="1600" dirty="0">
                <a:effectLst/>
              </a:rPr>
              <a:t> </a:t>
            </a:r>
            <a:r>
              <a:rPr lang="en-US" sz="1600" dirty="0" err="1">
                <a:effectLst/>
              </a:rPr>
              <a:t>aplicar</a:t>
            </a:r>
            <a:r>
              <a:rPr lang="en-US" sz="1600" dirty="0">
                <a:effectLst/>
              </a:rPr>
              <a:t> los </a:t>
            </a:r>
            <a:r>
              <a:rPr lang="en-US" sz="1600" dirty="0" err="1">
                <a:effectLst/>
              </a:rPr>
              <a:t>criterios</a:t>
            </a:r>
            <a:r>
              <a:rPr lang="en-US" sz="1600" dirty="0">
                <a:effectLst/>
              </a:rPr>
              <a:t> de </a:t>
            </a:r>
            <a:r>
              <a:rPr lang="en-US" sz="1600" dirty="0" err="1">
                <a:effectLst/>
              </a:rPr>
              <a:t>sustentabilidad</a:t>
            </a:r>
            <a:r>
              <a:rPr lang="en-US" sz="1600" dirty="0">
                <a:effectLst/>
              </a:rPr>
              <a:t>, </a:t>
            </a:r>
            <a:r>
              <a:rPr lang="en-US" sz="1600" dirty="0" err="1">
                <a:effectLst/>
              </a:rPr>
              <a:t>trazabilidad</a:t>
            </a:r>
            <a:r>
              <a:rPr lang="en-US" sz="1600" dirty="0">
                <a:effectLst/>
              </a:rPr>
              <a:t> y </a:t>
            </a:r>
            <a:r>
              <a:rPr lang="en-US" sz="1600" dirty="0" err="1">
                <a:effectLst/>
              </a:rPr>
              <a:t>transparencia</a:t>
            </a:r>
            <a:r>
              <a:rPr lang="en-US" sz="1600" dirty="0">
                <a:effectLst/>
              </a:rPr>
              <a:t> que nada </a:t>
            </a:r>
            <a:r>
              <a:rPr lang="en-US" sz="1600" dirty="0" err="1">
                <a:effectLst/>
              </a:rPr>
              <a:t>tienen</a:t>
            </a:r>
            <a:r>
              <a:rPr lang="en-US" sz="1600" dirty="0">
                <a:effectLst/>
              </a:rPr>
              <a:t> que </a:t>
            </a:r>
            <a:r>
              <a:rPr lang="en-US" sz="1600" dirty="0" err="1">
                <a:effectLst/>
              </a:rPr>
              <a:t>ver</a:t>
            </a:r>
            <a:r>
              <a:rPr lang="en-US" sz="1600" dirty="0">
                <a:effectLst/>
              </a:rPr>
              <a:t> con los </a:t>
            </a:r>
            <a:r>
              <a:rPr lang="en-US" sz="1600" dirty="0" err="1">
                <a:effectLst/>
              </a:rPr>
              <a:t>problemas</a:t>
            </a:r>
            <a:r>
              <a:rPr lang="en-US" sz="1600" dirty="0">
                <a:effectLst/>
              </a:rPr>
              <a:t> </a:t>
            </a:r>
            <a:r>
              <a:rPr lang="en-US" sz="1600" dirty="0" err="1">
                <a:effectLst/>
              </a:rPr>
              <a:t>climáticos</a:t>
            </a:r>
            <a:r>
              <a:rPr lang="en-US" sz="1600" dirty="0">
                <a:effectLst/>
              </a:rPr>
              <a:t>.</a:t>
            </a:r>
          </a:p>
          <a:p>
            <a:pPr indent="-228600" algn="l">
              <a:spcAft>
                <a:spcPts val="800"/>
              </a:spcAft>
              <a:buFont typeface="Arial" panose="020B0604020202020204" pitchFamily="34" charset="0"/>
              <a:buChar char="•"/>
            </a:pPr>
            <a:r>
              <a:rPr lang="en-US" sz="1600" dirty="0"/>
              <a:t>13-</a:t>
            </a:r>
            <a:r>
              <a:rPr lang="en-US" sz="1600" dirty="0">
                <a:effectLst/>
              </a:rPr>
              <a:t> </a:t>
            </a:r>
            <a:r>
              <a:rPr lang="en-US" sz="1600" dirty="0" err="1">
                <a:effectLst/>
              </a:rPr>
              <a:t>Existe</a:t>
            </a:r>
            <a:r>
              <a:rPr lang="en-US" sz="1600" dirty="0">
                <a:effectLst/>
              </a:rPr>
              <a:t> un </a:t>
            </a:r>
            <a:r>
              <a:rPr lang="en-US" sz="1600" dirty="0" err="1">
                <a:effectLst/>
              </a:rPr>
              <a:t>problema</a:t>
            </a:r>
            <a:r>
              <a:rPr lang="en-US" sz="1600" dirty="0">
                <a:effectLst/>
              </a:rPr>
              <a:t> de </a:t>
            </a:r>
            <a:r>
              <a:rPr lang="en-US" sz="1600" b="1" dirty="0" err="1">
                <a:effectLst/>
              </a:rPr>
              <a:t>comodidad</a:t>
            </a:r>
            <a:r>
              <a:rPr lang="en-US" sz="1600" b="1" dirty="0">
                <a:effectLst/>
              </a:rPr>
              <a:t>,</a:t>
            </a:r>
            <a:r>
              <a:rPr lang="en-US" sz="1600" dirty="0">
                <a:effectLst/>
              </a:rPr>
              <a:t> no se </a:t>
            </a:r>
            <a:r>
              <a:rPr lang="en-US" sz="1600" dirty="0" err="1">
                <a:effectLst/>
              </a:rPr>
              <a:t>puede</a:t>
            </a:r>
            <a:r>
              <a:rPr lang="en-US" sz="1600" dirty="0">
                <a:effectLst/>
              </a:rPr>
              <a:t> </a:t>
            </a:r>
            <a:r>
              <a:rPr lang="en-US" sz="1600" dirty="0" err="1">
                <a:effectLst/>
              </a:rPr>
              <a:t>seguir</a:t>
            </a:r>
            <a:r>
              <a:rPr lang="en-US" sz="1600" dirty="0">
                <a:effectLst/>
              </a:rPr>
              <a:t> </a:t>
            </a:r>
            <a:r>
              <a:rPr lang="en-US" sz="1600" dirty="0" err="1">
                <a:effectLst/>
              </a:rPr>
              <a:t>pensando</a:t>
            </a:r>
            <a:r>
              <a:rPr lang="en-US" sz="1600" dirty="0">
                <a:effectLst/>
              </a:rPr>
              <a:t> que </a:t>
            </a:r>
            <a:r>
              <a:rPr lang="en-US" sz="1600" dirty="0" err="1">
                <a:effectLst/>
              </a:rPr>
              <a:t>el</a:t>
            </a:r>
            <a:r>
              <a:rPr lang="en-US" sz="1600" dirty="0">
                <a:effectLst/>
              </a:rPr>
              <a:t> </a:t>
            </a:r>
            <a:r>
              <a:rPr lang="en-US" sz="1600" dirty="0" err="1">
                <a:effectLst/>
              </a:rPr>
              <a:t>precio</a:t>
            </a:r>
            <a:r>
              <a:rPr lang="en-US" sz="1600" dirty="0">
                <a:effectLst/>
              </a:rPr>
              <a:t> que </a:t>
            </a:r>
            <a:r>
              <a:rPr lang="en-US" sz="1600" dirty="0" err="1">
                <a:effectLst/>
              </a:rPr>
              <a:t>paga</a:t>
            </a:r>
            <a:r>
              <a:rPr lang="en-US" sz="1600" dirty="0">
                <a:effectLst/>
              </a:rPr>
              <a:t> la </a:t>
            </a:r>
            <a:r>
              <a:rPr lang="en-US" sz="1600" dirty="0" err="1">
                <a:effectLst/>
              </a:rPr>
              <a:t>industria</a:t>
            </a:r>
            <a:r>
              <a:rPr lang="en-US" sz="1600" dirty="0">
                <a:effectLst/>
              </a:rPr>
              <a:t> </a:t>
            </a:r>
            <a:r>
              <a:rPr lang="en-US" sz="1600" dirty="0" err="1">
                <a:effectLst/>
              </a:rPr>
              <a:t>nacional</a:t>
            </a:r>
            <a:r>
              <a:rPr lang="en-US" sz="1600" dirty="0">
                <a:effectLst/>
              </a:rPr>
              <a:t> + </a:t>
            </a:r>
            <a:r>
              <a:rPr lang="en-US" sz="1600" dirty="0" err="1">
                <a:effectLst/>
              </a:rPr>
              <a:t>el</a:t>
            </a:r>
            <a:r>
              <a:rPr lang="en-US" sz="1600" dirty="0">
                <a:effectLst/>
              </a:rPr>
              <a:t> IVA </a:t>
            </a:r>
            <a:r>
              <a:rPr lang="en-US" sz="1600" dirty="0" err="1">
                <a:effectLst/>
              </a:rPr>
              <a:t>siempre</a:t>
            </a:r>
            <a:r>
              <a:rPr lang="en-US" sz="1600" dirty="0">
                <a:effectLst/>
              </a:rPr>
              <a:t> </a:t>
            </a:r>
            <a:r>
              <a:rPr lang="en-US" sz="1600" dirty="0" err="1">
                <a:effectLst/>
              </a:rPr>
              <a:t>será</a:t>
            </a:r>
            <a:r>
              <a:rPr lang="en-US" sz="1600" dirty="0">
                <a:effectLst/>
              </a:rPr>
              <a:t> </a:t>
            </a:r>
            <a:r>
              <a:rPr lang="en-US" sz="1600" dirty="0" err="1">
                <a:effectLst/>
              </a:rPr>
              <a:t>mejor</a:t>
            </a:r>
            <a:r>
              <a:rPr lang="en-US" sz="1600" dirty="0">
                <a:effectLst/>
              </a:rPr>
              <a:t> que la </a:t>
            </a:r>
            <a:r>
              <a:rPr lang="en-US" sz="1600" dirty="0" err="1">
                <a:effectLst/>
              </a:rPr>
              <a:t>exportación</a:t>
            </a:r>
            <a:r>
              <a:rPr lang="en-US" sz="1600" dirty="0">
                <a:effectLst/>
              </a:rPr>
              <a:t>. El mercado </a:t>
            </a:r>
            <a:r>
              <a:rPr lang="en-US" sz="1600" dirty="0" err="1">
                <a:effectLst/>
              </a:rPr>
              <a:t>nacional</a:t>
            </a:r>
            <a:r>
              <a:rPr lang="en-US" sz="1600" dirty="0">
                <a:effectLst/>
              </a:rPr>
              <a:t> es </a:t>
            </a:r>
            <a:r>
              <a:rPr lang="en-US" sz="1600" dirty="0" err="1">
                <a:effectLst/>
              </a:rPr>
              <a:t>muy</a:t>
            </a:r>
            <a:r>
              <a:rPr lang="en-US" sz="1600" dirty="0">
                <a:effectLst/>
              </a:rPr>
              <a:t> </a:t>
            </a:r>
            <a:r>
              <a:rPr lang="en-US" sz="1600" dirty="0" err="1">
                <a:effectLst/>
              </a:rPr>
              <a:t>limitado</a:t>
            </a:r>
            <a:r>
              <a:rPr lang="en-US" sz="1600" dirty="0">
                <a:effectLst/>
              </a:rPr>
              <a:t> y no </a:t>
            </a:r>
            <a:r>
              <a:rPr lang="en-US" sz="1600" dirty="0" err="1">
                <a:effectLst/>
              </a:rPr>
              <a:t>permite</a:t>
            </a:r>
            <a:r>
              <a:rPr lang="en-US" sz="1600" dirty="0">
                <a:effectLst/>
              </a:rPr>
              <a:t> la entrada de divisas. El mercado </a:t>
            </a:r>
            <a:r>
              <a:rPr lang="en-US" sz="1600" dirty="0" err="1">
                <a:effectLst/>
              </a:rPr>
              <a:t>internacional</a:t>
            </a:r>
            <a:r>
              <a:rPr lang="en-US" sz="1600" dirty="0">
                <a:effectLst/>
              </a:rPr>
              <a:t> </a:t>
            </a:r>
            <a:r>
              <a:rPr lang="en-US" sz="1600" dirty="0" err="1">
                <a:effectLst/>
              </a:rPr>
              <a:t>esta</a:t>
            </a:r>
            <a:r>
              <a:rPr lang="en-US" sz="1600" dirty="0">
                <a:effectLst/>
              </a:rPr>
              <a:t> </a:t>
            </a:r>
            <a:r>
              <a:rPr lang="en-US" sz="1600" dirty="0" err="1">
                <a:effectLst/>
              </a:rPr>
              <a:t>dispuesto</a:t>
            </a:r>
            <a:r>
              <a:rPr lang="en-US" sz="1600" dirty="0">
                <a:effectLst/>
              </a:rPr>
              <a:t> a </a:t>
            </a:r>
            <a:r>
              <a:rPr lang="en-US" sz="1600" dirty="0" err="1">
                <a:effectLst/>
              </a:rPr>
              <a:t>pagar</a:t>
            </a:r>
            <a:r>
              <a:rPr lang="en-US" sz="1600" dirty="0">
                <a:effectLst/>
              </a:rPr>
              <a:t> mas a </a:t>
            </a:r>
            <a:r>
              <a:rPr lang="en-US" sz="1600" dirty="0" err="1">
                <a:effectLst/>
              </a:rPr>
              <a:t>condición</a:t>
            </a:r>
            <a:r>
              <a:rPr lang="en-US" sz="1600" dirty="0">
                <a:effectLst/>
              </a:rPr>
              <a:t> de que se </a:t>
            </a:r>
            <a:r>
              <a:rPr lang="en-US" sz="1600" dirty="0" err="1">
                <a:effectLst/>
              </a:rPr>
              <a:t>respeten</a:t>
            </a:r>
            <a:r>
              <a:rPr lang="en-US" sz="1600" dirty="0">
                <a:effectLst/>
              </a:rPr>
              <a:t> los </a:t>
            </a:r>
            <a:r>
              <a:rPr lang="en-US" sz="1600" dirty="0" err="1">
                <a:effectLst/>
              </a:rPr>
              <a:t>criterios</a:t>
            </a:r>
            <a:r>
              <a:rPr lang="en-US" sz="1600" dirty="0">
                <a:effectLst/>
              </a:rPr>
              <a:t> y </a:t>
            </a:r>
            <a:r>
              <a:rPr lang="en-US" sz="1600" dirty="0" err="1">
                <a:effectLst/>
              </a:rPr>
              <a:t>normas</a:t>
            </a:r>
            <a:r>
              <a:rPr lang="en-US" sz="1600" dirty="0">
                <a:effectLst/>
              </a:rPr>
              <a:t> de </a:t>
            </a:r>
            <a:r>
              <a:rPr lang="en-US" sz="1600" dirty="0" err="1">
                <a:effectLst/>
              </a:rPr>
              <a:t>clasificación</a:t>
            </a:r>
            <a:r>
              <a:rPr lang="en-US" sz="1600" dirty="0">
                <a:effectLst/>
              </a:rPr>
              <a:t> por HVI, que </a:t>
            </a:r>
            <a:r>
              <a:rPr lang="en-US" sz="1600" dirty="0" err="1">
                <a:effectLst/>
              </a:rPr>
              <a:t>el</a:t>
            </a:r>
            <a:r>
              <a:rPr lang="en-US" sz="1600" dirty="0">
                <a:effectLst/>
              </a:rPr>
              <a:t> </a:t>
            </a:r>
            <a:r>
              <a:rPr lang="en-US" sz="1600" dirty="0" err="1">
                <a:effectLst/>
              </a:rPr>
              <a:t>algodón</a:t>
            </a:r>
            <a:r>
              <a:rPr lang="en-US" sz="1600" dirty="0">
                <a:effectLst/>
              </a:rPr>
              <a:t> sea </a:t>
            </a:r>
            <a:r>
              <a:rPr lang="en-US" sz="1600" dirty="0" err="1">
                <a:effectLst/>
              </a:rPr>
              <a:t>trazable</a:t>
            </a:r>
            <a:r>
              <a:rPr lang="en-US" sz="1600" dirty="0">
                <a:effectLst/>
              </a:rPr>
              <a:t>, </a:t>
            </a:r>
            <a:r>
              <a:rPr lang="en-US" sz="1600" dirty="0" err="1">
                <a:effectLst/>
              </a:rPr>
              <a:t>única</a:t>
            </a:r>
            <a:r>
              <a:rPr lang="en-US" sz="1600" dirty="0">
                <a:effectLst/>
              </a:rPr>
              <a:t> </a:t>
            </a:r>
            <a:r>
              <a:rPr lang="en-US" sz="1600" dirty="0" err="1">
                <a:effectLst/>
              </a:rPr>
              <a:t>vía</a:t>
            </a:r>
            <a:r>
              <a:rPr lang="en-US" sz="1600" dirty="0">
                <a:effectLst/>
              </a:rPr>
              <a:t> para </a:t>
            </a:r>
            <a:r>
              <a:rPr lang="en-US" sz="1600" dirty="0" err="1">
                <a:effectLst/>
              </a:rPr>
              <a:t>poder</a:t>
            </a:r>
            <a:r>
              <a:rPr lang="en-US" sz="1600" dirty="0">
                <a:effectLst/>
              </a:rPr>
              <a:t> </a:t>
            </a:r>
            <a:r>
              <a:rPr lang="en-US" sz="1600" dirty="0" err="1">
                <a:effectLst/>
              </a:rPr>
              <a:t>tener</a:t>
            </a:r>
            <a:r>
              <a:rPr lang="en-US" sz="1600" dirty="0">
                <a:effectLst/>
              </a:rPr>
              <a:t> una </a:t>
            </a:r>
            <a:r>
              <a:rPr lang="en-US" sz="1600" dirty="0" err="1">
                <a:effectLst/>
              </a:rPr>
              <a:t>demanda</a:t>
            </a:r>
            <a:r>
              <a:rPr lang="en-US" sz="1600" dirty="0">
                <a:effectLst/>
              </a:rPr>
              <a:t> </a:t>
            </a:r>
            <a:r>
              <a:rPr lang="en-US" sz="1600" dirty="0" err="1">
                <a:effectLst/>
              </a:rPr>
              <a:t>sostenible</a:t>
            </a:r>
            <a:r>
              <a:rPr lang="en-US" sz="1600" dirty="0">
                <a:effectLst/>
              </a:rPr>
              <a:t>. </a:t>
            </a:r>
          </a:p>
          <a:p>
            <a:pPr indent="-228600" algn="l">
              <a:spcAft>
                <a:spcPts val="800"/>
              </a:spcAft>
              <a:buFont typeface="Arial" panose="020B0604020202020204" pitchFamily="34" charset="0"/>
              <a:buChar char="•"/>
            </a:pPr>
            <a:r>
              <a:rPr lang="en-US" sz="1600" dirty="0"/>
              <a:t>14-</a:t>
            </a:r>
            <a:r>
              <a:rPr lang="en-US" sz="1600" dirty="0">
                <a:effectLst/>
              </a:rPr>
              <a:t> </a:t>
            </a:r>
            <a:r>
              <a:rPr lang="en-US" sz="1600" dirty="0" err="1">
                <a:effectLst/>
              </a:rPr>
              <a:t>Existe</a:t>
            </a:r>
            <a:r>
              <a:rPr lang="en-US" sz="1600" dirty="0">
                <a:effectLst/>
              </a:rPr>
              <a:t> </a:t>
            </a:r>
            <a:r>
              <a:rPr lang="en-US" sz="1600" dirty="0" err="1">
                <a:effectLst/>
              </a:rPr>
              <a:t>si</a:t>
            </a:r>
            <a:r>
              <a:rPr lang="en-US" sz="1600" dirty="0">
                <a:effectLst/>
              </a:rPr>
              <a:t> </a:t>
            </a:r>
            <a:r>
              <a:rPr lang="en-US" sz="1600" dirty="0" err="1">
                <a:effectLst/>
              </a:rPr>
              <a:t>ud</a:t>
            </a:r>
            <a:r>
              <a:rPr lang="en-US" sz="1600" dirty="0">
                <a:effectLst/>
              </a:rPr>
              <a:t> me lo </a:t>
            </a:r>
            <a:r>
              <a:rPr lang="en-US" sz="1600" dirty="0" err="1">
                <a:effectLst/>
              </a:rPr>
              <a:t>permiten</a:t>
            </a:r>
            <a:r>
              <a:rPr lang="en-US" sz="1600" dirty="0">
                <a:effectLst/>
              </a:rPr>
              <a:t> y lo </a:t>
            </a:r>
            <a:r>
              <a:rPr lang="en-US" sz="1600" dirty="0" err="1">
                <a:effectLst/>
              </a:rPr>
              <a:t>digo</a:t>
            </a:r>
            <a:r>
              <a:rPr lang="en-US" sz="1600" dirty="0">
                <a:effectLst/>
              </a:rPr>
              <a:t> con </a:t>
            </a:r>
            <a:r>
              <a:rPr lang="en-US" sz="1600" dirty="0" err="1">
                <a:effectLst/>
              </a:rPr>
              <a:t>mucha</a:t>
            </a:r>
            <a:r>
              <a:rPr lang="en-US" sz="1600" dirty="0">
                <a:effectLst/>
              </a:rPr>
              <a:t> </a:t>
            </a:r>
            <a:r>
              <a:rPr lang="en-US" sz="1600" dirty="0" err="1">
                <a:effectLst/>
              </a:rPr>
              <a:t>humildad</a:t>
            </a:r>
            <a:r>
              <a:rPr lang="en-US" sz="1600" dirty="0">
                <a:effectLst/>
              </a:rPr>
              <a:t> un </a:t>
            </a:r>
            <a:r>
              <a:rPr lang="en-US" sz="1600" dirty="0" err="1">
                <a:effectLst/>
              </a:rPr>
              <a:t>problema</a:t>
            </a:r>
            <a:r>
              <a:rPr lang="en-US" sz="1600" dirty="0">
                <a:effectLst/>
              </a:rPr>
              <a:t> no </a:t>
            </a:r>
            <a:r>
              <a:rPr lang="en-US" sz="1600" dirty="0" err="1">
                <a:effectLst/>
              </a:rPr>
              <a:t>resuelto</a:t>
            </a:r>
            <a:r>
              <a:rPr lang="en-US" sz="1600" dirty="0">
                <a:effectLst/>
              </a:rPr>
              <a:t>, </a:t>
            </a:r>
            <a:r>
              <a:rPr lang="en-US" sz="1600" dirty="0" err="1">
                <a:effectLst/>
              </a:rPr>
              <a:t>casi</a:t>
            </a:r>
            <a:r>
              <a:rPr lang="en-US" sz="1600" dirty="0">
                <a:effectLst/>
              </a:rPr>
              <a:t> </a:t>
            </a:r>
            <a:r>
              <a:rPr lang="en-US" sz="1600" dirty="0" err="1">
                <a:effectLst/>
              </a:rPr>
              <a:t>endémico</a:t>
            </a:r>
            <a:r>
              <a:rPr lang="en-US" sz="1600" dirty="0">
                <a:effectLst/>
              </a:rPr>
              <a:t> de </a:t>
            </a:r>
            <a:r>
              <a:rPr lang="en-US" sz="1600" b="1" dirty="0" err="1">
                <a:effectLst/>
              </a:rPr>
              <a:t>soberbia</a:t>
            </a:r>
            <a:r>
              <a:rPr lang="en-US" sz="1600" dirty="0">
                <a:effectLst/>
              </a:rPr>
              <a:t>, no se </a:t>
            </a:r>
            <a:r>
              <a:rPr lang="en-US" sz="1600" dirty="0" err="1">
                <a:effectLst/>
              </a:rPr>
              <a:t>puede</a:t>
            </a:r>
            <a:r>
              <a:rPr lang="en-US" sz="1600" dirty="0">
                <a:effectLst/>
              </a:rPr>
              <a:t> </a:t>
            </a:r>
            <a:r>
              <a:rPr lang="en-US" sz="1600" dirty="0" err="1">
                <a:effectLst/>
              </a:rPr>
              <a:t>seguir</a:t>
            </a:r>
            <a:r>
              <a:rPr lang="en-US" sz="1600" dirty="0">
                <a:effectLst/>
              </a:rPr>
              <a:t> </a:t>
            </a:r>
            <a:r>
              <a:rPr lang="en-US" sz="1600" dirty="0" err="1">
                <a:effectLst/>
              </a:rPr>
              <a:t>pensando</a:t>
            </a:r>
            <a:r>
              <a:rPr lang="en-US" sz="1600" dirty="0">
                <a:effectLst/>
              </a:rPr>
              <a:t>,” mi </a:t>
            </a:r>
            <a:r>
              <a:rPr lang="en-US" sz="1600" dirty="0" err="1">
                <a:effectLst/>
              </a:rPr>
              <a:t>algodón</a:t>
            </a:r>
            <a:r>
              <a:rPr lang="en-US" sz="1600" dirty="0">
                <a:effectLst/>
              </a:rPr>
              <a:t> es </a:t>
            </a:r>
            <a:r>
              <a:rPr lang="en-US" sz="1600" dirty="0" err="1">
                <a:effectLst/>
              </a:rPr>
              <a:t>el</a:t>
            </a:r>
            <a:r>
              <a:rPr lang="en-US" sz="1600" dirty="0">
                <a:effectLst/>
              </a:rPr>
              <a:t> </a:t>
            </a:r>
            <a:r>
              <a:rPr lang="en-US" sz="1600" dirty="0" err="1">
                <a:effectLst/>
              </a:rPr>
              <a:t>mejor</a:t>
            </a:r>
            <a:r>
              <a:rPr lang="en-US" sz="1600" dirty="0">
                <a:effectLst/>
              </a:rPr>
              <a:t>” y es perfecto, y no </a:t>
            </a:r>
            <a:r>
              <a:rPr lang="en-US" sz="1600" dirty="0" err="1">
                <a:effectLst/>
              </a:rPr>
              <a:t>acepto</a:t>
            </a:r>
            <a:r>
              <a:rPr lang="en-US" sz="1600" dirty="0">
                <a:effectLst/>
              </a:rPr>
              <a:t> </a:t>
            </a:r>
            <a:r>
              <a:rPr lang="en-US" sz="1600" dirty="0" err="1">
                <a:effectLst/>
              </a:rPr>
              <a:t>ninguna</a:t>
            </a:r>
            <a:r>
              <a:rPr lang="en-US" sz="1600" dirty="0">
                <a:effectLst/>
              </a:rPr>
              <a:t> </a:t>
            </a:r>
            <a:r>
              <a:rPr lang="en-US" sz="1600" dirty="0" err="1">
                <a:effectLst/>
              </a:rPr>
              <a:t>reclamación</a:t>
            </a:r>
            <a:r>
              <a:rPr lang="en-US" sz="1600" dirty="0">
                <a:effectLst/>
              </a:rPr>
              <a:t>. </a:t>
            </a:r>
          </a:p>
          <a:p>
            <a:pPr indent="-228600" algn="l">
              <a:spcAft>
                <a:spcPts val="800"/>
              </a:spcAft>
              <a:buFont typeface="Arial" panose="020B0604020202020204" pitchFamily="34" charset="0"/>
              <a:buChar char="•"/>
            </a:pPr>
            <a:r>
              <a:rPr lang="en-US" sz="1600" dirty="0"/>
              <a:t>15-</a:t>
            </a:r>
            <a:r>
              <a:rPr lang="en-US" sz="1600" dirty="0">
                <a:effectLst/>
              </a:rPr>
              <a:t> </a:t>
            </a:r>
            <a:r>
              <a:rPr lang="en-US" sz="1600" dirty="0" err="1">
                <a:effectLst/>
              </a:rPr>
              <a:t>Existe</a:t>
            </a:r>
            <a:r>
              <a:rPr lang="en-US" sz="1600" dirty="0">
                <a:effectLst/>
              </a:rPr>
              <a:t> un </a:t>
            </a:r>
            <a:r>
              <a:rPr lang="en-US" sz="1600" dirty="0" err="1">
                <a:effectLst/>
              </a:rPr>
              <a:t>problema</a:t>
            </a:r>
            <a:r>
              <a:rPr lang="en-US" sz="1600" dirty="0">
                <a:effectLst/>
              </a:rPr>
              <a:t> de </a:t>
            </a:r>
            <a:r>
              <a:rPr lang="en-US" sz="1600" b="1" dirty="0" err="1">
                <a:effectLst/>
              </a:rPr>
              <a:t>solidaridad</a:t>
            </a:r>
            <a:r>
              <a:rPr lang="en-US" sz="1600" dirty="0">
                <a:effectLst/>
              </a:rPr>
              <a:t> entre los </a:t>
            </a:r>
            <a:r>
              <a:rPr lang="en-US" sz="1600" dirty="0" err="1">
                <a:effectLst/>
              </a:rPr>
              <a:t>actores</a:t>
            </a:r>
            <a:r>
              <a:rPr lang="en-US" sz="1600" dirty="0">
                <a:effectLst/>
              </a:rPr>
              <a:t> de la </a:t>
            </a:r>
            <a:r>
              <a:rPr lang="en-US" sz="1600" dirty="0" err="1">
                <a:effectLst/>
              </a:rPr>
              <a:t>cadena</a:t>
            </a:r>
            <a:r>
              <a:rPr lang="en-US" sz="1600" dirty="0">
                <a:effectLst/>
              </a:rPr>
              <a:t> de valor </a:t>
            </a:r>
            <a:r>
              <a:rPr lang="en-US" sz="1600" dirty="0" err="1">
                <a:effectLst/>
              </a:rPr>
              <a:t>algodonera</a:t>
            </a:r>
            <a:r>
              <a:rPr lang="en-US" sz="1600" dirty="0">
                <a:effectLst/>
              </a:rPr>
              <a:t>, y </a:t>
            </a:r>
            <a:r>
              <a:rPr lang="en-US" sz="1600" dirty="0" err="1">
                <a:effectLst/>
              </a:rPr>
              <a:t>en</a:t>
            </a:r>
            <a:r>
              <a:rPr lang="en-US" sz="1600" dirty="0">
                <a:effectLst/>
              </a:rPr>
              <a:t> </a:t>
            </a:r>
            <a:r>
              <a:rPr lang="en-US" sz="1600" dirty="0" err="1">
                <a:effectLst/>
              </a:rPr>
              <a:t>lugar</a:t>
            </a:r>
            <a:r>
              <a:rPr lang="en-US" sz="1600" dirty="0">
                <a:effectLst/>
              </a:rPr>
              <a:t> de </a:t>
            </a:r>
            <a:r>
              <a:rPr lang="en-US" sz="1600" dirty="0" err="1">
                <a:effectLst/>
              </a:rPr>
              <a:t>apuntar</a:t>
            </a:r>
            <a:r>
              <a:rPr lang="en-US" sz="1600" dirty="0">
                <a:effectLst/>
              </a:rPr>
              <a:t> </a:t>
            </a:r>
            <a:r>
              <a:rPr lang="en-US" sz="1600" dirty="0" err="1">
                <a:effectLst/>
              </a:rPr>
              <a:t>hacia</a:t>
            </a:r>
            <a:r>
              <a:rPr lang="en-US" sz="1600" dirty="0">
                <a:effectLst/>
              </a:rPr>
              <a:t> un </a:t>
            </a:r>
            <a:r>
              <a:rPr lang="en-US" sz="1600" dirty="0" err="1">
                <a:effectLst/>
              </a:rPr>
              <a:t>interés</a:t>
            </a:r>
            <a:r>
              <a:rPr lang="en-US" sz="1600" dirty="0">
                <a:effectLst/>
              </a:rPr>
              <a:t> </a:t>
            </a:r>
            <a:r>
              <a:rPr lang="en-US" sz="1600" dirty="0" err="1">
                <a:effectLst/>
              </a:rPr>
              <a:t>común</a:t>
            </a:r>
            <a:r>
              <a:rPr lang="en-US" sz="1600" dirty="0">
                <a:effectLst/>
              </a:rPr>
              <a:t> </a:t>
            </a:r>
            <a:r>
              <a:rPr lang="en-US" sz="1600" dirty="0" err="1">
                <a:effectLst/>
              </a:rPr>
              <a:t>vemos</a:t>
            </a:r>
            <a:r>
              <a:rPr lang="en-US" sz="1600" dirty="0">
                <a:effectLst/>
              </a:rPr>
              <a:t> que los </a:t>
            </a:r>
            <a:r>
              <a:rPr lang="en-US" sz="1600" dirty="0" err="1">
                <a:effectLst/>
              </a:rPr>
              <a:t>intereses</a:t>
            </a:r>
            <a:r>
              <a:rPr lang="en-US" sz="1600" dirty="0">
                <a:effectLst/>
              </a:rPr>
              <a:t> del productor, </a:t>
            </a:r>
            <a:r>
              <a:rPr lang="en-US" sz="1600" dirty="0" err="1">
                <a:effectLst/>
              </a:rPr>
              <a:t>el</a:t>
            </a:r>
            <a:r>
              <a:rPr lang="en-US" sz="1600" dirty="0">
                <a:effectLst/>
              </a:rPr>
              <a:t> </a:t>
            </a:r>
            <a:r>
              <a:rPr lang="en-US" sz="1600" dirty="0" err="1">
                <a:effectLst/>
              </a:rPr>
              <a:t>acopiador</a:t>
            </a:r>
            <a:r>
              <a:rPr lang="en-US" sz="1600" dirty="0">
                <a:effectLst/>
              </a:rPr>
              <a:t>, </a:t>
            </a:r>
            <a:r>
              <a:rPr lang="en-US" sz="1600" dirty="0" err="1">
                <a:effectLst/>
              </a:rPr>
              <a:t>el</a:t>
            </a:r>
            <a:r>
              <a:rPr lang="en-US" sz="1600" dirty="0">
                <a:effectLst/>
              </a:rPr>
              <a:t> </a:t>
            </a:r>
            <a:r>
              <a:rPr lang="en-US" sz="1600" dirty="0" err="1">
                <a:effectLst/>
              </a:rPr>
              <a:t>desmotador</a:t>
            </a:r>
            <a:r>
              <a:rPr lang="en-US" sz="1600" dirty="0">
                <a:effectLst/>
              </a:rPr>
              <a:t>, </a:t>
            </a:r>
            <a:r>
              <a:rPr lang="en-US" sz="1600" dirty="0" err="1">
                <a:effectLst/>
              </a:rPr>
              <a:t>el</a:t>
            </a:r>
            <a:r>
              <a:rPr lang="en-US" sz="1600" dirty="0">
                <a:effectLst/>
              </a:rPr>
              <a:t> </a:t>
            </a:r>
            <a:r>
              <a:rPr lang="en-US" sz="1600" dirty="0" err="1">
                <a:effectLst/>
              </a:rPr>
              <a:t>hilandero</a:t>
            </a:r>
            <a:r>
              <a:rPr lang="en-US" sz="1600" dirty="0">
                <a:effectLst/>
              </a:rPr>
              <a:t>,  los </a:t>
            </a:r>
            <a:r>
              <a:rPr lang="en-US" sz="1600" dirty="0" err="1">
                <a:effectLst/>
              </a:rPr>
              <a:t>agentes</a:t>
            </a:r>
            <a:r>
              <a:rPr lang="en-US" sz="1600" dirty="0">
                <a:effectLst/>
              </a:rPr>
              <a:t> , y los </a:t>
            </a:r>
            <a:r>
              <a:rPr lang="en-US" sz="1600" dirty="0" err="1">
                <a:effectLst/>
              </a:rPr>
              <a:t>transformadores</a:t>
            </a:r>
            <a:r>
              <a:rPr lang="en-US" sz="1600" dirty="0">
                <a:effectLst/>
              </a:rPr>
              <a:t>, </a:t>
            </a:r>
            <a:r>
              <a:rPr lang="en-US" sz="1600" dirty="0" err="1">
                <a:effectLst/>
              </a:rPr>
              <a:t>cada</a:t>
            </a:r>
            <a:r>
              <a:rPr lang="en-US" sz="1600" dirty="0">
                <a:effectLst/>
              </a:rPr>
              <a:t> uno </a:t>
            </a:r>
            <a:r>
              <a:rPr lang="en-US" sz="1600" dirty="0" err="1">
                <a:effectLst/>
              </a:rPr>
              <a:t>ve</a:t>
            </a:r>
            <a:r>
              <a:rPr lang="en-US" sz="1600" dirty="0">
                <a:effectLst/>
              </a:rPr>
              <a:t> un </a:t>
            </a:r>
            <a:r>
              <a:rPr lang="en-US" sz="1600" dirty="0" err="1">
                <a:effectLst/>
              </a:rPr>
              <a:t>interés</a:t>
            </a:r>
            <a:r>
              <a:rPr lang="en-US" sz="1600" dirty="0">
                <a:effectLst/>
              </a:rPr>
              <a:t> </a:t>
            </a:r>
            <a:r>
              <a:rPr lang="en-US" sz="1600" dirty="0" err="1">
                <a:effectLst/>
              </a:rPr>
              <a:t>opuesto</a:t>
            </a:r>
            <a:r>
              <a:rPr lang="en-US" sz="1600" dirty="0">
                <a:effectLst/>
              </a:rPr>
              <a:t> a los </a:t>
            </a:r>
            <a:r>
              <a:rPr lang="en-US" sz="1600" dirty="0" err="1">
                <a:effectLst/>
              </a:rPr>
              <a:t>demás</a:t>
            </a:r>
            <a:r>
              <a:rPr lang="en-US" sz="1600" dirty="0">
                <a:effectLst/>
              </a:rPr>
              <a:t> y </a:t>
            </a:r>
            <a:r>
              <a:rPr lang="en-US" sz="1600" dirty="0" err="1">
                <a:effectLst/>
              </a:rPr>
              <a:t>justamente</a:t>
            </a:r>
            <a:r>
              <a:rPr lang="en-US" sz="1600" dirty="0">
                <a:effectLst/>
              </a:rPr>
              <a:t> la </a:t>
            </a:r>
            <a:r>
              <a:rPr lang="en-US" sz="1600" dirty="0" err="1">
                <a:effectLst/>
              </a:rPr>
              <a:t>cadena</a:t>
            </a:r>
            <a:r>
              <a:rPr lang="en-US" sz="1600" dirty="0">
                <a:effectLst/>
              </a:rPr>
              <a:t> de valor se </a:t>
            </a:r>
            <a:r>
              <a:rPr lang="en-US" sz="1600" dirty="0" err="1">
                <a:effectLst/>
              </a:rPr>
              <a:t>encuentra</a:t>
            </a:r>
            <a:r>
              <a:rPr lang="en-US" sz="1600" dirty="0">
                <a:effectLst/>
              </a:rPr>
              <a:t> </a:t>
            </a:r>
            <a:r>
              <a:rPr lang="en-US" sz="1600" dirty="0" err="1">
                <a:effectLst/>
              </a:rPr>
              <a:t>fragmentada</a:t>
            </a:r>
            <a:r>
              <a:rPr lang="en-US" sz="1600" dirty="0">
                <a:effectLst/>
              </a:rPr>
              <a:t> , </a:t>
            </a:r>
            <a:r>
              <a:rPr lang="en-US" sz="1600" dirty="0" err="1">
                <a:effectLst/>
              </a:rPr>
              <a:t>el</a:t>
            </a:r>
            <a:r>
              <a:rPr lang="en-US" sz="1600" dirty="0">
                <a:effectLst/>
              </a:rPr>
              <a:t> </a:t>
            </a:r>
            <a:r>
              <a:rPr lang="en-US" sz="1600" dirty="0" err="1">
                <a:effectLst/>
              </a:rPr>
              <a:t>interés</a:t>
            </a:r>
            <a:r>
              <a:rPr lang="en-US" sz="1600" dirty="0">
                <a:effectLst/>
              </a:rPr>
              <a:t> general, </a:t>
            </a:r>
            <a:r>
              <a:rPr lang="en-US" sz="1600" dirty="0" err="1">
                <a:effectLst/>
              </a:rPr>
              <a:t>común</a:t>
            </a:r>
            <a:r>
              <a:rPr lang="en-US" sz="1600" dirty="0">
                <a:effectLst/>
              </a:rPr>
              <a:t> ,no es la </a:t>
            </a:r>
            <a:r>
              <a:rPr lang="en-US" sz="1600" dirty="0" err="1">
                <a:effectLst/>
              </a:rPr>
              <a:t>suma</a:t>
            </a:r>
            <a:r>
              <a:rPr lang="en-US" sz="1600" dirty="0">
                <a:effectLst/>
              </a:rPr>
              <a:t> de los </a:t>
            </a:r>
            <a:r>
              <a:rPr lang="en-US" sz="1600" dirty="0" err="1">
                <a:effectLst/>
              </a:rPr>
              <a:t>pequeños</a:t>
            </a:r>
            <a:r>
              <a:rPr lang="en-US" sz="1600" dirty="0">
                <a:effectLst/>
              </a:rPr>
              <a:t> </a:t>
            </a:r>
            <a:r>
              <a:rPr lang="en-US" sz="1600" dirty="0" err="1">
                <a:effectLst/>
              </a:rPr>
              <a:t>intereses</a:t>
            </a:r>
            <a:r>
              <a:rPr lang="en-US" sz="1600" dirty="0">
                <a:effectLst/>
              </a:rPr>
              <a:t> </a:t>
            </a:r>
            <a:r>
              <a:rPr lang="en-US" sz="1600" dirty="0" err="1">
                <a:effectLst/>
              </a:rPr>
              <a:t>individuales</a:t>
            </a:r>
            <a:r>
              <a:rPr lang="en-US" sz="1600" dirty="0">
                <a:effectLst/>
              </a:rPr>
              <a:t>, </a:t>
            </a:r>
            <a:r>
              <a:rPr lang="en-US" sz="1600" dirty="0" err="1">
                <a:effectLst/>
              </a:rPr>
              <a:t>el</a:t>
            </a:r>
            <a:r>
              <a:rPr lang="en-US" sz="1600" dirty="0">
                <a:effectLst/>
              </a:rPr>
              <a:t> </a:t>
            </a:r>
            <a:r>
              <a:rPr lang="en-US" sz="1600" dirty="0" err="1">
                <a:effectLst/>
              </a:rPr>
              <a:t>interés</a:t>
            </a:r>
            <a:r>
              <a:rPr lang="en-US" sz="1600" dirty="0">
                <a:effectLst/>
              </a:rPr>
              <a:t> general es </a:t>
            </a:r>
            <a:r>
              <a:rPr lang="en-US" sz="1600" dirty="0" err="1">
                <a:effectLst/>
              </a:rPr>
              <a:t>trabajar</a:t>
            </a:r>
            <a:r>
              <a:rPr lang="en-US" sz="1600" dirty="0">
                <a:effectLst/>
              </a:rPr>
              <a:t> </a:t>
            </a:r>
            <a:r>
              <a:rPr lang="en-US" sz="1600" dirty="0" err="1">
                <a:effectLst/>
              </a:rPr>
              <a:t>conjuntamente</a:t>
            </a:r>
            <a:r>
              <a:rPr lang="en-US" sz="1600" dirty="0">
                <a:effectLst/>
              </a:rPr>
              <a:t> para un </a:t>
            </a:r>
            <a:r>
              <a:rPr lang="en-US" sz="1600" dirty="0" err="1">
                <a:effectLst/>
              </a:rPr>
              <a:t>objetivo</a:t>
            </a:r>
            <a:r>
              <a:rPr lang="en-US" sz="1600" dirty="0">
                <a:effectLst/>
              </a:rPr>
              <a:t> </a:t>
            </a:r>
            <a:r>
              <a:rPr lang="en-US" sz="1600" dirty="0" err="1">
                <a:effectLst/>
              </a:rPr>
              <a:t>común</a:t>
            </a:r>
            <a:r>
              <a:rPr lang="en-US" sz="1600" dirty="0">
                <a:effectLst/>
              </a:rPr>
              <a:t>: </a:t>
            </a:r>
            <a:r>
              <a:rPr lang="en-US" sz="1600" b="1" dirty="0" err="1">
                <a:effectLst/>
              </a:rPr>
              <a:t>Valorizar</a:t>
            </a:r>
            <a:r>
              <a:rPr lang="en-US" sz="1600" b="1" dirty="0">
                <a:effectLst/>
              </a:rPr>
              <a:t> </a:t>
            </a:r>
            <a:r>
              <a:rPr lang="en-US" sz="1600" b="1" dirty="0" err="1">
                <a:effectLst/>
              </a:rPr>
              <a:t>el</a:t>
            </a:r>
            <a:r>
              <a:rPr lang="en-US" sz="1600" b="1" dirty="0">
                <a:effectLst/>
              </a:rPr>
              <a:t> </a:t>
            </a:r>
            <a:r>
              <a:rPr lang="en-US" sz="1600" b="1" dirty="0" err="1">
                <a:effectLst/>
              </a:rPr>
              <a:t>algodón</a:t>
            </a:r>
            <a:r>
              <a:rPr lang="en-US" sz="1600" b="1" dirty="0">
                <a:effectLst/>
              </a:rPr>
              <a:t> al </a:t>
            </a:r>
            <a:r>
              <a:rPr lang="en-US" sz="1600" b="1" dirty="0" err="1">
                <a:effectLst/>
              </a:rPr>
              <a:t>máximo</a:t>
            </a:r>
            <a:r>
              <a:rPr lang="en-US" sz="1600" b="1" dirty="0">
                <a:effectLst/>
              </a:rPr>
              <a:t> a </a:t>
            </a:r>
            <a:r>
              <a:rPr lang="en-US" sz="1600" b="1" dirty="0" err="1">
                <a:effectLst/>
              </a:rPr>
              <a:t>través</a:t>
            </a:r>
            <a:r>
              <a:rPr lang="en-US" sz="1600" b="1" dirty="0">
                <a:effectLst/>
              </a:rPr>
              <a:t> de los </a:t>
            </a:r>
            <a:r>
              <a:rPr lang="en-US" sz="1600" b="1" dirty="0" err="1">
                <a:effectLst/>
              </a:rPr>
              <a:t>criterios</a:t>
            </a:r>
            <a:r>
              <a:rPr lang="en-US" sz="1600" b="1" dirty="0">
                <a:effectLst/>
              </a:rPr>
              <a:t> de </a:t>
            </a:r>
            <a:r>
              <a:rPr lang="en-US" sz="1600" b="1" dirty="0" err="1">
                <a:effectLst/>
              </a:rPr>
              <a:t>trazabilidad</a:t>
            </a:r>
            <a:r>
              <a:rPr lang="en-US" sz="1600" b="1" dirty="0">
                <a:effectLst/>
              </a:rPr>
              <a:t> y </a:t>
            </a:r>
            <a:r>
              <a:rPr lang="en-US" sz="1600" b="1" dirty="0" err="1">
                <a:effectLst/>
              </a:rPr>
              <a:t>sustentabilidad</a:t>
            </a:r>
            <a:r>
              <a:rPr lang="en-US" sz="1600" b="1" dirty="0">
                <a:effectLst/>
              </a:rPr>
              <a:t> para que </a:t>
            </a:r>
            <a:r>
              <a:rPr lang="en-US" sz="1600" b="1" dirty="0" err="1">
                <a:effectLst/>
              </a:rPr>
              <a:t>el</a:t>
            </a:r>
            <a:r>
              <a:rPr lang="en-US" sz="1600" b="1" dirty="0">
                <a:effectLst/>
              </a:rPr>
              <a:t> </a:t>
            </a:r>
            <a:r>
              <a:rPr lang="en-US" sz="1600" b="1" dirty="0" err="1">
                <a:effectLst/>
              </a:rPr>
              <a:t>consumidor</a:t>
            </a:r>
            <a:r>
              <a:rPr lang="en-US" sz="1600" b="1" dirty="0">
                <a:effectLst/>
              </a:rPr>
              <a:t> </a:t>
            </a:r>
            <a:r>
              <a:rPr lang="en-US" sz="1600" b="1" dirty="0" err="1">
                <a:effectLst/>
              </a:rPr>
              <a:t>tenga</a:t>
            </a:r>
            <a:r>
              <a:rPr lang="en-US" sz="1600" b="1" dirty="0">
                <a:effectLst/>
              </a:rPr>
              <a:t> </a:t>
            </a:r>
            <a:r>
              <a:rPr lang="en-US" sz="1600" b="1" dirty="0" err="1">
                <a:effectLst/>
              </a:rPr>
              <a:t>confianza</a:t>
            </a:r>
            <a:r>
              <a:rPr lang="en-US" sz="1600" b="1" dirty="0">
                <a:effectLst/>
              </a:rPr>
              <a:t> </a:t>
            </a:r>
            <a:r>
              <a:rPr lang="en-US" sz="1600" b="1" dirty="0" err="1">
                <a:effectLst/>
              </a:rPr>
              <a:t>en</a:t>
            </a:r>
            <a:r>
              <a:rPr lang="en-US" sz="1600" b="1" dirty="0">
                <a:effectLst/>
              </a:rPr>
              <a:t> </a:t>
            </a:r>
            <a:r>
              <a:rPr lang="en-US" sz="1600" b="1" dirty="0" err="1">
                <a:effectLst/>
              </a:rPr>
              <a:t>el</a:t>
            </a:r>
            <a:r>
              <a:rPr lang="en-US" sz="1600" b="1" dirty="0">
                <a:effectLst/>
              </a:rPr>
              <a:t> </a:t>
            </a:r>
            <a:r>
              <a:rPr lang="en-US" sz="1600" b="1" dirty="0" err="1">
                <a:effectLst/>
              </a:rPr>
              <a:t>algodón</a:t>
            </a:r>
            <a:r>
              <a:rPr lang="en-US" sz="1600" b="1" dirty="0">
                <a:effectLst/>
              </a:rPr>
              <a:t> de </a:t>
            </a:r>
            <a:r>
              <a:rPr lang="en-US" sz="1600" b="1" dirty="0" err="1">
                <a:effectLst/>
              </a:rPr>
              <a:t>origen</a:t>
            </a:r>
            <a:r>
              <a:rPr lang="en-US" sz="1600" b="1" dirty="0">
                <a:effectLst/>
              </a:rPr>
              <a:t> </a:t>
            </a:r>
            <a:r>
              <a:rPr lang="en-US" sz="1600" b="1" dirty="0" err="1">
                <a:effectLst/>
              </a:rPr>
              <a:t>argentino</a:t>
            </a:r>
            <a:r>
              <a:rPr lang="en-US" sz="1600" b="1" dirty="0">
                <a:effectLst/>
              </a:rPr>
              <a:t>. </a:t>
            </a:r>
          </a:p>
          <a:p>
            <a:pPr indent="-228600" algn="l">
              <a:spcAft>
                <a:spcPts val="800"/>
              </a:spcAft>
              <a:buFont typeface="Arial" panose="020B0604020202020204" pitchFamily="34" charset="0"/>
              <a:buChar char="•"/>
            </a:pPr>
            <a:endParaRPr lang="en-US" sz="1200" dirty="0">
              <a:effectLst/>
            </a:endParaRPr>
          </a:p>
          <a:p>
            <a:pPr indent="-228600" algn="l">
              <a:spcAft>
                <a:spcPts val="800"/>
              </a:spcAft>
              <a:buFont typeface="Arial" panose="020B0604020202020204" pitchFamily="34" charset="0"/>
              <a:buChar char="•"/>
            </a:pPr>
            <a:endParaRPr lang="en-US" sz="1200" dirty="0">
              <a:effectLst/>
            </a:endParaRPr>
          </a:p>
          <a:p>
            <a:pPr indent="-228600" algn="l">
              <a:spcAft>
                <a:spcPts val="800"/>
              </a:spcAft>
              <a:buFont typeface="Arial" panose="020B0604020202020204" pitchFamily="34" charset="0"/>
              <a:buChar char="•"/>
            </a:pPr>
            <a:endParaRPr lang="en-US" sz="1200" dirty="0">
              <a:effectLst/>
            </a:endParaRPr>
          </a:p>
          <a:p>
            <a:pPr indent="-228600" algn="l">
              <a:spcAft>
                <a:spcPts val="800"/>
              </a:spcAft>
              <a:buFont typeface="Arial" panose="020B0604020202020204" pitchFamily="34" charset="0"/>
              <a:buChar char="•"/>
            </a:pPr>
            <a:endParaRPr lang="en-US" sz="1200" b="1" dirty="0">
              <a:effectLst/>
            </a:endParaRPr>
          </a:p>
          <a:p>
            <a:pPr indent="-228600" algn="l">
              <a:spcAft>
                <a:spcPts val="800"/>
              </a:spcAft>
              <a:buFont typeface="Arial" panose="020B0604020202020204" pitchFamily="34" charset="0"/>
              <a:buChar char="•"/>
            </a:pPr>
            <a:endParaRPr lang="en-US" sz="1200" dirty="0">
              <a:effectLst/>
            </a:endParaRPr>
          </a:p>
          <a:p>
            <a:pPr indent="-228600" algn="l">
              <a:spcAft>
                <a:spcPts val="800"/>
              </a:spcAft>
              <a:buFont typeface="Arial" panose="020B0604020202020204" pitchFamily="34" charset="0"/>
              <a:buChar char="•"/>
            </a:pPr>
            <a:endParaRPr lang="en-US" sz="1200" dirty="0"/>
          </a:p>
          <a:p>
            <a:pPr marL="342900" marR="0" lvl="0" indent="-228600" algn="l" fontAlgn="auto">
              <a:spcBef>
                <a:spcPts val="1000"/>
              </a:spcBef>
              <a:spcAft>
                <a:spcPts val="0"/>
              </a:spcAft>
              <a:buClr>
                <a:srgbClr val="A53010"/>
              </a:buClr>
              <a:buSzTx/>
              <a:buFont typeface="Arial" panose="020B0604020202020204" pitchFamily="34" charset="0"/>
              <a:buChar char="•"/>
              <a:tabLst/>
              <a:defRPr/>
            </a:pPr>
            <a:endParaRPr kumimoji="0" lang="en-US" sz="1200" b="0" i="0" u="none" strike="noStrike" cap="none" spc="0" normalizeH="0" baseline="0" noProof="0" dirty="0">
              <a:ln>
                <a:noFill/>
              </a:ln>
              <a:effectLst/>
              <a:uLnTx/>
              <a:uFillTx/>
            </a:endParaRPr>
          </a:p>
        </p:txBody>
      </p:sp>
      <p:pic>
        <p:nvPicPr>
          <p:cNvPr id="8" name="Image 7">
            <a:extLst>
              <a:ext uri="{FF2B5EF4-FFF2-40B4-BE49-F238E27FC236}">
                <a16:creationId xmlns:a16="http://schemas.microsoft.com/office/drawing/2014/main" id="{4BAEC8D0-7C33-4DE3-A8F6-B7867423445C}"/>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911381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7E25A2-3B8B-4C22-8554-56B9A3FB66D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EL MERCADO INTERNACIONAL DEL ALGODON 2021/22</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0279FC8B-90D7-4916-974D-65C0C389199B}"/>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r>
              <a:rPr kumimoji="0" lang="en-US" sz="1500" b="1" i="0" u="none" strike="noStrike" cap="none" spc="0" normalizeH="0" baseline="0" noProof="0">
                <a:ln>
                  <a:noFill/>
                </a:ln>
                <a:effectLst/>
                <a:uLnTx/>
                <a:uFillTx/>
              </a:rPr>
              <a:t>INFLACION EN ARGENTINA-5</a:t>
            </a:r>
          </a:p>
          <a:p>
            <a:pPr indent="-228600" algn="l">
              <a:spcAft>
                <a:spcPts val="800"/>
              </a:spcAft>
              <a:buFont typeface="Arial" panose="020B0604020202020204" pitchFamily="34" charset="0"/>
              <a:buChar char="•"/>
            </a:pPr>
            <a:r>
              <a:rPr lang="en-US" sz="1500">
                <a:effectLst/>
              </a:rPr>
              <a:t>Los actores de la cadena independientemente de su fuerza económica, deben trabajar en igualdad de condiciones y permitir a los actores de la cadena y al gobierno responsabilizarse:</a:t>
            </a:r>
          </a:p>
          <a:p>
            <a:pPr indent="-228600" algn="l">
              <a:spcAft>
                <a:spcPts val="800"/>
              </a:spcAft>
              <a:buFont typeface="Arial" panose="020B0604020202020204" pitchFamily="34" charset="0"/>
              <a:buChar char="•"/>
            </a:pPr>
            <a:r>
              <a:rPr lang="en-US" sz="1500"/>
              <a:t>1-A</a:t>
            </a:r>
            <a:r>
              <a:rPr lang="en-US" sz="1500">
                <a:effectLst/>
              </a:rPr>
              <a:t>bandonar las posiciones de </a:t>
            </a:r>
            <a:r>
              <a:rPr lang="en-US" sz="1500" b="1">
                <a:effectLst/>
              </a:rPr>
              <a:t>comodidad</a:t>
            </a:r>
            <a:r>
              <a:rPr lang="en-US" sz="1500">
                <a:effectLst/>
              </a:rPr>
              <a:t>, </a:t>
            </a:r>
          </a:p>
          <a:p>
            <a:pPr indent="-228600" algn="l">
              <a:spcAft>
                <a:spcPts val="800"/>
              </a:spcAft>
              <a:buFont typeface="Arial" panose="020B0604020202020204" pitchFamily="34" charset="0"/>
              <a:buChar char="•"/>
            </a:pPr>
            <a:r>
              <a:rPr lang="en-US" sz="1500"/>
              <a:t>2-</a:t>
            </a:r>
            <a:r>
              <a:rPr lang="en-US" sz="1500">
                <a:effectLst/>
              </a:rPr>
              <a:t>eliminar la </a:t>
            </a:r>
            <a:r>
              <a:rPr lang="en-US" sz="1500" b="1">
                <a:effectLst/>
              </a:rPr>
              <a:t>soberbia tradicional </a:t>
            </a:r>
            <a:r>
              <a:rPr lang="en-US" sz="1500">
                <a:effectLst/>
              </a:rPr>
              <a:t>y reemplazarla por un dialogo, </a:t>
            </a:r>
          </a:p>
          <a:p>
            <a:pPr indent="-228600" algn="l">
              <a:spcAft>
                <a:spcPts val="800"/>
              </a:spcAft>
              <a:buFont typeface="Arial" panose="020B0604020202020204" pitchFamily="34" charset="0"/>
              <a:buChar char="•"/>
            </a:pPr>
            <a:r>
              <a:rPr lang="en-US" sz="1500"/>
              <a:t>3-</a:t>
            </a:r>
            <a:r>
              <a:rPr lang="en-US" sz="1500">
                <a:effectLst/>
              </a:rPr>
              <a:t>crear una </a:t>
            </a:r>
            <a:r>
              <a:rPr lang="en-US" sz="1500" b="1">
                <a:effectLst/>
              </a:rPr>
              <a:t>sinergia </a:t>
            </a:r>
            <a:r>
              <a:rPr lang="en-US" sz="1500">
                <a:effectLst/>
              </a:rPr>
              <a:t>que permite establecer criterios de solidaridad,</a:t>
            </a:r>
          </a:p>
          <a:p>
            <a:pPr indent="-228600" algn="l">
              <a:spcAft>
                <a:spcPts val="800"/>
              </a:spcAft>
              <a:buFont typeface="Arial" panose="020B0604020202020204" pitchFamily="34" charset="0"/>
              <a:buChar char="•"/>
            </a:pPr>
            <a:r>
              <a:rPr lang="en-US" sz="1500">
                <a:effectLst/>
              </a:rPr>
              <a:t>4 y lo mas importante trabajar por un objetivo común : </a:t>
            </a:r>
            <a:r>
              <a:rPr lang="en-US" sz="1500" b="1">
                <a:effectLst/>
              </a:rPr>
              <a:t>MAXIMIZAR EL VALOR DEL ALGODÓN A TRAVES DE SU IDENTIDAD DE ORIGEN </a:t>
            </a:r>
            <a:r>
              <a:rPr lang="en-US" sz="1500">
                <a:effectLst/>
              </a:rPr>
              <a:t>mediante los criterios de:</a:t>
            </a:r>
          </a:p>
          <a:p>
            <a:pPr indent="-228600" algn="l">
              <a:spcAft>
                <a:spcPts val="800"/>
              </a:spcAft>
              <a:buFont typeface="Arial" panose="020B0604020202020204" pitchFamily="34" charset="0"/>
              <a:buChar char="•"/>
            </a:pPr>
            <a:r>
              <a:rPr lang="en-US" sz="1500">
                <a:effectLst/>
              </a:rPr>
              <a:t>“ </a:t>
            </a:r>
            <a:r>
              <a:rPr lang="en-US" sz="1500" b="1">
                <a:effectLst/>
              </a:rPr>
              <a:t>Transparencia, Trazabilidad, Sustentabilidad con clasificación HVI ,  dentro de un respeto máximo del medio ambiente</a:t>
            </a:r>
            <a:r>
              <a:rPr lang="en-US" sz="1500">
                <a:effectLst/>
              </a:rPr>
              <a:t>.”</a:t>
            </a:r>
          </a:p>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endParaRPr lang="en-US" sz="1500" b="1">
              <a:effectLst/>
            </a:endParaRPr>
          </a:p>
          <a:p>
            <a:pPr indent="-228600" algn="l">
              <a:spcAft>
                <a:spcPts val="800"/>
              </a:spcAft>
              <a:buFont typeface="Arial" panose="020B0604020202020204" pitchFamily="34" charset="0"/>
              <a:buChar char="•"/>
            </a:pPr>
            <a:endParaRPr lang="en-US" sz="1500">
              <a:effectLst/>
            </a:endParaRPr>
          </a:p>
          <a:p>
            <a:pPr indent="-228600" algn="l">
              <a:spcAft>
                <a:spcPts val="800"/>
              </a:spcAft>
              <a:buFont typeface="Arial" panose="020B0604020202020204" pitchFamily="34" charset="0"/>
              <a:buChar char="•"/>
            </a:pPr>
            <a:endParaRPr lang="en-US" sz="1500"/>
          </a:p>
          <a:p>
            <a:pPr marL="342900" marR="0" lvl="0" indent="-228600" algn="l" fontAlgn="auto">
              <a:spcBef>
                <a:spcPts val="1000"/>
              </a:spcBef>
              <a:spcAft>
                <a:spcPts val="0"/>
              </a:spcAft>
              <a:buClr>
                <a:srgbClr val="A53010"/>
              </a:buClr>
              <a:buSzTx/>
              <a:buFont typeface="Arial" panose="020B0604020202020204" pitchFamily="34" charset="0"/>
              <a:buChar char="•"/>
              <a:tabLst/>
              <a:defRPr/>
            </a:pPr>
            <a:endParaRPr kumimoji="0" lang="en-US" sz="1500" b="0" i="0" u="none" strike="noStrike" cap="none" spc="0" normalizeH="0" baseline="0" noProof="0">
              <a:ln>
                <a:noFill/>
              </a:ln>
              <a:effectLst/>
              <a:uLnTx/>
              <a:uFillTx/>
            </a:endParaRPr>
          </a:p>
        </p:txBody>
      </p:sp>
      <p:pic>
        <p:nvPicPr>
          <p:cNvPr id="8" name="Image 7">
            <a:extLst>
              <a:ext uri="{FF2B5EF4-FFF2-40B4-BE49-F238E27FC236}">
                <a16:creationId xmlns:a16="http://schemas.microsoft.com/office/drawing/2014/main" id="{4BAEC8D0-7C33-4DE3-A8F6-B7867423445C}"/>
              </a:ext>
            </a:extLst>
          </p:cNvPr>
          <p:cNvPicPr>
            <a:picLocks noChangeAspect="1"/>
          </p:cNvPicPr>
          <p:nvPr/>
        </p:nvPicPr>
        <p:blipFill>
          <a:blip r:embed="rId2"/>
          <a:stretch>
            <a:fillRect/>
          </a:stretch>
        </p:blipFill>
        <p:spPr>
          <a:xfrm>
            <a:off x="11040663" y="112643"/>
            <a:ext cx="1005927" cy="1201016"/>
          </a:xfrm>
          <a:prstGeom prst="rect">
            <a:avLst/>
          </a:prstGeom>
        </p:spPr>
      </p:pic>
    </p:spTree>
    <p:extLst>
      <p:ext uri="{BB962C8B-B14F-4D97-AF65-F5344CB8AC3E}">
        <p14:creationId xmlns:p14="http://schemas.microsoft.com/office/powerpoint/2010/main" val="94772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83AEB53-E72D-477B-921D-AEFC34AAD0EE}"/>
              </a:ext>
            </a:extLst>
          </p:cNvPr>
          <p:cNvSpPr txBox="1"/>
          <p:nvPr/>
        </p:nvSpPr>
        <p:spPr>
          <a:xfrm>
            <a:off x="4697835" y="998289"/>
            <a:ext cx="6319175" cy="5629013"/>
          </a:xfrm>
          <a:prstGeom prst="rect">
            <a:avLst/>
          </a:prstGeom>
          <a:noFill/>
        </p:spPr>
        <p:txBody>
          <a:bodyPr wrap="square" anchor="t">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El algodón es una planta perenne que puede alcanzar los diez metros y que puede vivir más de 10 años.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2-Procedente de un arbusto llamado algodón, se cultiva desde hace más de 5.000 años.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3-Las grandes flores que crecen en la planta del algodón producen frutos en forma de cápsulas.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4-Cada cápsula contiene una treintena de semillas, distribuidas en 4 a 5 compartimentos.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5-Una vez maduras, estas cápsulas se abren para liberar las semillas envueltas en una bola de algodón.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6-El proceso que separa el algodón de la semilla se llama desmotado.</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7-Este proceso es importante porque son las semillas las que producen las fibras de algodón.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8-Los árboles de algodón que se utilizan para el cultivo son un poco diferentes de los árboles de algodón silvestre.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9- Las variedades para la alimentación humana no contienen </a:t>
            </a:r>
            <a:r>
              <a:rPr kumimoji="0" lang="es-ES"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gosypol</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841248" y="552289"/>
            <a:ext cx="3976496" cy="3900326"/>
          </a:xfrm>
        </p:spPr>
        <p:txBody>
          <a:bodyPr>
            <a:normAutofit/>
          </a:bodyPr>
          <a:lstStyle/>
          <a:p>
            <a:pPr algn="l"/>
            <a:r>
              <a:rPr kumimoji="0" lang="en-US" sz="3600" b="1" i="0" u="none" strike="noStrike" kern="1200" cap="none" spc="0" normalizeH="0" baseline="0" noProof="0" dirty="0">
                <a:ln>
                  <a:noFill/>
                </a:ln>
                <a:solidFill>
                  <a:prstClr val="black"/>
                </a:solidFill>
                <a:effectLst/>
                <a:uLnTx/>
                <a:uFillTx/>
                <a:latin typeface="Calibri Light" panose="020F0302020204030204"/>
                <a:ea typeface="+mj-ea"/>
                <a:cs typeface="+mj-cs"/>
              </a:rPr>
              <a:t>EL ALGODON-1</a:t>
            </a:r>
            <a:endParaRPr lang="es-AR" sz="3600" dirty="0">
              <a:latin typeface="Abadi" panose="020B0604020104020204" pitchFamily="34" charset="0"/>
            </a:endParaRPr>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841248" y="4624330"/>
            <a:ext cx="3976496" cy="1521620"/>
          </a:xfrm>
        </p:spPr>
        <p:txBody>
          <a:bodyPr>
            <a:normAutofit/>
          </a:bodyPr>
          <a:lstStyle/>
          <a:p>
            <a:pPr algn="l"/>
            <a:endParaRPr lang="fr-FR" dirty="0"/>
          </a:p>
          <a:p>
            <a:pPr algn="l"/>
            <a:endParaRPr lang="fr-FR" dirty="0"/>
          </a:p>
        </p:txBody>
      </p:sp>
      <p:pic>
        <p:nvPicPr>
          <p:cNvPr id="11" name="Image 10">
            <a:extLst>
              <a:ext uri="{FF2B5EF4-FFF2-40B4-BE49-F238E27FC236}">
                <a16:creationId xmlns:a16="http://schemas.microsoft.com/office/drawing/2014/main" id="{6C4BE6EB-5153-48FA-BD95-9D7FA1A12BBB}"/>
              </a:ext>
            </a:extLst>
          </p:cNvPr>
          <p:cNvPicPr>
            <a:picLocks noChangeAspect="1"/>
          </p:cNvPicPr>
          <p:nvPr/>
        </p:nvPicPr>
        <p:blipFill>
          <a:blip r:embed="rId2"/>
          <a:stretch>
            <a:fillRect/>
          </a:stretch>
        </p:blipFill>
        <p:spPr>
          <a:xfrm>
            <a:off x="11100017" y="126567"/>
            <a:ext cx="1005927" cy="1201016"/>
          </a:xfrm>
          <a:prstGeom prst="rect">
            <a:avLst/>
          </a:prstGeom>
        </p:spPr>
      </p:pic>
    </p:spTree>
    <p:extLst>
      <p:ext uri="{BB962C8B-B14F-4D97-AF65-F5344CB8AC3E}">
        <p14:creationId xmlns:p14="http://schemas.microsoft.com/office/powerpoint/2010/main" val="3029629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1524000" y="193183"/>
            <a:ext cx="9144000" cy="1122434"/>
          </a:xfrm>
        </p:spPr>
        <p:txBody>
          <a:bodyPr>
            <a:normAutofit/>
          </a:bodyPr>
          <a:lstStyle/>
          <a:p>
            <a:r>
              <a:rPr kumimoji="0" lang="en-US" sz="4900" b="1" i="0" u="none" strike="noStrike" kern="1200" cap="none" spc="0" normalizeH="0" baseline="0" noProof="0" dirty="0">
                <a:ln>
                  <a:noFill/>
                </a:ln>
                <a:solidFill>
                  <a:prstClr val="black"/>
                </a:solidFill>
                <a:effectLst/>
                <a:uLnTx/>
                <a:uFillTx/>
                <a:latin typeface="Calibri Light" panose="020F0302020204030204"/>
                <a:ea typeface="+mj-ea"/>
                <a:cs typeface="+mj-cs"/>
              </a:rPr>
              <a:t>EL ALGODON-2</a:t>
            </a:r>
            <a:endParaRPr lang="es-AR" dirty="0">
              <a:latin typeface="Abadi" panose="020B0604020104020204" pitchFamily="34" charset="0"/>
            </a:endParaRPr>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347729" y="1315615"/>
            <a:ext cx="11698861" cy="5080097"/>
          </a:xfrm>
        </p:spPr>
        <p:txBody>
          <a:bodyPr/>
          <a:lstStyle/>
          <a:p>
            <a:pPr algn="l"/>
            <a:endParaRPr lang="fr-FR" dirty="0"/>
          </a:p>
          <a:p>
            <a:pPr algn="l"/>
            <a:endParaRPr lang="fr-FR" dirty="0"/>
          </a:p>
        </p:txBody>
      </p:sp>
      <p:sp>
        <p:nvSpPr>
          <p:cNvPr id="5" name="ZoneTexte 4">
            <a:extLst>
              <a:ext uri="{FF2B5EF4-FFF2-40B4-BE49-F238E27FC236}">
                <a16:creationId xmlns:a16="http://schemas.microsoft.com/office/drawing/2014/main" id="{583AEB53-E72D-477B-921D-AEFC34AAD0EE}"/>
              </a:ext>
            </a:extLst>
          </p:cNvPr>
          <p:cNvSpPr txBox="1"/>
          <p:nvPr/>
        </p:nvSpPr>
        <p:spPr>
          <a:xfrm>
            <a:off x="347730" y="1493241"/>
            <a:ext cx="11496541"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10-La cosecha puede ser manual o mecánica.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11-Una vez completado este paso, las cápsulas de algodón se llevan a una fábrica de desmotado donde se someterán a 3 etapas: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Elaboración : las cápsulas se limpian mecánicamente para eliminar impurezas grandes como hojas, tallos o cápsulas.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Desmotado: la fibra de algodón se separa de la semilla.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Limpieza: se limpian las fibras de algodón para eliminar las pequeñas impurezas.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12-Una vez limpias las fibras de algodón se ponen en una prensa que las comprime para formar fardos de algodón de 225 kg.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13-Son estos fardos de algodón los que luego serán enviados a las fábricas textiles que producirán la tela de algodón.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14-Las desmotadoras más modernas pueden producir un fardo por minuto, o más de 1.000 fardos por día =  225.000 kg de fibras de algodón.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D8182376-6642-423C-8E04-FBDFB946E451}"/>
              </a:ext>
            </a:extLst>
          </p:cNvPr>
          <p:cNvPicPr>
            <a:picLocks noChangeAspect="1"/>
          </p:cNvPicPr>
          <p:nvPr/>
        </p:nvPicPr>
        <p:blipFill>
          <a:blip r:embed="rId2"/>
          <a:stretch>
            <a:fillRect/>
          </a:stretch>
        </p:blipFill>
        <p:spPr>
          <a:xfrm>
            <a:off x="11040663" y="114599"/>
            <a:ext cx="1005927" cy="1201016"/>
          </a:xfrm>
          <a:prstGeom prst="rect">
            <a:avLst/>
          </a:prstGeom>
        </p:spPr>
      </p:pic>
    </p:spTree>
    <p:extLst>
      <p:ext uri="{BB962C8B-B14F-4D97-AF65-F5344CB8AC3E}">
        <p14:creationId xmlns:p14="http://schemas.microsoft.com/office/powerpoint/2010/main" val="286659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1524000" y="1"/>
            <a:ext cx="9144000" cy="788564"/>
          </a:xfrm>
        </p:spPr>
        <p:txBody>
          <a:bodyPr>
            <a:normAutofit/>
          </a:bodyPr>
          <a:lstStyle/>
          <a:p>
            <a:r>
              <a:rPr kumimoji="0" lang="en-US" sz="3900" b="1" i="0" u="none" strike="noStrike" kern="1200" cap="none" spc="0" normalizeH="0" baseline="0" noProof="0" dirty="0">
                <a:ln>
                  <a:noFill/>
                </a:ln>
                <a:solidFill>
                  <a:prstClr val="black"/>
                </a:solidFill>
                <a:effectLst/>
                <a:uLnTx/>
                <a:uFillTx/>
                <a:latin typeface="Calibri Light" panose="020F0302020204030204"/>
                <a:ea typeface="+mj-ea"/>
                <a:cs typeface="+mj-cs"/>
              </a:rPr>
              <a:t>EL ALGODON-3</a:t>
            </a:r>
            <a:endParaRPr lang="es-AR" sz="4800" dirty="0">
              <a:latin typeface="+mn-lt"/>
            </a:endParaRPr>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347729" y="788565"/>
            <a:ext cx="11698861" cy="5607147"/>
          </a:xfrm>
        </p:spPr>
        <p:txBody>
          <a:bodyPr/>
          <a:lstStyle/>
          <a:p>
            <a:r>
              <a:rPr lang="fr-FR" u="sng" dirty="0"/>
              <a:t>Las </a:t>
            </a:r>
            <a:r>
              <a:rPr lang="fr-FR" u="sng" dirty="0" err="1"/>
              <a:t>Telas</a:t>
            </a:r>
            <a:endParaRPr lang="fr-FR" u="sng" dirty="0"/>
          </a:p>
          <a:p>
            <a:pPr algn="l"/>
            <a:endParaRPr lang="fr-FR" dirty="0"/>
          </a:p>
        </p:txBody>
      </p:sp>
      <p:sp>
        <p:nvSpPr>
          <p:cNvPr id="5" name="ZoneTexte 4">
            <a:extLst>
              <a:ext uri="{FF2B5EF4-FFF2-40B4-BE49-F238E27FC236}">
                <a16:creationId xmlns:a16="http://schemas.microsoft.com/office/drawing/2014/main" id="{583AEB53-E72D-477B-921D-AEFC34AAD0EE}"/>
              </a:ext>
            </a:extLst>
          </p:cNvPr>
          <p:cNvSpPr txBox="1"/>
          <p:nvPr/>
        </p:nvSpPr>
        <p:spPr>
          <a:xfrm>
            <a:off x="347730" y="1493241"/>
            <a:ext cx="11496541"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15- La calidad del algodón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Para juzgar la calidad del algodón que sale de fábrica, se deben tener en cuenta 3 criterios: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La longitud de la fibra</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 varía en 1 y 4 cm según la variedad. Cuanto más largas sean las fibras de algodón, mejor son las características y es más fácil transformarlas en hilo de algodón. Egipto produce las fibras más largas que alcanzan más de 3,2 cm y que se denominan seda larga o fibras largas. El algodón egipcio se considera el segundo mejor algodón producido en el mundo. El mejor algodón del mundo se llama </a:t>
            </a: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"SEA ISLAND". </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Hoy en día se produce en Barbados, Jamaica y Antigua.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El color </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del algodón varía de blanco a amarillento. Cuanto más blanco sea el algodón, más fácil será blanquearlo por completo para teñirlo o imprimirlo. Cuanto más blanco es el algodón, es más apreciado.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rPr>
              <a:t>La limpieza de las fibras </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también es un criterio de calidad. Una fibra limpia es una fibra libre de impurezas.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282F436D-F742-4D54-94C1-EED73BE62A23}"/>
              </a:ext>
            </a:extLst>
          </p:cNvPr>
          <p:cNvPicPr>
            <a:picLocks noChangeAspect="1"/>
          </p:cNvPicPr>
          <p:nvPr/>
        </p:nvPicPr>
        <p:blipFill>
          <a:blip r:embed="rId2"/>
          <a:stretch>
            <a:fillRect/>
          </a:stretch>
        </p:blipFill>
        <p:spPr>
          <a:xfrm>
            <a:off x="11040663" y="162893"/>
            <a:ext cx="1005927" cy="1201016"/>
          </a:xfrm>
          <a:prstGeom prst="rect">
            <a:avLst/>
          </a:prstGeom>
        </p:spPr>
      </p:pic>
    </p:spTree>
    <p:extLst>
      <p:ext uri="{BB962C8B-B14F-4D97-AF65-F5344CB8AC3E}">
        <p14:creationId xmlns:p14="http://schemas.microsoft.com/office/powerpoint/2010/main" val="404142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1524000" y="1"/>
            <a:ext cx="9144000" cy="847288"/>
          </a:xfrm>
        </p:spPr>
        <p:txBody>
          <a:bodyPr>
            <a:normAutofit/>
          </a:bodyPr>
          <a:lstStyle/>
          <a:p>
            <a:r>
              <a:rPr kumimoji="0" lang="en-US" sz="3900" b="1" i="0" u="none" strike="noStrike" kern="1200" cap="none" spc="0" normalizeH="0" baseline="0" noProof="0" dirty="0">
                <a:ln>
                  <a:noFill/>
                </a:ln>
                <a:solidFill>
                  <a:prstClr val="black"/>
                </a:solidFill>
                <a:effectLst/>
                <a:uLnTx/>
                <a:uFillTx/>
                <a:latin typeface="Calibri Light" panose="020F0302020204030204"/>
                <a:ea typeface="+mj-ea"/>
                <a:cs typeface="+mj-cs"/>
              </a:rPr>
              <a:t>EL ALGODON - 4</a:t>
            </a:r>
            <a:endParaRPr lang="es-AR" sz="4800" dirty="0">
              <a:latin typeface="+mn-lt"/>
            </a:endParaRPr>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347729" y="788565"/>
            <a:ext cx="11698861" cy="5607147"/>
          </a:xfrm>
        </p:spPr>
        <p:txBody>
          <a:bodyPr>
            <a:normAutofit fontScale="92500" lnSpcReduction="20000"/>
          </a:bodyPr>
          <a:lstStyle/>
          <a:p>
            <a:r>
              <a:rPr lang="fr-FR" u="sng" dirty="0"/>
              <a:t>Que </a:t>
            </a:r>
            <a:r>
              <a:rPr lang="fr-FR" u="sng" dirty="0" err="1"/>
              <a:t>tejidos</a:t>
            </a:r>
            <a:r>
              <a:rPr lang="fr-FR" u="sng" dirty="0"/>
              <a:t> de </a:t>
            </a:r>
            <a:r>
              <a:rPr lang="fr-FR" u="sng" dirty="0" err="1"/>
              <a:t>algodón</a:t>
            </a:r>
            <a:r>
              <a:rPr lang="fr-FR" u="sng" dirty="0"/>
              <a:t> ? </a:t>
            </a:r>
          </a:p>
          <a:p>
            <a:pPr algn="l"/>
            <a:endParaRPr lang="es-ES" dirty="0"/>
          </a:p>
          <a:p>
            <a:pPr algn="l"/>
            <a:r>
              <a:rPr lang="es-ES" dirty="0"/>
              <a:t>La tela de algodón se puede encontrar con varios nombres que corresponden a un método de fabricación en particular. Algunas de estas telas están hechas de algodón liso, otras tienden a ser más de algodón estampado. Entre las telas de algodón más populares están:</a:t>
            </a:r>
          </a:p>
          <a:p>
            <a:pPr algn="l"/>
            <a:r>
              <a:rPr lang="es-ES" b="1" u="sng" dirty="0"/>
              <a:t>Jersey de algodón</a:t>
            </a:r>
            <a:r>
              <a:rPr lang="es-ES" dirty="0"/>
              <a:t>: Se trata de una tela de malla bastante elástica que se utiliza principalmente en la confección de camisetas.</a:t>
            </a:r>
          </a:p>
          <a:p>
            <a:pPr algn="l"/>
            <a:r>
              <a:rPr lang="es-ES" b="1" u="sng" dirty="0"/>
              <a:t>Algodón piqué</a:t>
            </a:r>
            <a:r>
              <a:rPr lang="es-ES" dirty="0"/>
              <a:t>: Este es un tejido reconocible por sus finas ranuras en el tejido.</a:t>
            </a:r>
          </a:p>
          <a:p>
            <a:pPr algn="l"/>
            <a:r>
              <a:rPr lang="es-ES" b="1" u="sng" dirty="0"/>
              <a:t>Denim</a:t>
            </a:r>
            <a:r>
              <a:rPr lang="es-ES" dirty="0"/>
              <a:t>: Es grueso y rígido. Para vaqueros.</a:t>
            </a:r>
          </a:p>
          <a:p>
            <a:pPr algn="l"/>
            <a:r>
              <a:rPr lang="es-ES" b="1" u="sng" dirty="0"/>
              <a:t>Sarga de algodón</a:t>
            </a:r>
            <a:r>
              <a:rPr lang="es-ES" dirty="0"/>
              <a:t>: Es un algodón con un tejido muy especial que le confiere una gran resistencia. Se utiliza principalmente para ropa de trabajo.</a:t>
            </a:r>
          </a:p>
          <a:p>
            <a:pPr algn="l"/>
            <a:r>
              <a:rPr lang="es-ES" b="1" u="sng" dirty="0"/>
              <a:t>Tela de algodón</a:t>
            </a:r>
            <a:r>
              <a:rPr lang="es-ES" dirty="0"/>
              <a:t>: Es una tela muy ligera que puede ser pura o mixta.</a:t>
            </a:r>
          </a:p>
          <a:p>
            <a:pPr algn="l"/>
            <a:r>
              <a:rPr lang="es-ES" b="1" u="sng" dirty="0"/>
              <a:t>Popelina de algodón</a:t>
            </a:r>
            <a:r>
              <a:rPr lang="es-ES" dirty="0"/>
              <a:t>: Algodón de tejido ceñido y de calidad con efecto brillo.</a:t>
            </a:r>
          </a:p>
          <a:p>
            <a:pPr algn="l"/>
            <a:r>
              <a:rPr lang="es-ES" b="1" u="sng" dirty="0"/>
              <a:t>Satén de algodón</a:t>
            </a:r>
            <a:r>
              <a:rPr lang="es-ES" dirty="0"/>
              <a:t>: Esta es una tela sin trama que parece brillante en el lado derecho y mate en el reverso.</a:t>
            </a:r>
          </a:p>
          <a:p>
            <a:pPr algn="l"/>
            <a:r>
              <a:rPr lang="es-ES" dirty="0"/>
              <a:t>El algodón también se usa como interface fusible para reforzar ciertas partes textiles. Puede ser un lienzo de algodón o alguna otra tela que se pegue con el calor, generalmente con una plancha.</a:t>
            </a:r>
          </a:p>
          <a:p>
            <a:pPr algn="l"/>
            <a:endParaRPr lang="es-ES" dirty="0"/>
          </a:p>
          <a:p>
            <a:pPr algn="l"/>
            <a:endParaRPr lang="fr-FR" dirty="0"/>
          </a:p>
        </p:txBody>
      </p:sp>
      <p:pic>
        <p:nvPicPr>
          <p:cNvPr id="4" name="Image 3">
            <a:extLst>
              <a:ext uri="{FF2B5EF4-FFF2-40B4-BE49-F238E27FC236}">
                <a16:creationId xmlns:a16="http://schemas.microsoft.com/office/drawing/2014/main" id="{CCD71505-833D-464E-A9C5-28E93A4D34E9}"/>
              </a:ext>
            </a:extLst>
          </p:cNvPr>
          <p:cNvPicPr>
            <a:picLocks noChangeAspect="1"/>
          </p:cNvPicPr>
          <p:nvPr/>
        </p:nvPicPr>
        <p:blipFill>
          <a:blip r:embed="rId2"/>
          <a:stretch>
            <a:fillRect/>
          </a:stretch>
        </p:blipFill>
        <p:spPr>
          <a:xfrm>
            <a:off x="11324231" y="140244"/>
            <a:ext cx="722359" cy="847288"/>
          </a:xfrm>
          <a:prstGeom prst="rect">
            <a:avLst/>
          </a:prstGeom>
        </p:spPr>
      </p:pic>
    </p:spTree>
    <p:extLst>
      <p:ext uri="{BB962C8B-B14F-4D97-AF65-F5344CB8AC3E}">
        <p14:creationId xmlns:p14="http://schemas.microsoft.com/office/powerpoint/2010/main" val="56181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9E63D2A-9A7C-4CFC-A749-4C430B0A522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kumimoji="0" lang="en-US" sz="4900" b="1" i="0" u="none" strike="noStrike" kern="1200" cap="none" spc="0" normalizeH="0" baseline="0" noProof="0" dirty="0">
                <a:ln>
                  <a:noFill/>
                </a:ln>
                <a:solidFill>
                  <a:prstClr val="black"/>
                </a:solidFill>
                <a:effectLst/>
                <a:uLnTx/>
                <a:uFillTx/>
                <a:latin typeface="+mn-lt"/>
                <a:ea typeface="+mj-ea"/>
                <a:cs typeface="+mj-cs"/>
              </a:rPr>
              <a:t>EL ALGODON</a:t>
            </a:r>
            <a:endParaRPr lang="en-US" sz="5400" kern="1200" dirty="0">
              <a:solidFill>
                <a:schemeClr val="tx1"/>
              </a:solidFill>
              <a:latin typeface="+mn-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E330E765-0CEE-4325-B08D-9602BCBAD04C}"/>
              </a:ext>
            </a:extLst>
          </p:cNvPr>
          <p:cNvSpPr>
            <a:spLocks noGrp="1"/>
          </p:cNvSpPr>
          <p:nvPr>
            <p:ph type="subTitle" idx="1"/>
          </p:nvPr>
        </p:nvSpPr>
        <p:spPr>
          <a:xfrm>
            <a:off x="838200" y="1929384"/>
            <a:ext cx="10515600" cy="4251960"/>
          </a:xfrm>
        </p:spPr>
        <p:txBody>
          <a:bodyPr vert="horz" lIns="91440" tIns="45720" rIns="91440" bIns="45720" rtlCol="0">
            <a:normAutofit fontScale="92500" lnSpcReduction="10000"/>
          </a:bodyPr>
          <a:lstStyle/>
          <a:p>
            <a:pPr indent="-228600" algn="l">
              <a:buFont typeface="Arial" panose="020B0604020202020204" pitchFamily="34" charset="0"/>
              <a:buChar char="•"/>
            </a:pPr>
            <a:endParaRPr lang="en-US" sz="1700" b="1" dirty="0"/>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419" sz="2800" b="1" i="0" u="none" strike="noStrike" kern="0" cap="none" spc="0" normalizeH="0" baseline="0" noProof="0" dirty="0">
                <a:ln>
                  <a:noFill/>
                </a:ln>
                <a:solidFill>
                  <a:srgbClr val="000000"/>
                </a:solidFill>
                <a:effectLst/>
                <a:uLnTx/>
                <a:uFillTx/>
                <a:ea typeface="+mn-ea"/>
                <a:cs typeface="+mn-cs"/>
              </a:rPr>
              <a:t>Características del algodón-1</a:t>
            </a:r>
          </a:p>
          <a:p>
            <a:pPr indent="-228600" algn="l">
              <a:buFont typeface="Arial" panose="020B0604020202020204" pitchFamily="34" charset="0"/>
              <a:buChar char="•"/>
            </a:pPr>
            <a:endParaRPr lang="es-ES" sz="2000" dirty="0"/>
          </a:p>
          <a:p>
            <a:pPr indent="-228600" algn="l">
              <a:buFont typeface="Arial" panose="020B0604020202020204" pitchFamily="34" charset="0"/>
              <a:buChar char="•"/>
            </a:pPr>
            <a:r>
              <a:rPr lang="es-ES" sz="2000" dirty="0"/>
              <a:t>1- El algodón es hidrófilo, lo que significa que absorbe el agua con facilidad. Por lo tanto, tarda más en secar y planchar que otros tejidos. Sin embargo, su comodidad es excelente:</a:t>
            </a:r>
          </a:p>
          <a:p>
            <a:pPr indent="-228600" algn="l">
              <a:buFont typeface="Arial" panose="020B0604020202020204" pitchFamily="34" charset="0"/>
              <a:buChar char="•"/>
            </a:pPr>
            <a:r>
              <a:rPr lang="es-ES" sz="2000" dirty="0"/>
              <a:t>2- cálido y suave al tacto,</a:t>
            </a:r>
          </a:p>
          <a:p>
            <a:pPr indent="-228600" algn="l">
              <a:buFont typeface="Arial" panose="020B0604020202020204" pitchFamily="34" charset="0"/>
              <a:buChar char="•"/>
            </a:pPr>
            <a:r>
              <a:rPr lang="es-ES" sz="2000" dirty="0"/>
              <a:t>3- se arruga fácilmente,</a:t>
            </a:r>
          </a:p>
          <a:p>
            <a:pPr indent="-228600" algn="l">
              <a:buFont typeface="Arial" panose="020B0604020202020204" pitchFamily="34" charset="0"/>
              <a:buChar char="•"/>
            </a:pPr>
            <a:r>
              <a:rPr lang="es-ES" sz="2000" dirty="0"/>
              <a:t>4- en una atmósfera normal, el algodón no tiene predisposición a la electricidad estática,</a:t>
            </a:r>
          </a:p>
          <a:p>
            <a:pPr indent="-228600" algn="l">
              <a:buFont typeface="Arial" panose="020B0604020202020204" pitchFamily="34" charset="0"/>
              <a:buChar char="•"/>
            </a:pPr>
            <a:r>
              <a:rPr lang="es-ES" sz="2000" dirty="0"/>
              <a:t>5- baja resistencia a la abrasión,</a:t>
            </a:r>
          </a:p>
          <a:p>
            <a:pPr indent="-228600" algn="l">
              <a:buFont typeface="Arial" panose="020B0604020202020204" pitchFamily="34" charset="0"/>
              <a:buChar char="•"/>
            </a:pPr>
            <a:r>
              <a:rPr lang="es-ES" sz="2000" dirty="0"/>
              <a:t>6- mala estabilidad dimensional,</a:t>
            </a:r>
          </a:p>
          <a:p>
            <a:pPr indent="-228600" algn="l">
              <a:buFont typeface="Arial" panose="020B0604020202020204" pitchFamily="34" charset="0"/>
              <a:buChar char="•"/>
            </a:pPr>
            <a:r>
              <a:rPr lang="es-ES" sz="2000" dirty="0"/>
              <a:t>7- mala retención del color,</a:t>
            </a:r>
          </a:p>
          <a:p>
            <a:pPr indent="-228600" algn="l">
              <a:buFont typeface="Arial" panose="020B0604020202020204" pitchFamily="34" charset="0"/>
              <a:buChar char="•"/>
            </a:pPr>
            <a:r>
              <a:rPr lang="es-ES" sz="2000" dirty="0"/>
              <a:t>8- también es vulnerable a los ataques de microorganismos.</a:t>
            </a:r>
          </a:p>
          <a:p>
            <a:pPr indent="-228600" algn="l">
              <a:buFont typeface="Arial" panose="020B0604020202020204" pitchFamily="34" charset="0"/>
              <a:buChar char="•"/>
            </a:pPr>
            <a:endParaRPr lang="es-ES" sz="1700" dirty="0"/>
          </a:p>
          <a:p>
            <a:pPr indent="-228600" algn="l">
              <a:buFont typeface="Arial" panose="020B0604020202020204" pitchFamily="34" charset="0"/>
              <a:buChar char="•"/>
            </a:pPr>
            <a:endParaRPr lang="en-US" sz="1700" dirty="0"/>
          </a:p>
        </p:txBody>
      </p:sp>
      <p:pic>
        <p:nvPicPr>
          <p:cNvPr id="6" name="Image 5">
            <a:extLst>
              <a:ext uri="{FF2B5EF4-FFF2-40B4-BE49-F238E27FC236}">
                <a16:creationId xmlns:a16="http://schemas.microsoft.com/office/drawing/2014/main" id="{0EA4A868-542C-4941-AE99-4F334A1BE489}"/>
              </a:ext>
            </a:extLst>
          </p:cNvPr>
          <p:cNvPicPr>
            <a:picLocks noChangeAspect="1"/>
          </p:cNvPicPr>
          <p:nvPr/>
        </p:nvPicPr>
        <p:blipFill>
          <a:blip r:embed="rId2"/>
          <a:stretch>
            <a:fillRect/>
          </a:stretch>
        </p:blipFill>
        <p:spPr>
          <a:xfrm>
            <a:off x="11020000" y="76148"/>
            <a:ext cx="1005927" cy="1201016"/>
          </a:xfrm>
          <a:prstGeom prst="rect">
            <a:avLst/>
          </a:prstGeom>
        </p:spPr>
      </p:pic>
    </p:spTree>
    <p:extLst>
      <p:ext uri="{BB962C8B-B14F-4D97-AF65-F5344CB8AC3E}">
        <p14:creationId xmlns:p14="http://schemas.microsoft.com/office/powerpoint/2010/main" val="1522331961"/>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4164</Words>
  <Application>Microsoft Office PowerPoint</Application>
  <PresentationFormat>Panorámica</PresentationFormat>
  <Paragraphs>294</Paragraphs>
  <Slides>42</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42</vt:i4>
      </vt:variant>
    </vt:vector>
  </HeadingPairs>
  <TitlesOfParts>
    <vt:vector size="54" baseType="lpstr">
      <vt:lpstr>Abadi</vt:lpstr>
      <vt:lpstr>Arial</vt:lpstr>
      <vt:lpstr>Calibri</vt:lpstr>
      <vt:lpstr>Calibri Light</vt:lpstr>
      <vt:lpstr>Century Gothic</vt:lpstr>
      <vt:lpstr>Monotype Sorts</vt:lpstr>
      <vt:lpstr>Segoe UI</vt:lpstr>
      <vt:lpstr>Tahoma</vt:lpstr>
      <vt:lpstr>Wingdings</vt:lpstr>
      <vt:lpstr>Wingdings 3</vt:lpstr>
      <vt:lpstr>1_Thème Office</vt:lpstr>
      <vt:lpstr>2_Thème Office</vt:lpstr>
      <vt:lpstr>EL ALGODON: HISTORIA-1 </vt:lpstr>
      <vt:lpstr>EL ALGODON: HISTORIA-2</vt:lpstr>
      <vt:lpstr>EL MERCADO INTERNACIONAL DEL ALGODON 2021/22</vt:lpstr>
      <vt:lpstr>EL ALGODON:CULTIVO </vt:lpstr>
      <vt:lpstr>EL ALGODON-1</vt:lpstr>
      <vt:lpstr>EL ALGODON-2</vt:lpstr>
      <vt:lpstr>EL ALGODON-3</vt:lpstr>
      <vt:lpstr>EL ALGODON - 4</vt:lpstr>
      <vt:lpstr>EL ALGODON</vt:lpstr>
      <vt:lpstr>EL MERCADO INTERNACIONAL DEL ALGODON 2021/22</vt:lpstr>
      <vt:lpstr>EL ALGODON  </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lpstr>EL MERCADO INTERNACIONAL DEL ALGODON 2021/22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ALGODON: HISTORIA-1</dc:title>
  <dc:creator>TOBY TOBY</dc:creator>
  <cp:lastModifiedBy>Nicolas D. Buyatti</cp:lastModifiedBy>
  <cp:revision>7</cp:revision>
  <dcterms:created xsi:type="dcterms:W3CDTF">2021-10-30T12:52:44Z</dcterms:created>
  <dcterms:modified xsi:type="dcterms:W3CDTF">2021-10-31T22:59:05Z</dcterms:modified>
</cp:coreProperties>
</file>